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409" r:id="rId2"/>
    <p:sldId id="2147309571" r:id="rId3"/>
    <p:sldId id="272" r:id="rId4"/>
    <p:sldId id="1587" r:id="rId5"/>
    <p:sldId id="2147309622" r:id="rId6"/>
    <p:sldId id="2147309623" r:id="rId7"/>
    <p:sldId id="1595" r:id="rId8"/>
    <p:sldId id="1456" r:id="rId9"/>
    <p:sldId id="2147309600" r:id="rId10"/>
    <p:sldId id="1647" r:id="rId11"/>
    <p:sldId id="302" r:id="rId12"/>
    <p:sldId id="2147309624" r:id="rId13"/>
    <p:sldId id="2147309625" r:id="rId14"/>
    <p:sldId id="1388" r:id="rId15"/>
    <p:sldId id="1389" r:id="rId16"/>
    <p:sldId id="2147309602" r:id="rId17"/>
    <p:sldId id="2147309604" r:id="rId18"/>
    <p:sldId id="1558" r:id="rId19"/>
    <p:sldId id="1555" r:id="rId20"/>
    <p:sldId id="2147309584" r:id="rId21"/>
    <p:sldId id="2147309642" r:id="rId22"/>
    <p:sldId id="2147309646" r:id="rId23"/>
    <p:sldId id="2147309605" r:id="rId24"/>
    <p:sldId id="2147309627" r:id="rId25"/>
    <p:sldId id="1553" r:id="rId26"/>
    <p:sldId id="1586" r:id="rId27"/>
    <p:sldId id="2147309611" r:id="rId28"/>
    <p:sldId id="2147309612" r:id="rId29"/>
    <p:sldId id="2147309613" r:id="rId30"/>
    <p:sldId id="2147309610" r:id="rId31"/>
    <p:sldId id="2147309629" r:id="rId32"/>
    <p:sldId id="2147309614" r:id="rId33"/>
    <p:sldId id="2147309615" r:id="rId34"/>
    <p:sldId id="2147309643" r:id="rId35"/>
    <p:sldId id="2147309644" r:id="rId36"/>
    <p:sldId id="1606" r:id="rId37"/>
    <p:sldId id="2147309631" r:id="rId38"/>
    <p:sldId id="2147309633" r:id="rId39"/>
    <p:sldId id="2147309634" r:id="rId40"/>
    <p:sldId id="2147309617" r:id="rId41"/>
    <p:sldId id="2147309620" r:id="rId42"/>
    <p:sldId id="1620" r:id="rId43"/>
    <p:sldId id="1621" r:id="rId44"/>
    <p:sldId id="1642" r:id="rId45"/>
    <p:sldId id="1625" r:id="rId46"/>
    <p:sldId id="2147309640" r:id="rId47"/>
    <p:sldId id="2147309635" r:id="rId48"/>
    <p:sldId id="2147309641" r:id="rId49"/>
    <p:sldId id="1639" r:id="rId50"/>
    <p:sldId id="2147309645" r:id="rId51"/>
    <p:sldId id="2147309637" r:id="rId52"/>
    <p:sldId id="1643" r:id="rId53"/>
    <p:sldId id="1644" r:id="rId54"/>
    <p:sldId id="1590" r:id="rId55"/>
    <p:sldId id="1580" r:id="rId56"/>
    <p:sldId id="2147309638" r:id="rId57"/>
    <p:sldId id="1453" r:id="rId58"/>
    <p:sldId id="1545" r:id="rId59"/>
    <p:sldId id="1365" r:id="rId60"/>
    <p:sldId id="1461" r:id="rId61"/>
    <p:sldId id="1546" r:id="rId62"/>
    <p:sldId id="1452" r:id="rId63"/>
    <p:sldId id="214730963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housekeeping" id="{5CB602F9-3481-2646-9BCB-A0F76923D845}">
          <p14:sldIdLst>
            <p14:sldId id="409"/>
            <p14:sldId id="2147309571"/>
            <p14:sldId id="272"/>
            <p14:sldId id="1587"/>
          </p14:sldIdLst>
        </p14:section>
        <p14:section name="What is a biosketch and who must complete one" id="{5C2A0A93-01C6-B94C-8CCF-CB85C82378D0}">
          <p14:sldIdLst>
            <p14:sldId id="2147309622"/>
            <p14:sldId id="2147309623"/>
            <p14:sldId id="1595"/>
          </p14:sldIdLst>
        </p14:section>
        <p14:section name="NIH Expectations: Why a Biosketch is important" id="{534DFF80-AEB0-0947-BC7B-B8CB2BCF7048}">
          <p14:sldIdLst>
            <p14:sldId id="1456"/>
            <p14:sldId id="2147309600"/>
            <p14:sldId id="1647"/>
            <p14:sldId id="302"/>
            <p14:sldId id="2147309624"/>
            <p14:sldId id="2147309625"/>
            <p14:sldId id="1388"/>
            <p14:sldId id="1389"/>
            <p14:sldId id="2147309602"/>
          </p14:sldIdLst>
        </p14:section>
        <p14:section name="How to create a biosketch: using the Common Forms" id="{8F0899FB-EFC2-DB4E-9288-88CE09992CBB}">
          <p14:sldIdLst>
            <p14:sldId id="2147309604"/>
            <p14:sldId id="1558"/>
            <p14:sldId id="1555"/>
            <p14:sldId id="2147309584"/>
            <p14:sldId id="2147309642"/>
            <p14:sldId id="2147309646"/>
            <p14:sldId id="2147309605"/>
            <p14:sldId id="2147309627"/>
            <p14:sldId id="1553"/>
            <p14:sldId id="1586"/>
            <p14:sldId id="2147309611"/>
            <p14:sldId id="2147309612"/>
            <p14:sldId id="2147309613"/>
            <p14:sldId id="2147309610"/>
            <p14:sldId id="2147309629"/>
            <p14:sldId id="2147309614"/>
            <p14:sldId id="2147309615"/>
            <p14:sldId id="2147309643"/>
            <p14:sldId id="2147309644"/>
            <p14:sldId id="1606"/>
            <p14:sldId id="2147309631"/>
            <p14:sldId id="2147309633"/>
            <p14:sldId id="2147309634"/>
            <p14:sldId id="2147309617"/>
            <p14:sldId id="2147309620"/>
            <p14:sldId id="1620"/>
            <p14:sldId id="1621"/>
            <p14:sldId id="1642"/>
            <p14:sldId id="1625"/>
            <p14:sldId id="2147309640"/>
            <p14:sldId id="2147309635"/>
            <p14:sldId id="2147309641"/>
            <p14:sldId id="1639"/>
            <p14:sldId id="2147309645"/>
          </p14:sldIdLst>
        </p14:section>
        <p14:section name="Resources" id="{477CB43D-2236-F74A-B5C8-AE99AA43A1DF}">
          <p14:sldIdLst>
            <p14:sldId id="2147309637"/>
            <p14:sldId id="1643"/>
            <p14:sldId id="1644"/>
            <p14:sldId id="1590"/>
            <p14:sldId id="1580"/>
            <p14:sldId id="2147309638"/>
            <p14:sldId id="1453"/>
            <p14:sldId id="1545"/>
            <p14:sldId id="1365"/>
            <p14:sldId id="1461"/>
            <p14:sldId id="1546"/>
            <p14:sldId id="1452"/>
            <p14:sldId id="21473096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autoAdjust="0"/>
    <p:restoredTop sz="72789" autoAdjust="0"/>
  </p:normalViewPr>
  <p:slideViewPr>
    <p:cSldViewPr snapToGrid="0" snapToObjects="1">
      <p:cViewPr varScale="1">
        <p:scale>
          <a:sx n="87" d="100"/>
          <a:sy n="87" d="100"/>
        </p:scale>
        <p:origin x="2152" y="192"/>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2/18/26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44660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7507-3FBA-CF3E-030D-25953A0E7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A454B-1F48-331F-23D4-47E6411EDCA3}"/>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D7E0C116-3B58-2CE4-3FC6-B84CA6FD59D7}"/>
              </a:ext>
            </a:extLst>
          </p:cNvPr>
          <p:cNvSpPr>
            <a:spLocks noGrp="1"/>
          </p:cNvSpPr>
          <p:nvPr>
            <p:ph type="body" idx="1"/>
          </p:nvPr>
        </p:nvSpPr>
        <p:spPr/>
        <p:txBody>
          <a:bodyPr/>
          <a:lstStyle/>
          <a:p>
            <a:pPr marL="1085850" lvl="2"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2BEA79E-677B-9FDE-C6EF-D32416692786}"/>
              </a:ext>
            </a:extLst>
          </p:cNvPr>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170989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343998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11C1-03E8-49D0-5D3A-EE72A0319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B0563-DADD-A6C0-EEF4-DA07D42687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35C2E0-F7E0-437F-B08B-58166EA274A4}"/>
              </a:ext>
            </a:extLst>
          </p:cNvPr>
          <p:cNvSpPr>
            <a:spLocks noGrp="1"/>
          </p:cNvSpPr>
          <p:nvPr>
            <p:ph type="body" idx="1"/>
          </p:nvPr>
        </p:nvSpPr>
        <p:spPr/>
        <p:txBody>
          <a:bodyPr/>
          <a:lstStyle/>
          <a:p>
            <a:pPr marL="171450" lvl="0" indent="-171450" eaLnBrk="1" hangingPunct="1">
              <a:buFont typeface="Arial" panose="020B0604020202020204" pitchFamily="34" charset="0"/>
              <a:buChar char="•"/>
            </a:pPr>
            <a:endParaRPr lang="en-US" dirty="0">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52F3BFDA-46A4-F59F-3AFF-FCA28A53B10D}"/>
              </a:ext>
            </a:extLst>
          </p:cNvPr>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177700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D4988-8B81-22C2-9B1F-0AE289789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BDFED-E559-69BB-D951-BAE254D14D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11CF7E-2CCF-DECD-2A10-A1DFADA6623F}"/>
              </a:ext>
            </a:extLst>
          </p:cNvPr>
          <p:cNvSpPr>
            <a:spLocks noGrp="1"/>
          </p:cNvSpPr>
          <p:nvPr>
            <p:ph type="body" idx="1"/>
          </p:nvPr>
        </p:nvSpPr>
        <p:spPr/>
        <p:txBody>
          <a:bodyPr/>
          <a:lstStyle/>
          <a:p>
            <a:pPr eaLnBrk="1" hangingPunct="1"/>
            <a:endParaRPr lang="en-US" dirty="0">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F5A6D52-95BC-6C77-739F-EC2B8A88F049}"/>
              </a:ext>
            </a:extLst>
          </p:cNvPr>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108006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txBody>
          <a:bodyPr/>
          <a:lstStyle/>
          <a:p>
            <a:endParaRPr lang="en-US"/>
          </a:p>
        </p:txBody>
      </p:sp>
      <p:sp>
        <p:nvSpPr>
          <p:cNvPr id="3" name="Notes Placeholder 2"/>
          <p:cNvSpPr>
            <a:spLocks noGrp="1"/>
          </p:cNvSpPr>
          <p:nvPr>
            <p:ph type="body" idx="1"/>
          </p:nvPr>
        </p:nvSpPr>
        <p:spPr/>
        <p:txBody>
          <a:bodyPr/>
          <a:lstStyle/>
          <a:p>
            <a:pPr marL="0" lvl="1" indent="0">
              <a:spcAft>
                <a:spcPts val="1200"/>
              </a:spcAft>
              <a:buFont typeface="Arial" panose="020B0604020202020204" pitchFamily="34" charset="0"/>
              <a:buNone/>
              <a:defRPr/>
            </a:pPr>
            <a:endParaRPr lang="en-US" sz="1200" b="0" i="0" dirty="0">
              <a:latin typeface="Helvetica"/>
              <a:cs typeface="Helvetica"/>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153063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txBody>
          <a:bodyPr/>
          <a:lstStyle/>
          <a:p>
            <a:endParaRPr lang="en-US"/>
          </a:p>
        </p:txBody>
      </p:sp>
      <p:sp>
        <p:nvSpPr>
          <p:cNvPr id="3" name="Notes Placeholder 2"/>
          <p:cNvSpPr>
            <a:spLocks noGrp="1"/>
          </p:cNvSpPr>
          <p:nvPr>
            <p:ph type="body" idx="1"/>
          </p:nvPr>
        </p:nvSpPr>
        <p:spPr/>
        <p:txBody>
          <a:bodyPr/>
          <a:lstStyle/>
          <a:p>
            <a:pPr marL="0" lvl="1" indent="0">
              <a:spcAft>
                <a:spcPts val="1200"/>
              </a:spcAft>
              <a:buFont typeface="Arial" panose="020B0604020202020204" pitchFamily="34" charset="0"/>
              <a:buNone/>
              <a:defRPr/>
            </a:pPr>
            <a:endParaRPr lang="en-US" sz="1200" b="0" i="0" dirty="0">
              <a:latin typeface="Helvetica"/>
              <a:cs typeface="Helvetica"/>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414352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6C7D-37FE-C5C2-7236-489A00528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17BE4-29EC-C43C-55C7-7A7E04BF24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433D4A-455B-2594-C909-8DB97AC66D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a:p>
            <a:endParaRPr lang="en-US" dirty="0"/>
          </a:p>
        </p:txBody>
      </p:sp>
      <p:sp>
        <p:nvSpPr>
          <p:cNvPr id="4" name="Slide Number Placeholder 3">
            <a:extLst>
              <a:ext uri="{FF2B5EF4-FFF2-40B4-BE49-F238E27FC236}">
                <a16:creationId xmlns:a16="http://schemas.microsoft.com/office/drawing/2014/main" id="{B519A61A-EFF9-9619-33DE-340CB2935333}"/>
              </a:ext>
            </a:extLst>
          </p:cNvPr>
          <p:cNvSpPr>
            <a:spLocks noGrp="1"/>
          </p:cNvSpPr>
          <p:nvPr>
            <p:ph type="sldNum" sz="quarter" idx="5"/>
          </p:nvPr>
        </p:nvSpPr>
        <p:spPr/>
        <p:txBody>
          <a:bodyPr/>
          <a:lstStyle/>
          <a:p>
            <a:fld id="{769943EA-69D9-7E49-97CD-A49926F617C9}" type="slidenum">
              <a:rPr lang="en-US" smtClean="0"/>
              <a:t>16</a:t>
            </a:fld>
            <a:endParaRPr lang="en-US" dirty="0"/>
          </a:p>
        </p:txBody>
      </p:sp>
    </p:spTree>
    <p:extLst>
      <p:ext uri="{BB962C8B-B14F-4D97-AF65-F5344CB8AC3E}">
        <p14:creationId xmlns:p14="http://schemas.microsoft.com/office/powerpoint/2010/main" val="2861345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198E-BFEB-0FD6-40F0-B3EF6C5B3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5F50B-D08D-67F7-C24E-53C3767850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E10997-BDE2-0532-B05D-C1E618B969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D75E6A-AEAD-2055-73DB-CCBD2D50D60B}"/>
              </a:ext>
            </a:extLst>
          </p:cNvPr>
          <p:cNvSpPr>
            <a:spLocks noGrp="1"/>
          </p:cNvSpPr>
          <p:nvPr>
            <p:ph type="sldNum" sz="quarter" idx="5"/>
          </p:nvPr>
        </p:nvSpPr>
        <p:spPr/>
        <p:txBody>
          <a:bodyPr/>
          <a:lstStyle/>
          <a:p>
            <a:fld id="{769943EA-69D9-7E49-97CD-A49926F617C9}" type="slidenum">
              <a:rPr lang="en-US" smtClean="0"/>
              <a:t>17</a:t>
            </a:fld>
            <a:endParaRPr lang="en-US" dirty="0"/>
          </a:p>
        </p:txBody>
      </p:sp>
    </p:spTree>
    <p:extLst>
      <p:ext uri="{BB962C8B-B14F-4D97-AF65-F5344CB8AC3E}">
        <p14:creationId xmlns:p14="http://schemas.microsoft.com/office/powerpoint/2010/main" val="288874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dirty="0"/>
          </a:p>
        </p:txBody>
      </p:sp>
    </p:spTree>
    <p:extLst>
      <p:ext uri="{BB962C8B-B14F-4D97-AF65-F5344CB8AC3E}">
        <p14:creationId xmlns:p14="http://schemas.microsoft.com/office/powerpoint/2010/main" val="84641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dirty="0"/>
          </a:p>
        </p:txBody>
      </p:sp>
    </p:spTree>
    <p:extLst>
      <p:ext uri="{BB962C8B-B14F-4D97-AF65-F5344CB8AC3E}">
        <p14:creationId xmlns:p14="http://schemas.microsoft.com/office/powerpoint/2010/main" val="112354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B499B-1501-CCFB-ABD0-B99BA819C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B7496-8A67-C59F-22E6-D5351CBAC80C}"/>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CDDB04B1-A8AA-B793-4C6E-390438B6F787}"/>
              </a:ext>
            </a:extLst>
          </p:cNvPr>
          <p:cNvSpPr>
            <a:spLocks noGrp="1"/>
          </p:cNvSpPr>
          <p:nvPr>
            <p:ph type="body" idx="1"/>
          </p:nvPr>
        </p:nvSpPr>
        <p:spPr/>
        <p:txBody>
          <a:bodyPr/>
          <a:lstStyle/>
          <a:p>
            <a:pPr marL="171450" lvl="0" indent="-171450">
              <a:buFont typeface="Arial" panose="020B0604020202020204" pitchFamily="34" charset="0"/>
              <a:buChar char="•"/>
            </a:pPr>
            <a:endParaRPr lang="en-US" baseline="0" dirty="0">
              <a:solidFill>
                <a:schemeClr val="bg2">
                  <a:lumMod val="90000"/>
                </a:schemeClr>
              </a:solidFill>
            </a:endParaRPr>
          </a:p>
        </p:txBody>
      </p:sp>
      <p:sp>
        <p:nvSpPr>
          <p:cNvPr id="4" name="Slide Number Placeholder 3">
            <a:extLst>
              <a:ext uri="{FF2B5EF4-FFF2-40B4-BE49-F238E27FC236}">
                <a16:creationId xmlns:a16="http://schemas.microsoft.com/office/drawing/2014/main" id="{388CF983-7247-36D6-45DA-88A83F15D348}"/>
              </a:ext>
            </a:extLst>
          </p:cNvPr>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20112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56D46-784D-CCC7-F985-F05BC3D28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6A4B4-2AAD-1A23-D00A-01315461A670}"/>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EAAC1181-D3E0-821A-349B-E14F7D6D4BD0}"/>
              </a:ext>
            </a:extLst>
          </p:cNvPr>
          <p:cNvSpPr>
            <a:spLocks noGrp="1"/>
          </p:cNvSpPr>
          <p:nvPr>
            <p:ph type="body" idx="1"/>
          </p:nvPr>
        </p:nvSpPr>
        <p:spPr/>
        <p:txBody>
          <a:bodyPr/>
          <a:lstStyle/>
          <a:p>
            <a:pPr eaLnBrk="1" hangingPunct="1"/>
            <a:endParaRPr lang="en-US" baseline="0"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DFB3AA4F-A187-6A9D-4433-2D50EB48D15C}"/>
              </a:ext>
            </a:extLst>
          </p:cNvPr>
          <p:cNvSpPr>
            <a:spLocks noGrp="1"/>
          </p:cNvSpPr>
          <p:nvPr>
            <p:ph type="sldNum" sz="quarter" idx="5"/>
          </p:nvPr>
        </p:nvSpPr>
        <p:spPr/>
        <p:txBody>
          <a:bodyPr/>
          <a:lstStyle/>
          <a:p>
            <a:fld id="{769943EA-69D9-7E49-97CD-A49926F617C9}" type="slidenum">
              <a:rPr lang="en-US" smtClean="0"/>
              <a:t>20</a:t>
            </a:fld>
            <a:endParaRPr lang="en-US" dirty="0"/>
          </a:p>
        </p:txBody>
      </p:sp>
    </p:spTree>
    <p:extLst>
      <p:ext uri="{BB962C8B-B14F-4D97-AF65-F5344CB8AC3E}">
        <p14:creationId xmlns:p14="http://schemas.microsoft.com/office/powerpoint/2010/main" val="401209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26F6-155B-E8E5-7DDA-D29A3E911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9DA99-F7D1-F1E5-FAB0-817B4DB9EB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68643D-079D-3EF1-1FC8-46005951CD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40C230-8439-60B2-9125-880A04EC8FEA}"/>
              </a:ext>
            </a:extLst>
          </p:cNvPr>
          <p:cNvSpPr>
            <a:spLocks noGrp="1"/>
          </p:cNvSpPr>
          <p:nvPr>
            <p:ph type="sldNum" sz="quarter" idx="5"/>
          </p:nvPr>
        </p:nvSpPr>
        <p:spPr/>
        <p:txBody>
          <a:bodyPr/>
          <a:lstStyle/>
          <a:p>
            <a:fld id="{769943EA-69D9-7E49-97CD-A49926F617C9}" type="slidenum">
              <a:rPr lang="en-US" smtClean="0"/>
              <a:t>21</a:t>
            </a:fld>
            <a:endParaRPr lang="en-US" dirty="0"/>
          </a:p>
        </p:txBody>
      </p:sp>
    </p:spTree>
    <p:extLst>
      <p:ext uri="{BB962C8B-B14F-4D97-AF65-F5344CB8AC3E}">
        <p14:creationId xmlns:p14="http://schemas.microsoft.com/office/powerpoint/2010/main" val="331107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2767-CD99-9540-3FC1-2A8DBC689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33B1A-286A-2CB8-C67E-013991A7923F}"/>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1877B100-4BF5-5B16-B141-B5045C485C4D}"/>
              </a:ext>
            </a:extLst>
          </p:cNvPr>
          <p:cNvSpPr>
            <a:spLocks noGrp="1"/>
          </p:cNvSpPr>
          <p:nvPr>
            <p:ph type="body" idx="1"/>
          </p:nvPr>
        </p:nvSpPr>
        <p:spPr/>
        <p:txBody>
          <a:bodyPr/>
          <a:lstStyle/>
          <a:p>
            <a:pPr eaLnBrk="1" hangingPunct="1"/>
            <a:endParaRPr lang="en-US" baseline="0"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8B41D1D7-CBEE-5CAA-0A6C-6193AA8A424E}"/>
              </a:ext>
            </a:extLst>
          </p:cNvPr>
          <p:cNvSpPr>
            <a:spLocks noGrp="1"/>
          </p:cNvSpPr>
          <p:nvPr>
            <p:ph type="sldNum" sz="quarter" idx="5"/>
          </p:nvPr>
        </p:nvSpPr>
        <p:spPr/>
        <p:txBody>
          <a:bodyPr/>
          <a:lstStyle/>
          <a:p>
            <a:fld id="{769943EA-69D9-7E49-97CD-A49926F617C9}" type="slidenum">
              <a:rPr lang="en-US" smtClean="0"/>
              <a:t>22</a:t>
            </a:fld>
            <a:endParaRPr lang="en-US" dirty="0"/>
          </a:p>
        </p:txBody>
      </p:sp>
    </p:spTree>
    <p:extLst>
      <p:ext uri="{BB962C8B-B14F-4D97-AF65-F5344CB8AC3E}">
        <p14:creationId xmlns:p14="http://schemas.microsoft.com/office/powerpoint/2010/main" val="1533378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510E4-2F1E-F962-7200-51B220DB2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3D1A4-5FFB-E620-DEB5-9B1635448ED9}"/>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B7C43502-6DD9-62CD-AFBC-446E71B1F194}"/>
              </a:ext>
            </a:extLst>
          </p:cNvPr>
          <p:cNvSpPr>
            <a:spLocks noGrp="1"/>
          </p:cNvSpPr>
          <p:nvPr>
            <p:ph type="body" idx="1"/>
          </p:nvPr>
        </p:nvSpPr>
        <p:spPr/>
        <p:txBody>
          <a:bodyPr/>
          <a:lstStyle/>
          <a:p>
            <a:endParaRPr lang="en-US" sz="1400" dirty="0"/>
          </a:p>
          <a:p>
            <a:pPr rtl="0" fontAlgn="ctr">
              <a:spcBef>
                <a:spcPts val="0"/>
              </a:spcBef>
              <a:spcAft>
                <a:spcPts val="0"/>
              </a:spcAft>
              <a:buFont typeface="Arial" panose="020B0604020202020204" pitchFamily="34" charset="0"/>
              <a:buNone/>
            </a:pPr>
            <a:endParaRPr lang="en-US" sz="1400" dirty="0">
              <a:solidFill>
                <a:srgbClr val="70AD47"/>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CBDE2697-6538-E3F7-F80E-9C6B052DE326}"/>
              </a:ext>
            </a:extLst>
          </p:cNvPr>
          <p:cNvSpPr>
            <a:spLocks noGrp="1"/>
          </p:cNvSpPr>
          <p:nvPr>
            <p:ph type="sldNum" sz="quarter" idx="5"/>
          </p:nvPr>
        </p:nvSpPr>
        <p:spPr/>
        <p:txBody>
          <a:bodyPr/>
          <a:lstStyle/>
          <a:p>
            <a:fld id="{769943EA-69D9-7E49-97CD-A49926F617C9}" type="slidenum">
              <a:rPr lang="en-US" smtClean="0"/>
              <a:t>23</a:t>
            </a:fld>
            <a:endParaRPr lang="en-US" dirty="0"/>
          </a:p>
        </p:txBody>
      </p:sp>
    </p:spTree>
    <p:extLst>
      <p:ext uri="{BB962C8B-B14F-4D97-AF65-F5344CB8AC3E}">
        <p14:creationId xmlns:p14="http://schemas.microsoft.com/office/powerpoint/2010/main" val="929850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046BE-2052-904F-3A48-B10A32B41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FBACC-929F-CD7F-23E2-1ADC1DAD879E}"/>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4D15DD6C-4F6C-3436-C620-84AF48479E72}"/>
              </a:ext>
            </a:extLst>
          </p:cNvPr>
          <p:cNvSpPr>
            <a:spLocks noGrp="1"/>
          </p:cNvSpPr>
          <p:nvPr>
            <p:ph type="body" idx="1"/>
          </p:nvPr>
        </p:nvSpPr>
        <p:spPr/>
        <p:txBody>
          <a:bodyPr/>
          <a:lstStyle/>
          <a:p>
            <a:endParaRPr lang="en-US" sz="1400" dirty="0"/>
          </a:p>
          <a:p>
            <a:pPr rtl="0" fontAlgn="ctr">
              <a:spcBef>
                <a:spcPts val="0"/>
              </a:spcBef>
              <a:spcAft>
                <a:spcPts val="0"/>
              </a:spcAft>
              <a:buFont typeface="Arial" panose="020B0604020202020204" pitchFamily="34" charset="0"/>
              <a:buNone/>
            </a:pPr>
            <a:endParaRPr lang="en-US" sz="1400" dirty="0">
              <a:solidFill>
                <a:srgbClr val="70AD47"/>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F26B4DBE-58A0-8CB2-D9CB-439D4E350607}"/>
              </a:ext>
            </a:extLst>
          </p:cNvPr>
          <p:cNvSpPr>
            <a:spLocks noGrp="1"/>
          </p:cNvSpPr>
          <p:nvPr>
            <p:ph type="sldNum" sz="quarter" idx="5"/>
          </p:nvPr>
        </p:nvSpPr>
        <p:spPr/>
        <p:txBody>
          <a:bodyPr/>
          <a:lstStyle/>
          <a:p>
            <a:fld id="{769943EA-69D9-7E49-97CD-A49926F617C9}" type="slidenum">
              <a:rPr lang="en-US" smtClean="0"/>
              <a:t>24</a:t>
            </a:fld>
            <a:endParaRPr lang="en-US" dirty="0"/>
          </a:p>
        </p:txBody>
      </p:sp>
    </p:spTree>
    <p:extLst>
      <p:ext uri="{BB962C8B-B14F-4D97-AF65-F5344CB8AC3E}">
        <p14:creationId xmlns:p14="http://schemas.microsoft.com/office/powerpoint/2010/main" val="323932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txBody>
          <a:bodyPr/>
          <a:lstStyle/>
          <a:p>
            <a:endParaRPr lang="en-US"/>
          </a:p>
        </p:txBody>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endParaRPr lang="en-US" sz="1400" dirty="0">
              <a:solidFill>
                <a:srgbClr val="70AD47"/>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dirty="0"/>
          </a:p>
        </p:txBody>
      </p:sp>
    </p:spTree>
    <p:extLst>
      <p:ext uri="{BB962C8B-B14F-4D97-AF65-F5344CB8AC3E}">
        <p14:creationId xmlns:p14="http://schemas.microsoft.com/office/powerpoint/2010/main" val="426572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57CE-4A87-A54B-52CA-65F9CCFB9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9E233-88A9-E01B-81A8-109ADDA19CEC}"/>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E4D479BF-A610-642A-E9B6-2312F117214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507A6D52-8D9D-F90B-22AE-2B1BA0F770ED}"/>
              </a:ext>
            </a:extLst>
          </p:cNvPr>
          <p:cNvSpPr>
            <a:spLocks noGrp="1"/>
          </p:cNvSpPr>
          <p:nvPr>
            <p:ph type="sldNum" sz="quarter" idx="5"/>
          </p:nvPr>
        </p:nvSpPr>
        <p:spPr/>
        <p:txBody>
          <a:bodyPr/>
          <a:lstStyle/>
          <a:p>
            <a:fld id="{769943EA-69D9-7E49-97CD-A49926F617C9}" type="slidenum">
              <a:rPr lang="en-US" smtClean="0"/>
              <a:t>26</a:t>
            </a:fld>
            <a:endParaRPr lang="en-US" dirty="0"/>
          </a:p>
        </p:txBody>
      </p:sp>
    </p:spTree>
    <p:extLst>
      <p:ext uri="{BB962C8B-B14F-4D97-AF65-F5344CB8AC3E}">
        <p14:creationId xmlns:p14="http://schemas.microsoft.com/office/powerpoint/2010/main" val="2971208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27</a:t>
            </a:fld>
            <a:endParaRPr lang="en-US" dirty="0"/>
          </a:p>
        </p:txBody>
      </p:sp>
    </p:spTree>
    <p:extLst>
      <p:ext uri="{BB962C8B-B14F-4D97-AF65-F5344CB8AC3E}">
        <p14:creationId xmlns:p14="http://schemas.microsoft.com/office/powerpoint/2010/main" val="2665556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28</a:t>
            </a:fld>
            <a:endParaRPr lang="en-US" dirty="0"/>
          </a:p>
        </p:txBody>
      </p:sp>
    </p:spTree>
    <p:extLst>
      <p:ext uri="{BB962C8B-B14F-4D97-AF65-F5344CB8AC3E}">
        <p14:creationId xmlns:p14="http://schemas.microsoft.com/office/powerpoint/2010/main" val="2943919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216704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89471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dirty="0"/>
          </a:p>
        </p:txBody>
      </p:sp>
    </p:spTree>
    <p:extLst>
      <p:ext uri="{BB962C8B-B14F-4D97-AF65-F5344CB8AC3E}">
        <p14:creationId xmlns:p14="http://schemas.microsoft.com/office/powerpoint/2010/main" val="2627904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29188-ADC8-8E08-10A7-896A5968C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4AFFA-65B7-080D-CCB4-B3C8267EA3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F0352D-4970-B5AD-9F2C-F08D031DE0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394A9F-3975-FB27-41A7-FA6D9511063A}"/>
              </a:ext>
            </a:extLst>
          </p:cNvPr>
          <p:cNvSpPr>
            <a:spLocks noGrp="1"/>
          </p:cNvSpPr>
          <p:nvPr>
            <p:ph type="sldNum" sz="quarter" idx="5"/>
          </p:nvPr>
        </p:nvSpPr>
        <p:spPr/>
        <p:txBody>
          <a:bodyPr/>
          <a:lstStyle/>
          <a:p>
            <a:fld id="{769943EA-69D9-7E49-97CD-A49926F617C9}" type="slidenum">
              <a:rPr lang="en-US" smtClean="0"/>
              <a:t>31</a:t>
            </a:fld>
            <a:endParaRPr lang="en-US" dirty="0"/>
          </a:p>
        </p:txBody>
      </p:sp>
    </p:spTree>
    <p:extLst>
      <p:ext uri="{BB962C8B-B14F-4D97-AF65-F5344CB8AC3E}">
        <p14:creationId xmlns:p14="http://schemas.microsoft.com/office/powerpoint/2010/main" val="971955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1670802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9E3E-3728-7C51-41E5-CBDE62EE6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76C80-BD24-0D78-1D7A-274DD2B6BF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B705CA-B009-62D1-3B83-46BE132A6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0502A-2E1C-3163-D62B-8F05961C2040}"/>
              </a:ext>
            </a:extLst>
          </p:cNvPr>
          <p:cNvSpPr>
            <a:spLocks noGrp="1"/>
          </p:cNvSpPr>
          <p:nvPr>
            <p:ph type="sldNum" sz="quarter" idx="5"/>
          </p:nvPr>
        </p:nvSpPr>
        <p:spPr/>
        <p:txBody>
          <a:bodyPr/>
          <a:lstStyle/>
          <a:p>
            <a:fld id="{769943EA-69D9-7E49-97CD-A49926F617C9}" type="slidenum">
              <a:rPr lang="en-US" smtClean="0"/>
              <a:t>33</a:t>
            </a:fld>
            <a:endParaRPr lang="en-US" dirty="0"/>
          </a:p>
        </p:txBody>
      </p:sp>
    </p:spTree>
    <p:extLst>
      <p:ext uri="{BB962C8B-B14F-4D97-AF65-F5344CB8AC3E}">
        <p14:creationId xmlns:p14="http://schemas.microsoft.com/office/powerpoint/2010/main" val="1613405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EFB7E-0B6D-E98B-6F54-0DAF3048F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8A53E-6BB4-0311-1F39-D29170611B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17E1FE-6AEF-B33A-FCD4-95A491CCF2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B53AE6-ACB7-E335-739B-14AB7D2E5575}"/>
              </a:ext>
            </a:extLst>
          </p:cNvPr>
          <p:cNvSpPr>
            <a:spLocks noGrp="1"/>
          </p:cNvSpPr>
          <p:nvPr>
            <p:ph type="sldNum" sz="quarter" idx="5"/>
          </p:nvPr>
        </p:nvSpPr>
        <p:spPr/>
        <p:txBody>
          <a:bodyPr/>
          <a:lstStyle/>
          <a:p>
            <a:fld id="{769943EA-69D9-7E49-97CD-A49926F617C9}" type="slidenum">
              <a:rPr lang="en-US" smtClean="0"/>
              <a:t>34</a:t>
            </a:fld>
            <a:endParaRPr lang="en-US" dirty="0"/>
          </a:p>
        </p:txBody>
      </p:sp>
    </p:spTree>
    <p:extLst>
      <p:ext uri="{BB962C8B-B14F-4D97-AF65-F5344CB8AC3E}">
        <p14:creationId xmlns:p14="http://schemas.microsoft.com/office/powerpoint/2010/main" val="607825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880C6-4DA2-5DB8-2C86-2F6421447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D0713-3080-0DB9-6939-CB1DADDE7C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0B6229-7459-5BF6-5A4D-C49DEBD1D47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FC5E2AEA-D6DD-8ED5-32C7-934008310C55}"/>
              </a:ext>
            </a:extLst>
          </p:cNvPr>
          <p:cNvSpPr>
            <a:spLocks noGrp="1"/>
          </p:cNvSpPr>
          <p:nvPr>
            <p:ph type="sldNum" sz="quarter" idx="5"/>
          </p:nvPr>
        </p:nvSpPr>
        <p:spPr/>
        <p:txBody>
          <a:bodyPr/>
          <a:lstStyle/>
          <a:p>
            <a:fld id="{769943EA-69D9-7E49-97CD-A49926F617C9}" type="slidenum">
              <a:rPr lang="en-US" smtClean="0"/>
              <a:t>35</a:t>
            </a:fld>
            <a:endParaRPr lang="en-US" dirty="0"/>
          </a:p>
        </p:txBody>
      </p:sp>
    </p:spTree>
    <p:extLst>
      <p:ext uri="{BB962C8B-B14F-4D97-AF65-F5344CB8AC3E}">
        <p14:creationId xmlns:p14="http://schemas.microsoft.com/office/powerpoint/2010/main" val="393051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E91A-9513-DBAE-91F7-45B9D426F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7FDD-89C3-DFC1-D0B4-587DAA600D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4D9B1C-CF9C-2B58-BEDA-8D7985F240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3ED4F6-8DB7-9DDF-7A38-8AC541509D77}"/>
              </a:ext>
            </a:extLst>
          </p:cNvPr>
          <p:cNvSpPr>
            <a:spLocks noGrp="1"/>
          </p:cNvSpPr>
          <p:nvPr>
            <p:ph type="sldNum" sz="quarter" idx="5"/>
          </p:nvPr>
        </p:nvSpPr>
        <p:spPr/>
        <p:txBody>
          <a:bodyPr/>
          <a:lstStyle/>
          <a:p>
            <a:fld id="{769943EA-69D9-7E49-97CD-A49926F617C9}" type="slidenum">
              <a:rPr lang="en-US" smtClean="0"/>
              <a:t>36</a:t>
            </a:fld>
            <a:endParaRPr lang="en-US" dirty="0"/>
          </a:p>
        </p:txBody>
      </p:sp>
    </p:spTree>
    <p:extLst>
      <p:ext uri="{BB962C8B-B14F-4D97-AF65-F5344CB8AC3E}">
        <p14:creationId xmlns:p14="http://schemas.microsoft.com/office/powerpoint/2010/main" val="1176270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F4CA-7CAE-20E7-024A-797563BF8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93014-0605-EB7F-CD9B-08D9AC6EE9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52EE3C-A1AC-1E1D-6D14-C36B57F0A4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79DD9-A9F1-556E-B8A0-8DA32F007C6D}"/>
              </a:ext>
            </a:extLst>
          </p:cNvPr>
          <p:cNvSpPr>
            <a:spLocks noGrp="1"/>
          </p:cNvSpPr>
          <p:nvPr>
            <p:ph type="sldNum" sz="quarter" idx="5"/>
          </p:nvPr>
        </p:nvSpPr>
        <p:spPr/>
        <p:txBody>
          <a:bodyPr/>
          <a:lstStyle/>
          <a:p>
            <a:fld id="{769943EA-69D9-7E49-97CD-A49926F617C9}" type="slidenum">
              <a:rPr lang="en-US" smtClean="0"/>
              <a:t>37</a:t>
            </a:fld>
            <a:endParaRPr lang="en-US" dirty="0"/>
          </a:p>
        </p:txBody>
      </p:sp>
    </p:spTree>
    <p:extLst>
      <p:ext uri="{BB962C8B-B14F-4D97-AF65-F5344CB8AC3E}">
        <p14:creationId xmlns:p14="http://schemas.microsoft.com/office/powerpoint/2010/main" val="2769726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A1DCE-3135-CD6C-8A97-0F313F222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FA4D3-E52E-A613-D01F-CAD724DEC4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146EF7-0D9C-1EB1-55C8-2C207F5F68C5}"/>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1D03AB2-0443-70DE-59BE-C39331CC544E}"/>
              </a:ext>
            </a:extLst>
          </p:cNvPr>
          <p:cNvSpPr>
            <a:spLocks noGrp="1"/>
          </p:cNvSpPr>
          <p:nvPr>
            <p:ph type="sldNum" sz="quarter" idx="5"/>
          </p:nvPr>
        </p:nvSpPr>
        <p:spPr/>
        <p:txBody>
          <a:bodyPr/>
          <a:lstStyle/>
          <a:p>
            <a:fld id="{769943EA-69D9-7E49-97CD-A49926F617C9}" type="slidenum">
              <a:rPr lang="en-US" smtClean="0"/>
              <a:t>38</a:t>
            </a:fld>
            <a:endParaRPr lang="en-US" dirty="0"/>
          </a:p>
        </p:txBody>
      </p:sp>
    </p:spTree>
    <p:extLst>
      <p:ext uri="{BB962C8B-B14F-4D97-AF65-F5344CB8AC3E}">
        <p14:creationId xmlns:p14="http://schemas.microsoft.com/office/powerpoint/2010/main" val="1210195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731D-1A6F-5295-14D5-10800C354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11F64-921F-E346-3D9B-08353D9604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3D06F5-C60A-1C2D-B3EC-0214D81FFCB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4AB9CCF-7D0D-237A-50E0-CD632EA6588C}"/>
              </a:ext>
            </a:extLst>
          </p:cNvPr>
          <p:cNvSpPr>
            <a:spLocks noGrp="1"/>
          </p:cNvSpPr>
          <p:nvPr>
            <p:ph type="sldNum" sz="quarter" idx="5"/>
          </p:nvPr>
        </p:nvSpPr>
        <p:spPr/>
        <p:txBody>
          <a:bodyPr/>
          <a:lstStyle/>
          <a:p>
            <a:fld id="{769943EA-69D9-7E49-97CD-A49926F617C9}" type="slidenum">
              <a:rPr lang="en-US" smtClean="0"/>
              <a:t>39</a:t>
            </a:fld>
            <a:endParaRPr lang="en-US" dirty="0"/>
          </a:p>
        </p:txBody>
      </p:sp>
    </p:spTree>
    <p:extLst>
      <p:ext uri="{BB962C8B-B14F-4D97-AF65-F5344CB8AC3E}">
        <p14:creationId xmlns:p14="http://schemas.microsoft.com/office/powerpoint/2010/main" val="1905944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F2F3-92D8-352A-BDFE-8A3505DA7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91D2-F56E-F0BE-746C-9D785AC79D32}"/>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66727161-1F1B-BDFC-59CD-7472B343C9EC}"/>
              </a:ext>
            </a:extLst>
          </p:cNvPr>
          <p:cNvSpPr>
            <a:spLocks noGrp="1"/>
          </p:cNvSpPr>
          <p:nvPr>
            <p:ph type="body" idx="1"/>
          </p:nvPr>
        </p:nvSpPr>
        <p:spPr/>
        <p:txBody>
          <a:bodyPr/>
          <a:lstStyle/>
          <a:p>
            <a:pPr rtl="0" fontAlgn="ctr">
              <a:spcBef>
                <a:spcPts val="0"/>
              </a:spcBef>
              <a:spcAft>
                <a:spcPts val="0"/>
              </a:spcAft>
              <a:buFont typeface="Arial" panose="020B0604020202020204" pitchFamily="34" charset="0"/>
              <a:buChar char="•"/>
            </a:pPr>
            <a:endParaRPr lang="en-US" sz="1800" dirty="0">
              <a:solidFill>
                <a:srgbClr val="70AD47"/>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C283C018-2015-63D0-18C7-03886091D43B}"/>
              </a:ext>
            </a:extLst>
          </p:cNvPr>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1514640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40</a:t>
            </a:fld>
            <a:endParaRPr lang="en-US" dirty="0"/>
          </a:p>
        </p:txBody>
      </p:sp>
    </p:spTree>
    <p:extLst>
      <p:ext uri="{BB962C8B-B14F-4D97-AF65-F5344CB8AC3E}">
        <p14:creationId xmlns:p14="http://schemas.microsoft.com/office/powerpoint/2010/main" val="338694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41</a:t>
            </a:fld>
            <a:endParaRPr lang="en-US" dirty="0"/>
          </a:p>
        </p:txBody>
      </p:sp>
    </p:spTree>
    <p:extLst>
      <p:ext uri="{BB962C8B-B14F-4D97-AF65-F5344CB8AC3E}">
        <p14:creationId xmlns:p14="http://schemas.microsoft.com/office/powerpoint/2010/main" val="340597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8F64-EA97-A6CE-8411-57915E024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99F5A-4FD1-86CC-273D-DA615BE280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59BDD9-F80D-227D-3785-EF21ADBDD6FE}"/>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C761646-29CB-6B76-6289-9377BB4B1D56}"/>
              </a:ext>
            </a:extLst>
          </p:cNvPr>
          <p:cNvSpPr>
            <a:spLocks noGrp="1"/>
          </p:cNvSpPr>
          <p:nvPr>
            <p:ph type="sldNum" sz="quarter" idx="5"/>
          </p:nvPr>
        </p:nvSpPr>
        <p:spPr/>
        <p:txBody>
          <a:bodyPr/>
          <a:lstStyle/>
          <a:p>
            <a:fld id="{769943EA-69D9-7E49-97CD-A49926F617C9}" type="slidenum">
              <a:rPr lang="en-US" smtClean="0"/>
              <a:t>42</a:t>
            </a:fld>
            <a:endParaRPr lang="en-US" dirty="0"/>
          </a:p>
        </p:txBody>
      </p:sp>
    </p:spTree>
    <p:extLst>
      <p:ext uri="{BB962C8B-B14F-4D97-AF65-F5344CB8AC3E}">
        <p14:creationId xmlns:p14="http://schemas.microsoft.com/office/powerpoint/2010/main" val="4154729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F09C-4268-9892-FF64-FDFD98AF6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E4633-00A5-9E42-116B-4A5E55DBB23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80F6D7-828E-F766-29F6-E8AB1B490F3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9076144-427F-FD46-5C8D-DD1EFF9887E4}"/>
              </a:ext>
            </a:extLst>
          </p:cNvPr>
          <p:cNvSpPr>
            <a:spLocks noGrp="1"/>
          </p:cNvSpPr>
          <p:nvPr>
            <p:ph type="sldNum" sz="quarter" idx="5"/>
          </p:nvPr>
        </p:nvSpPr>
        <p:spPr/>
        <p:txBody>
          <a:bodyPr/>
          <a:lstStyle/>
          <a:p>
            <a:fld id="{769943EA-69D9-7E49-97CD-A49926F617C9}" type="slidenum">
              <a:rPr lang="en-US" smtClean="0"/>
              <a:t>43</a:t>
            </a:fld>
            <a:endParaRPr lang="en-US" dirty="0"/>
          </a:p>
        </p:txBody>
      </p:sp>
    </p:spTree>
    <p:extLst>
      <p:ext uri="{BB962C8B-B14F-4D97-AF65-F5344CB8AC3E}">
        <p14:creationId xmlns:p14="http://schemas.microsoft.com/office/powerpoint/2010/main" val="1762385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4E61F-A9F1-520D-F893-1716E7849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DC33D-9EC9-5438-3C9E-AFAFD71ECF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4C91A5-FEDE-5E04-B375-A7E9B18D4B4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8549E7C-0BF0-23AC-CEDC-86B0C9EF100A}"/>
              </a:ext>
            </a:extLst>
          </p:cNvPr>
          <p:cNvSpPr>
            <a:spLocks noGrp="1"/>
          </p:cNvSpPr>
          <p:nvPr>
            <p:ph type="sldNum" sz="quarter" idx="5"/>
          </p:nvPr>
        </p:nvSpPr>
        <p:spPr/>
        <p:txBody>
          <a:bodyPr/>
          <a:lstStyle/>
          <a:p>
            <a:fld id="{769943EA-69D9-7E49-97CD-A49926F617C9}" type="slidenum">
              <a:rPr lang="en-US" smtClean="0"/>
              <a:t>44</a:t>
            </a:fld>
            <a:endParaRPr lang="en-US" dirty="0"/>
          </a:p>
        </p:txBody>
      </p:sp>
    </p:spTree>
    <p:extLst>
      <p:ext uri="{BB962C8B-B14F-4D97-AF65-F5344CB8AC3E}">
        <p14:creationId xmlns:p14="http://schemas.microsoft.com/office/powerpoint/2010/main" val="1720257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8CC66-0C07-AB4B-E384-8A82AE716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3B061-7A05-BE51-B3C5-7D2FF14ECE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568500-17E2-9A99-608F-33A3582AC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91AF2-CF74-620B-B9F7-B43E9CB6D5E9}"/>
              </a:ext>
            </a:extLst>
          </p:cNvPr>
          <p:cNvSpPr>
            <a:spLocks noGrp="1"/>
          </p:cNvSpPr>
          <p:nvPr>
            <p:ph type="sldNum" sz="quarter" idx="5"/>
          </p:nvPr>
        </p:nvSpPr>
        <p:spPr/>
        <p:txBody>
          <a:bodyPr/>
          <a:lstStyle/>
          <a:p>
            <a:fld id="{769943EA-69D9-7E49-97CD-A49926F617C9}" type="slidenum">
              <a:rPr lang="en-US" smtClean="0"/>
              <a:t>45</a:t>
            </a:fld>
            <a:endParaRPr lang="en-US" dirty="0"/>
          </a:p>
        </p:txBody>
      </p:sp>
    </p:spTree>
    <p:extLst>
      <p:ext uri="{BB962C8B-B14F-4D97-AF65-F5344CB8AC3E}">
        <p14:creationId xmlns:p14="http://schemas.microsoft.com/office/powerpoint/2010/main" val="517279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858D3-6A18-BFE9-25AE-76BFE14F9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4D2F7-4C08-FBB9-9875-1B04B89D92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11F0F6-CE87-A78D-1190-528C21BD055C}"/>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8A32BCA-D7C2-AB48-3AE7-71CBD3622744}"/>
              </a:ext>
            </a:extLst>
          </p:cNvPr>
          <p:cNvSpPr>
            <a:spLocks noGrp="1"/>
          </p:cNvSpPr>
          <p:nvPr>
            <p:ph type="sldNum" sz="quarter" idx="5"/>
          </p:nvPr>
        </p:nvSpPr>
        <p:spPr/>
        <p:txBody>
          <a:bodyPr/>
          <a:lstStyle/>
          <a:p>
            <a:fld id="{769943EA-69D9-7E49-97CD-A49926F617C9}" type="slidenum">
              <a:rPr lang="en-US" smtClean="0"/>
              <a:t>46</a:t>
            </a:fld>
            <a:endParaRPr lang="en-US" dirty="0"/>
          </a:p>
        </p:txBody>
      </p:sp>
    </p:spTree>
    <p:extLst>
      <p:ext uri="{BB962C8B-B14F-4D97-AF65-F5344CB8AC3E}">
        <p14:creationId xmlns:p14="http://schemas.microsoft.com/office/powerpoint/2010/main" val="3257313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7C83-CD98-0ADE-C189-054194128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5F9D6-24FC-48FA-EE65-30D60E5845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75410A-EE78-0CF7-0F4D-2A4A594D4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002F4A-5DA5-FD0D-0411-140EAAC04E49}"/>
              </a:ext>
            </a:extLst>
          </p:cNvPr>
          <p:cNvSpPr>
            <a:spLocks noGrp="1"/>
          </p:cNvSpPr>
          <p:nvPr>
            <p:ph type="sldNum" sz="quarter" idx="5"/>
          </p:nvPr>
        </p:nvSpPr>
        <p:spPr/>
        <p:txBody>
          <a:bodyPr/>
          <a:lstStyle/>
          <a:p>
            <a:fld id="{769943EA-69D9-7E49-97CD-A49926F617C9}" type="slidenum">
              <a:rPr lang="en-US" smtClean="0"/>
              <a:t>47</a:t>
            </a:fld>
            <a:endParaRPr lang="en-US" dirty="0"/>
          </a:p>
        </p:txBody>
      </p:sp>
    </p:spTree>
    <p:extLst>
      <p:ext uri="{BB962C8B-B14F-4D97-AF65-F5344CB8AC3E}">
        <p14:creationId xmlns:p14="http://schemas.microsoft.com/office/powerpoint/2010/main" val="2758525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8A4F-B0A2-0545-EC83-1ACB06B54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8BFDE-2B18-F588-19A8-43ED952EC2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5C0693-0BAC-B699-952A-F8E81C009A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ECAA3-441A-3FCD-3B38-59F86BB09920}"/>
              </a:ext>
            </a:extLst>
          </p:cNvPr>
          <p:cNvSpPr>
            <a:spLocks noGrp="1"/>
          </p:cNvSpPr>
          <p:nvPr>
            <p:ph type="sldNum" sz="quarter" idx="5"/>
          </p:nvPr>
        </p:nvSpPr>
        <p:spPr/>
        <p:txBody>
          <a:bodyPr/>
          <a:lstStyle/>
          <a:p>
            <a:fld id="{769943EA-69D9-7E49-97CD-A49926F617C9}" type="slidenum">
              <a:rPr lang="en-US" smtClean="0"/>
              <a:t>48</a:t>
            </a:fld>
            <a:endParaRPr lang="en-US" dirty="0"/>
          </a:p>
        </p:txBody>
      </p:sp>
    </p:spTree>
    <p:extLst>
      <p:ext uri="{BB962C8B-B14F-4D97-AF65-F5344CB8AC3E}">
        <p14:creationId xmlns:p14="http://schemas.microsoft.com/office/powerpoint/2010/main" val="3784777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49</a:t>
            </a:fld>
            <a:endParaRPr lang="en-US" dirty="0"/>
          </a:p>
        </p:txBody>
      </p:sp>
    </p:spTree>
    <p:extLst>
      <p:ext uri="{BB962C8B-B14F-4D97-AF65-F5344CB8AC3E}">
        <p14:creationId xmlns:p14="http://schemas.microsoft.com/office/powerpoint/2010/main" val="12841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2DC2-654B-FCEF-12B8-5E2E576B2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89A86-EE6C-1992-7433-9365C829D9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C04CE5-D56A-2142-0CEA-608F72CB9A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348E12-7E0D-7B4A-5591-7AF53FD04609}"/>
              </a:ext>
            </a:extLst>
          </p:cNvPr>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2089056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4235-B9E2-0562-6A9A-89D40A2C3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32977-E3D9-0123-09A2-CF95FE368A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67F4D5-BE6F-E484-1F03-62DF20BE8E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39333F-10FE-050E-E0A1-567C67420D72}"/>
              </a:ext>
            </a:extLst>
          </p:cNvPr>
          <p:cNvSpPr>
            <a:spLocks noGrp="1"/>
          </p:cNvSpPr>
          <p:nvPr>
            <p:ph type="sldNum" sz="quarter" idx="5"/>
          </p:nvPr>
        </p:nvSpPr>
        <p:spPr/>
        <p:txBody>
          <a:bodyPr/>
          <a:lstStyle/>
          <a:p>
            <a:fld id="{769943EA-69D9-7E49-97CD-A49926F617C9}" type="slidenum">
              <a:rPr lang="en-US" smtClean="0"/>
              <a:t>50</a:t>
            </a:fld>
            <a:endParaRPr lang="en-US" dirty="0"/>
          </a:p>
        </p:txBody>
      </p:sp>
    </p:spTree>
    <p:extLst>
      <p:ext uri="{BB962C8B-B14F-4D97-AF65-F5344CB8AC3E}">
        <p14:creationId xmlns:p14="http://schemas.microsoft.com/office/powerpoint/2010/main" val="2909244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DDD9-A74A-BA58-36DD-E73EE247B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E382F-DA67-C028-5498-D7A3D7A885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90BB01-DEA2-2BAE-4553-82C85DFF6B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C9C95-8563-2FB0-D8BB-C40A6E78761B}"/>
              </a:ext>
            </a:extLst>
          </p:cNvPr>
          <p:cNvSpPr>
            <a:spLocks noGrp="1"/>
          </p:cNvSpPr>
          <p:nvPr>
            <p:ph type="sldNum" sz="quarter" idx="5"/>
          </p:nvPr>
        </p:nvSpPr>
        <p:spPr/>
        <p:txBody>
          <a:bodyPr/>
          <a:lstStyle/>
          <a:p>
            <a:fld id="{769943EA-69D9-7E49-97CD-A49926F617C9}" type="slidenum">
              <a:rPr lang="en-US" smtClean="0"/>
              <a:t>51</a:t>
            </a:fld>
            <a:endParaRPr lang="en-US" dirty="0"/>
          </a:p>
        </p:txBody>
      </p:sp>
    </p:spTree>
    <p:extLst>
      <p:ext uri="{BB962C8B-B14F-4D97-AF65-F5344CB8AC3E}">
        <p14:creationId xmlns:p14="http://schemas.microsoft.com/office/powerpoint/2010/main" val="413662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54B65-7C18-35E2-C451-C1228DF45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10222-B606-C38D-C7B4-444A739A64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5C8008-CD22-7D14-98C7-EE82D358B3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99899D-2844-C449-5560-BD9CF921DFAD}"/>
              </a:ext>
            </a:extLst>
          </p:cNvPr>
          <p:cNvSpPr>
            <a:spLocks noGrp="1"/>
          </p:cNvSpPr>
          <p:nvPr>
            <p:ph type="sldNum" sz="quarter" idx="5"/>
          </p:nvPr>
        </p:nvSpPr>
        <p:spPr/>
        <p:txBody>
          <a:bodyPr/>
          <a:lstStyle/>
          <a:p>
            <a:fld id="{769943EA-69D9-7E49-97CD-A49926F617C9}" type="slidenum">
              <a:rPr lang="en-US" smtClean="0"/>
              <a:t>52</a:t>
            </a:fld>
            <a:endParaRPr lang="en-US" dirty="0"/>
          </a:p>
        </p:txBody>
      </p:sp>
    </p:spTree>
    <p:extLst>
      <p:ext uri="{BB962C8B-B14F-4D97-AF65-F5344CB8AC3E}">
        <p14:creationId xmlns:p14="http://schemas.microsoft.com/office/powerpoint/2010/main" val="3251836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C2386-24DE-58FD-7A3B-98F1E21CD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45DD2-EE7E-AAAB-BFA6-A353918536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570C5C-8B4E-3C11-5749-87EF588BCE7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7C295CA2-A72B-7990-9A2E-54B98C19E18D}"/>
              </a:ext>
            </a:extLst>
          </p:cNvPr>
          <p:cNvSpPr>
            <a:spLocks noGrp="1"/>
          </p:cNvSpPr>
          <p:nvPr>
            <p:ph type="sldNum" sz="quarter" idx="5"/>
          </p:nvPr>
        </p:nvSpPr>
        <p:spPr/>
        <p:txBody>
          <a:bodyPr/>
          <a:lstStyle/>
          <a:p>
            <a:fld id="{769943EA-69D9-7E49-97CD-A49926F617C9}" type="slidenum">
              <a:rPr lang="en-US" smtClean="0"/>
              <a:t>53</a:t>
            </a:fld>
            <a:endParaRPr lang="en-US" dirty="0"/>
          </a:p>
        </p:txBody>
      </p:sp>
    </p:spTree>
    <p:extLst>
      <p:ext uri="{BB962C8B-B14F-4D97-AF65-F5344CB8AC3E}">
        <p14:creationId xmlns:p14="http://schemas.microsoft.com/office/powerpoint/2010/main" val="4294825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3B94-A0F3-C3E3-4B21-7DE8924A4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16397-5814-1F2D-1375-9371B5084B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3C622B-33B3-746E-42E0-B360C71B8E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E7937-2721-E6B7-5D85-30682665BEE7}"/>
              </a:ext>
            </a:extLst>
          </p:cNvPr>
          <p:cNvSpPr>
            <a:spLocks noGrp="1"/>
          </p:cNvSpPr>
          <p:nvPr>
            <p:ph type="sldNum" sz="quarter" idx="5"/>
          </p:nvPr>
        </p:nvSpPr>
        <p:spPr/>
        <p:txBody>
          <a:bodyPr/>
          <a:lstStyle/>
          <a:p>
            <a:fld id="{769943EA-69D9-7E49-97CD-A49926F617C9}" type="slidenum">
              <a:rPr lang="en-US" smtClean="0"/>
              <a:t>54</a:t>
            </a:fld>
            <a:endParaRPr lang="en-US" dirty="0"/>
          </a:p>
        </p:txBody>
      </p:sp>
    </p:spTree>
    <p:extLst>
      <p:ext uri="{BB962C8B-B14F-4D97-AF65-F5344CB8AC3E}">
        <p14:creationId xmlns:p14="http://schemas.microsoft.com/office/powerpoint/2010/main" val="3793311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55</a:t>
            </a:fld>
            <a:endParaRPr lang="en-US" dirty="0"/>
          </a:p>
        </p:txBody>
      </p:sp>
    </p:spTree>
    <p:extLst>
      <p:ext uri="{BB962C8B-B14F-4D97-AF65-F5344CB8AC3E}">
        <p14:creationId xmlns:p14="http://schemas.microsoft.com/office/powerpoint/2010/main" val="2354162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BA9F-31CA-482E-81CA-69515A935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8D6B3-7084-279C-15E0-217EC204FD51}"/>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3BF38E95-A19D-C82F-7343-DCB357B669DF}"/>
              </a:ext>
            </a:extLst>
          </p:cNvPr>
          <p:cNvSpPr>
            <a:spLocks noGrp="1"/>
          </p:cNvSpPr>
          <p:nvPr>
            <p:ph type="body" idx="1"/>
          </p:nvPr>
        </p:nvSpPr>
        <p:spPr/>
        <p:txBody>
          <a:bodyPr/>
          <a:lstStyle/>
          <a:p>
            <a:pPr rtl="0" fontAlgn="ctr">
              <a:spcBef>
                <a:spcPts val="0"/>
              </a:spcBef>
              <a:spcAft>
                <a:spcPts val="0"/>
              </a:spcAft>
              <a:buFont typeface="Arial" panose="020B0604020202020204" pitchFamily="34" charset="0"/>
              <a:buNone/>
            </a:pPr>
            <a:endParaRPr lang="en-US" sz="1400" dirty="0">
              <a:solidFill>
                <a:srgbClr val="70AD47"/>
              </a:solidFill>
              <a:effectLst/>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b="0" i="0" u="none" strike="noStrike" kern="1200" dirty="0">
              <a:solidFill>
                <a:schemeClr val="tx1"/>
              </a:solidFill>
              <a:effectLst/>
              <a:latin typeface="Arial" charset="0"/>
              <a:ea typeface="ＭＳ Ｐゴシック" charset="-128"/>
              <a:cs typeface="ＭＳ Ｐゴシック" charset="-128"/>
            </a:endParaRPr>
          </a:p>
        </p:txBody>
      </p:sp>
      <p:sp>
        <p:nvSpPr>
          <p:cNvPr id="4" name="Slide Number Placeholder 3">
            <a:extLst>
              <a:ext uri="{FF2B5EF4-FFF2-40B4-BE49-F238E27FC236}">
                <a16:creationId xmlns:a16="http://schemas.microsoft.com/office/drawing/2014/main" id="{3CC05F4B-E2DC-B2FF-EF82-99086934B2A1}"/>
              </a:ext>
            </a:extLst>
          </p:cNvPr>
          <p:cNvSpPr>
            <a:spLocks noGrp="1"/>
          </p:cNvSpPr>
          <p:nvPr>
            <p:ph type="sldNum" sz="quarter" idx="5"/>
          </p:nvPr>
        </p:nvSpPr>
        <p:spPr/>
        <p:txBody>
          <a:bodyPr/>
          <a:lstStyle/>
          <a:p>
            <a:fld id="{769943EA-69D9-7E49-97CD-A49926F617C9}" type="slidenum">
              <a:rPr lang="en-US" smtClean="0"/>
              <a:t>56</a:t>
            </a:fld>
            <a:endParaRPr lang="en-US" dirty="0"/>
          </a:p>
        </p:txBody>
      </p:sp>
    </p:spTree>
    <p:extLst>
      <p:ext uri="{BB962C8B-B14F-4D97-AF65-F5344CB8AC3E}">
        <p14:creationId xmlns:p14="http://schemas.microsoft.com/office/powerpoint/2010/main" val="643540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57</a:t>
            </a:fld>
            <a:endParaRPr lang="en-US" dirty="0"/>
          </a:p>
        </p:txBody>
      </p:sp>
    </p:spTree>
    <p:extLst>
      <p:ext uri="{BB962C8B-B14F-4D97-AF65-F5344CB8AC3E}">
        <p14:creationId xmlns:p14="http://schemas.microsoft.com/office/powerpoint/2010/main" val="495216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58</a:t>
            </a:fld>
            <a:endParaRPr lang="en-US" dirty="0"/>
          </a:p>
        </p:txBody>
      </p:sp>
    </p:spTree>
    <p:extLst>
      <p:ext uri="{BB962C8B-B14F-4D97-AF65-F5344CB8AC3E}">
        <p14:creationId xmlns:p14="http://schemas.microsoft.com/office/powerpoint/2010/main" val="415666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59</a:t>
            </a:fld>
            <a:endParaRPr lang="en-US" dirty="0"/>
          </a:p>
        </p:txBody>
      </p:sp>
    </p:spTree>
    <p:extLst>
      <p:ext uri="{BB962C8B-B14F-4D97-AF65-F5344CB8AC3E}">
        <p14:creationId xmlns:p14="http://schemas.microsoft.com/office/powerpoint/2010/main" val="325878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CC0E-EC3B-F391-56AE-9146840BF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2EC9B-D171-856E-BF08-21C8D509FDFC}"/>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5296DB14-8237-61CE-D888-2C602BB707E0}"/>
              </a:ext>
            </a:extLst>
          </p:cNvPr>
          <p:cNvSpPr>
            <a:spLocks noGrp="1"/>
          </p:cNvSpPr>
          <p:nvPr>
            <p:ph type="body" idx="1"/>
          </p:nvPr>
        </p:nvSpPr>
        <p:spPr/>
        <p:txBody>
          <a:bodyPr/>
          <a:lstStyle/>
          <a:p>
            <a:endParaRPr lang="en-US" sz="1800" dirty="0"/>
          </a:p>
        </p:txBody>
      </p:sp>
      <p:sp>
        <p:nvSpPr>
          <p:cNvPr id="4" name="Slide Number Placeholder 3">
            <a:extLst>
              <a:ext uri="{FF2B5EF4-FFF2-40B4-BE49-F238E27FC236}">
                <a16:creationId xmlns:a16="http://schemas.microsoft.com/office/drawing/2014/main" id="{EE4440A2-DB74-7E8C-2D2C-C783B9E46C4A}"/>
              </a:ext>
            </a:extLst>
          </p:cNvPr>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4244428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60</a:t>
            </a:fld>
            <a:endParaRPr lang="en-US" dirty="0"/>
          </a:p>
        </p:txBody>
      </p:sp>
    </p:spTree>
    <p:extLst>
      <p:ext uri="{BB962C8B-B14F-4D97-AF65-F5344CB8AC3E}">
        <p14:creationId xmlns:p14="http://schemas.microsoft.com/office/powerpoint/2010/main" val="2771718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61</a:t>
            </a:fld>
            <a:endParaRPr lang="en-US" dirty="0"/>
          </a:p>
        </p:txBody>
      </p:sp>
    </p:spTree>
    <p:extLst>
      <p:ext uri="{BB962C8B-B14F-4D97-AF65-F5344CB8AC3E}">
        <p14:creationId xmlns:p14="http://schemas.microsoft.com/office/powerpoint/2010/main" val="3549290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62</a:t>
            </a:fld>
            <a:endParaRPr lang="en-US" dirty="0"/>
          </a:p>
        </p:txBody>
      </p:sp>
    </p:spTree>
    <p:extLst>
      <p:ext uri="{BB962C8B-B14F-4D97-AF65-F5344CB8AC3E}">
        <p14:creationId xmlns:p14="http://schemas.microsoft.com/office/powerpoint/2010/main" val="2252000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CFF2-9A3B-86A1-A687-0D2DFC944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39D87-B977-0B05-D474-738CA84BF69B}"/>
              </a:ext>
            </a:extLst>
          </p:cNvPr>
          <p:cNvSpPr>
            <a:spLocks noGrp="1" noRot="1" noChangeAspect="1"/>
          </p:cNvSpPr>
          <p:nvPr>
            <p:ph type="sldImg"/>
          </p:nvPr>
        </p:nvSpPr>
        <p:spPr>
          <a:xfrm>
            <a:off x="687388" y="1143000"/>
            <a:ext cx="5484812" cy="3086100"/>
          </a:xfrm>
        </p:spPr>
        <p:txBody>
          <a:bodyPr/>
          <a:lstStyle/>
          <a:p>
            <a:endParaRPr lang="en-US"/>
          </a:p>
        </p:txBody>
      </p:sp>
      <p:sp>
        <p:nvSpPr>
          <p:cNvPr id="3" name="Notes Placeholder 2">
            <a:extLst>
              <a:ext uri="{FF2B5EF4-FFF2-40B4-BE49-F238E27FC236}">
                <a16:creationId xmlns:a16="http://schemas.microsoft.com/office/drawing/2014/main" id="{1DB01881-A503-A9FC-6F5A-56769DB80FEF}"/>
              </a:ext>
            </a:extLst>
          </p:cNvPr>
          <p:cNvSpPr>
            <a:spLocks noGrp="1"/>
          </p:cNvSpPr>
          <p:nvPr>
            <p:ph type="body" idx="1"/>
          </p:nvPr>
        </p:nvSpPr>
        <p:spPr/>
        <p:txBody>
          <a:bodyPr/>
          <a:lstStyle/>
          <a:p>
            <a:pPr rtl="0" fontAlgn="ctr">
              <a:spcBef>
                <a:spcPts val="0"/>
              </a:spcBef>
              <a:spcAft>
                <a:spcPts val="0"/>
              </a:spcAft>
              <a:buFont typeface="Arial" panose="020B0604020202020204" pitchFamily="34" charset="0"/>
              <a:buChar char="•"/>
            </a:pPr>
            <a:endParaRPr lang="en-US" sz="1800" dirty="0">
              <a:solidFill>
                <a:srgbClr val="70AD47"/>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744CCBA5-1125-CDE4-B4DF-A8245E6DB73C}"/>
              </a:ext>
            </a:extLst>
          </p:cNvPr>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41003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280354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517948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Description automatically generated with medium confidence">
            <a:extLst>
              <a:ext uri="{FF2B5EF4-FFF2-40B4-BE49-F238E27FC236}">
                <a16:creationId xmlns:a16="http://schemas.microsoft.com/office/drawing/2014/main" id="{6EFF7803-3539-7DBD-4520-1043AE67F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7" name="Picture 6" descr="A yellow text on a black background&#10;&#10;Description automatically generated">
            <a:extLst>
              <a:ext uri="{FF2B5EF4-FFF2-40B4-BE49-F238E27FC236}">
                <a16:creationId xmlns:a16="http://schemas.microsoft.com/office/drawing/2014/main" id="{98F3BAF0-9BC2-152D-2249-54CB549C13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A27BC17B-F5FC-122D-C59F-A14A3CDAD49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20CC4CD8-5ACC-2392-B588-166E10B7C66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A276E71-DA42-6D22-CF21-4A57012734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626FEC1A-250F-5C6F-1CA1-C007F74917FD}"/>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7" name="Footer Placeholder 4">
            <a:extLst>
              <a:ext uri="{FF2B5EF4-FFF2-40B4-BE49-F238E27FC236}">
                <a16:creationId xmlns:a16="http://schemas.microsoft.com/office/drawing/2014/main" id="{358AEE01-CDB5-0E19-4DCE-6C414D0C8B8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15CBE5F8-025C-6069-3350-9D9F57FA8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D039E24-2CEF-F627-DF42-F285A50BC960}"/>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E9C086F-7D58-EC00-7015-D1BF774C9C8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4AFB3A8B-E08E-ED0A-7B66-32267F4FAF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2C4F593F-35AB-0D35-F089-181ACD06A88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CC2AFA2-E512-D592-1B0B-E710FAF2EFA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35384344-D9CA-297D-47CB-7B0831B14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6" name="TextBox 5">
            <a:extLst>
              <a:ext uri="{FF2B5EF4-FFF2-40B4-BE49-F238E27FC236}">
                <a16:creationId xmlns:a16="http://schemas.microsoft.com/office/drawing/2014/main" id="{F23E1E2E-45EB-9322-0FB4-86D74968ED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2" name="Footer Placeholder 4">
            <a:extLst>
              <a:ext uri="{FF2B5EF4-FFF2-40B4-BE49-F238E27FC236}">
                <a16:creationId xmlns:a16="http://schemas.microsoft.com/office/drawing/2014/main" id="{A6BFE654-278E-CF97-5A37-563ACE29A70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7FB627B1-061C-858C-2C51-6C808738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592B6049-8FA4-4091-28E1-54389CFA51A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1EE58734-082B-4067-5F4D-D52884E7637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129EA6D-59B6-C4E7-4D09-FB65990DDC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133EBF7C-437C-6E4A-CC6C-3F1FDFCA4A4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76329D04-8924-B265-368A-56B1AD5C9DF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1A6B1C7-6A30-86C7-6FE3-ADF716343F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3ABA4F46-2AB1-AD17-D08A-8219BA7DFEE3}"/>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CB7CAAA8-968D-A7FD-9D6C-BD51A44F035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664C53B2-F375-3502-9348-6B16A16704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D87D047-BE9C-9EE2-4CBC-3A4A349B92D8}"/>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48E25E65-2F3A-38C3-72BE-3E43D85941D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4D30604-A152-EC8B-3BB0-1BC10618EA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6937614-60E1-E380-25FA-F31283CF8F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8BE4F738-4F1D-B5E5-68C3-A88C436A2F17}"/>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D5ADE8A0-0211-6CAF-8226-2403F2B8EA5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2" name="Picture 1" descr="A yellow text on a black background&#10;&#10;Description automatically generated">
            <a:extLst>
              <a:ext uri="{FF2B5EF4-FFF2-40B4-BE49-F238E27FC236}">
                <a16:creationId xmlns:a16="http://schemas.microsoft.com/office/drawing/2014/main" id="{A5DAF273-CDB7-03A3-FBDF-FE4565C744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DC7EF3DD-680F-FA81-D902-AC9F3792208B}"/>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272694EA-7E6B-08F2-9A5D-276E24C4ABE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98FCC65E-BE26-8E29-DC46-1AAB7E85DE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95E85B48-5D90-C618-107D-098EF96842AE}"/>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1CBA87B0-318C-0DA9-F4EB-A1869A9880F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D5E8EA98-EFDE-CDAE-9376-E68D473D60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7981FCD3-6A37-D3DB-ECA0-B8B631E6147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5" name="Footer Placeholder 4">
            <a:extLst>
              <a:ext uri="{FF2B5EF4-FFF2-40B4-BE49-F238E27FC236}">
                <a16:creationId xmlns:a16="http://schemas.microsoft.com/office/drawing/2014/main" id="{E8F357E3-29D1-AA87-06B1-AAC9065EBF6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endParaRPr lang="en-US" dirty="0"/>
          </a:p>
        </p:txBody>
      </p:sp>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6" name="Picture 5" descr="A yellow text on a black background&#10;&#10;Description automatically generated">
            <a:extLst>
              <a:ext uri="{FF2B5EF4-FFF2-40B4-BE49-F238E27FC236}">
                <a16:creationId xmlns:a16="http://schemas.microsoft.com/office/drawing/2014/main" id="{531551D0-D988-B533-FEAE-D9ED22BD50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679B6CDF-A384-368D-AEF5-8582156E892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8" name="Footer Placeholder 4">
            <a:extLst>
              <a:ext uri="{FF2B5EF4-FFF2-40B4-BE49-F238E27FC236}">
                <a16:creationId xmlns:a16="http://schemas.microsoft.com/office/drawing/2014/main" id="{B236BC2A-2875-1DD2-C60B-E3C92A92054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2FBA26C-C21C-2554-DC90-61C8FB5AF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0FF538DD-E1A5-E4B2-B97D-BD4032EDB124}"/>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8F2684D1-E12A-AE8B-CEF3-21FFBD93BDB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endParaRPr lang="en-US" dirty="0"/>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endParaRPr lang="en-US" dirty="0"/>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endParaRPr lang="en-US" dirty="0"/>
          </a:p>
        </p:txBody>
      </p:sp>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E7A8EA17-0614-F71D-406F-3C11ED964E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038B9AF-7EBB-A255-1D93-786E238BBB4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B8C14F94-05E0-F6BD-4F6E-05E5B3849A7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5" name="Picture 4" descr="A yellow text on a black background&#10;&#10;Description automatically generated">
            <a:extLst>
              <a:ext uri="{FF2B5EF4-FFF2-40B4-BE49-F238E27FC236}">
                <a16:creationId xmlns:a16="http://schemas.microsoft.com/office/drawing/2014/main" id="{4BD2C714-0EBA-F1DA-5D5E-B639B7D321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4" name="TextBox 3">
            <a:extLst>
              <a:ext uri="{FF2B5EF4-FFF2-40B4-BE49-F238E27FC236}">
                <a16:creationId xmlns:a16="http://schemas.microsoft.com/office/drawing/2014/main" id="{B157A075-DE36-BC2E-6F6E-224252D427B6}"/>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50994AAE-C893-AE53-C309-76109E7AE06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B5EB2867-613F-34CC-8008-8C1E04333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D171B2B2-AE6D-BA2E-6969-5E86D23E3A9F}"/>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27C4616A-5807-15E6-C1F6-AF411557177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3" name="Picture 2" descr="A yellow text on a black background&#10;&#10;Description automatically generated">
            <a:extLst>
              <a:ext uri="{FF2B5EF4-FFF2-40B4-BE49-F238E27FC236}">
                <a16:creationId xmlns:a16="http://schemas.microsoft.com/office/drawing/2014/main" id="{169A6ACB-D1CA-A06D-40AD-5CA96AFCBB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2" name="TextBox 1">
            <a:extLst>
              <a:ext uri="{FF2B5EF4-FFF2-40B4-BE49-F238E27FC236}">
                <a16:creationId xmlns:a16="http://schemas.microsoft.com/office/drawing/2014/main" id="{F15A3460-EF09-1211-DD70-FEC3D01D665C}"/>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4" name="Footer Placeholder 4">
            <a:extLst>
              <a:ext uri="{FF2B5EF4-FFF2-40B4-BE49-F238E27FC236}">
                <a16:creationId xmlns:a16="http://schemas.microsoft.com/office/drawing/2014/main" id="{0DF66267-73AA-7027-10A8-345EC05E67B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6030B0FF-B8B8-4613-C41D-21C55415C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4" name="Title 1">
            <a:extLst>
              <a:ext uri="{FF2B5EF4-FFF2-40B4-BE49-F238E27FC236}">
                <a16:creationId xmlns:a16="http://schemas.microsoft.com/office/drawing/2014/main" id="{D8A6C661-D8A2-5608-36CB-BCDED9A243C9}"/>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endParaRPr lang="en-US" dirty="0"/>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pic>
        <p:nvPicPr>
          <p:cNvPr id="4" name="Picture 3" descr="A yellow text on a black background&#10;&#10;Description automatically generated">
            <a:extLst>
              <a:ext uri="{FF2B5EF4-FFF2-40B4-BE49-F238E27FC236}">
                <a16:creationId xmlns:a16="http://schemas.microsoft.com/office/drawing/2014/main" id="{55E5B804-010C-AE55-0FAF-FC837AD3D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952498" y="6389511"/>
            <a:ext cx="952620" cy="468487"/>
          </a:xfrm>
          <a:prstGeom prst="rect">
            <a:avLst/>
          </a:prstGeom>
        </p:spPr>
      </p:pic>
      <p:sp>
        <p:nvSpPr>
          <p:cNvPr id="3" name="TextBox 2">
            <a:extLst>
              <a:ext uri="{FF2B5EF4-FFF2-40B4-BE49-F238E27FC236}">
                <a16:creationId xmlns:a16="http://schemas.microsoft.com/office/drawing/2014/main" id="{F429A417-A7F3-4F6D-F73F-4E14F8E8A195}"/>
              </a:ext>
            </a:extLst>
          </p:cNvPr>
          <p:cNvSpPr txBox="1"/>
          <p:nvPr userDrawn="1"/>
        </p:nvSpPr>
        <p:spPr>
          <a:xfrm>
            <a:off x="2153976" y="6539714"/>
            <a:ext cx="2885384" cy="318286"/>
          </a:xfrm>
          <a:prstGeom prst="rect">
            <a:avLst/>
          </a:prstGeom>
          <a:noFill/>
        </p:spPr>
        <p:txBody>
          <a:bodyPr wrap="none" lIns="0" tIns="0" rIns="0" bIns="0" rtlCol="0">
            <a:noAutofit/>
          </a:bodyPr>
          <a:lstStyle/>
          <a:p>
            <a:pPr lvl="0"/>
            <a:r>
              <a:rPr lang="en-US" sz="1300" dirty="0"/>
              <a:t>Carver College of Medicine</a:t>
            </a:r>
          </a:p>
        </p:txBody>
      </p:sp>
      <p:sp>
        <p:nvSpPr>
          <p:cNvPr id="6" name="Footer Placeholder 4">
            <a:extLst>
              <a:ext uri="{FF2B5EF4-FFF2-40B4-BE49-F238E27FC236}">
                <a16:creationId xmlns:a16="http://schemas.microsoft.com/office/drawing/2014/main" id="{EE3A696B-DBE4-ACD0-CEA0-0053B327261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dirty="0"/>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Scientific Editing and Research Communication Core</a:t>
            </a:r>
            <a:endParaRPr lang="en-US" dirty="0"/>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48018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Further Contact Person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BC0985D-0298-41E3-8BA6-09B4564243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197" y="149875"/>
            <a:ext cx="3345554" cy="1135647"/>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a black square&#10;&#10;Description automatically generated with medium confidence">
            <a:extLst>
              <a:ext uri="{FF2B5EF4-FFF2-40B4-BE49-F238E27FC236}">
                <a16:creationId xmlns:a16="http://schemas.microsoft.com/office/drawing/2014/main" id="{C17EC0D4-6B82-83AC-39B9-FB3C74C41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701" y="149875"/>
            <a:ext cx="3345554" cy="1135647"/>
          </a:xfrm>
          <a:prstGeom prst="rect">
            <a:avLst/>
          </a:prstGeom>
        </p:spPr>
      </p:pic>
      <p:sp>
        <p:nvSpPr>
          <p:cNvPr id="2" name="Title 1">
            <a:extLst>
              <a:ext uri="{FF2B5EF4-FFF2-40B4-BE49-F238E27FC236}">
                <a16:creationId xmlns:a16="http://schemas.microsoft.com/office/drawing/2014/main" id="{4FE90E22-CFEE-8FEE-D65E-3CA66E6E3A9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
        <p:nvSpPr>
          <p:cNvPr id="5" name="Footer Placeholder 4">
            <a:extLst>
              <a:ext uri="{FF2B5EF4-FFF2-40B4-BE49-F238E27FC236}">
                <a16:creationId xmlns:a16="http://schemas.microsoft.com/office/drawing/2014/main" id="{93452980-117F-E054-762D-6C79FEFC4B7E}"/>
              </a:ext>
            </a:extLst>
          </p:cNvPr>
          <p:cNvSpPr>
            <a:spLocks noGrp="1"/>
          </p:cNvSpPr>
          <p:nvPr>
            <p:ph type="ftr" sz="quarter" idx="3"/>
          </p:nvPr>
        </p:nvSpPr>
        <p:spPr>
          <a:xfrm>
            <a:off x="957947" y="2077393"/>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Scientific Editing and Research Communication Core</a:t>
            </a:r>
            <a:endParaRPr lang="en-US" dirty="0"/>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92" r:id="rId9"/>
    <p:sldLayoutId id="2147483695" r:id="rId10"/>
    <p:sldLayoutId id="2147483650" r:id="rId11"/>
    <p:sldLayoutId id="2147483682" r:id="rId12"/>
    <p:sldLayoutId id="2147483670" r:id="rId13"/>
    <p:sldLayoutId id="2147483667" r:id="rId14"/>
    <p:sldLayoutId id="2147483668" r:id="rId15"/>
    <p:sldLayoutId id="2147483674" r:id="rId16"/>
    <p:sldLayoutId id="2147483675" r:id="rId17"/>
    <p:sldLayoutId id="2147483677" r:id="rId18"/>
    <p:sldLayoutId id="2147483676" r:id="rId19"/>
    <p:sldLayoutId id="2147483672" r:id="rId20"/>
    <p:sldLayoutId id="2147483669" r:id="rId21"/>
    <p:sldLayoutId id="2147483671" r:id="rId22"/>
    <p:sldLayoutId id="2147483673" r:id="rId23"/>
    <p:sldLayoutId id="2147483679" r:id="rId24"/>
    <p:sldLayoutId id="2147483680" r:id="rId25"/>
    <p:sldLayoutId id="2147483681" r:id="rId26"/>
    <p:sldLayoutId id="2147483662" r:id="rId27"/>
    <p:sldLayoutId id="2147483654" r:id="rId28"/>
    <p:sldLayoutId id="2147483655" r:id="rId29"/>
    <p:sldLayoutId id="2147483665" r:id="rId30"/>
    <p:sldLayoutId id="2147483678" r:id="rId31"/>
    <p:sldLayoutId id="2147483664"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hyperlink" Target="https://sercc.medicine.uiowa.edu/upcoming-changes-nih-biographical-sketch-1" TargetMode="External"/><Relationship Id="rId5" Type="http://schemas.openxmlformats.org/officeDocument/2006/relationships/image" Target="../media/image22.png"/><Relationship Id="rId4" Type="http://schemas.openxmlformats.org/officeDocument/2006/relationships/hyperlink" Target="https://grants.nih.gov/grants/guide/notice-files/NOT-OD-26-018.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https://guides.lib.uiowa.edu/ORCID"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hyperlink" Target="https://www.nlm.nih.gov/ncbi/workshops/2023-10_SciENcv/SciENcv_what2know.html#delegation" TargetMode="External"/><Relationship Id="rId4" Type="http://schemas.openxmlformats.org/officeDocument/2006/relationships/hyperlink" Target="https://www.era.nih.gov/erahelp/commons/PPF_Help/8_2_orcid.ht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uides.lib.uiowa.edu/ORCID"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www.era.nih.gov/erahelp/commons/PPF_Help/8_2_orcid.htm"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hyperlink" Target="https://www.ncbi.nlm.nih.gov/books/NBK15449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hyperlink" Target="https://grants.nih.gov/faqs#/common-forms-biographical-sketch-current-pending-support.htm?anchor=1202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8.xml"/><Relationship Id="rId5" Type="http://schemas.openxmlformats.org/officeDocument/2006/relationships/hyperlink" Target="https://sercc.medicine.uiowa.edu/resources/writing-grants#accordion-item-1116-0" TargetMode="Externa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8" Type="http://schemas.openxmlformats.org/officeDocument/2006/relationships/hyperlink" Target="https://sercc.medicine.uiowa.edu/resources/writing-grants#sercc-templates-and-examples" TargetMode="External"/><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hyperlink" Target="https://guides.lib.uiowa.edu/ORCID" TargetMode="External"/><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hyperlink" Target="https://grants.nih.gov/faqs#/common-forms-biographical-sketch-current-pending-support.htm" TargetMode="External"/><Relationship Id="rId10" Type="http://schemas.openxmlformats.org/officeDocument/2006/relationships/hyperlink" Target="https://www.ncbi.nlm.nih.gov/sciencv/" TargetMode="External"/><Relationship Id="rId4" Type="http://schemas.openxmlformats.org/officeDocument/2006/relationships/hyperlink" Target="https://grants.nih.gov/policy-and-compliance/implementation-of-new-initiatives-and-policies/common-forms-for-biosketch" TargetMode="External"/><Relationship Id="rId9" Type="http://schemas.openxmlformats.org/officeDocument/2006/relationships/image" Target="../media/image54.png"/><Relationship Id="rId14" Type="http://schemas.openxmlformats.org/officeDocument/2006/relationships/hyperlink" Target="https://www.era.nih.gov/erahelp/commons/PPF_Help/8_2_orcid.ht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sercc.medicine.uiowa.edu/news/2025/12/ask-editor"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hyperlink" Target="https://sercc.medicine.uiowa.edu/news/2026/01/open-writing-sessions" TargetMode="Externa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hyperlink" Target="mailto:jennifer-barr@uiowa.edu" TargetMode="Externa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hyperlink" Target="https://grants.nih.gov/grants/glossary.htm#S"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335F84-1094-0DF1-3AB0-8A50C4C821DF}"/>
              </a:ext>
            </a:extLst>
          </p:cNvPr>
          <p:cNvSpPr>
            <a:spLocks noGrp="1"/>
          </p:cNvSpPr>
          <p:nvPr>
            <p:ph type="ctrTitle"/>
          </p:nvPr>
        </p:nvSpPr>
        <p:spPr>
          <a:xfrm>
            <a:off x="960096" y="2903141"/>
            <a:ext cx="7402240" cy="973272"/>
          </a:xfrm>
        </p:spPr>
        <p:txBody>
          <a:bodyPr>
            <a:noAutofit/>
          </a:bodyPr>
          <a:lstStyle/>
          <a:p>
            <a:pPr>
              <a:lnSpc>
                <a:spcPct val="100000"/>
              </a:lnSpc>
              <a:spcAft>
                <a:spcPts val="600"/>
              </a:spcAft>
            </a:pPr>
            <a:r>
              <a:rPr lang="en-US" sz="3400" b="0"/>
              <a:t>Preparing Your Biographical Sketch </a:t>
            </a:r>
            <a:r>
              <a:rPr lang="en-US" sz="3400" b="0" dirty="0"/>
              <a:t>for NIH Grants</a:t>
            </a:r>
          </a:p>
        </p:txBody>
      </p:sp>
      <p:sp>
        <p:nvSpPr>
          <p:cNvPr id="4" name="Subtitle 3">
            <a:extLst>
              <a:ext uri="{FF2B5EF4-FFF2-40B4-BE49-F238E27FC236}">
                <a16:creationId xmlns:a16="http://schemas.microsoft.com/office/drawing/2014/main" id="{B9DFAFBE-296D-4385-9A45-11A5F5423614}"/>
              </a:ext>
            </a:extLst>
          </p:cNvPr>
          <p:cNvSpPr>
            <a:spLocks noGrp="1"/>
          </p:cNvSpPr>
          <p:nvPr>
            <p:ph type="subTitle" idx="1"/>
          </p:nvPr>
        </p:nvSpPr>
        <p:spPr>
          <a:xfrm>
            <a:off x="960097" y="5149894"/>
            <a:ext cx="6886045" cy="494797"/>
          </a:xfrm>
        </p:spPr>
        <p:txBody>
          <a:bodyPr>
            <a:normAutofit fontScale="92500"/>
          </a:bodyPr>
          <a:lstStyle/>
          <a:p>
            <a:r>
              <a:rPr lang="en-US" b="0" cap="none" dirty="0"/>
              <a:t>Institute for Clinical and Translational Science (ICTS)</a:t>
            </a:r>
          </a:p>
        </p:txBody>
      </p:sp>
      <p:sp>
        <p:nvSpPr>
          <p:cNvPr id="8" name="Footer Placeholder 7">
            <a:extLst>
              <a:ext uri="{FF2B5EF4-FFF2-40B4-BE49-F238E27FC236}">
                <a16:creationId xmlns:a16="http://schemas.microsoft.com/office/drawing/2014/main" id="{78B67AD8-63CD-DBD4-48AB-8C7F4CA911BD}"/>
              </a:ext>
            </a:extLst>
          </p:cNvPr>
          <p:cNvSpPr>
            <a:spLocks noGrp="1"/>
          </p:cNvSpPr>
          <p:nvPr>
            <p:ph type="ftr" sz="quarter" idx="3"/>
          </p:nvPr>
        </p:nvSpPr>
        <p:spPr>
          <a:xfrm>
            <a:off x="960096" y="1615175"/>
            <a:ext cx="9166225" cy="365125"/>
          </a:xfrm>
        </p:spPr>
        <p:txBody>
          <a:bodyPr/>
          <a:lstStyle/>
          <a:p>
            <a:r>
              <a:rPr lang="en-US" dirty="0"/>
              <a:t>Scientific Editing and Research Communication Core</a:t>
            </a:r>
          </a:p>
        </p:txBody>
      </p:sp>
      <p:pic>
        <p:nvPicPr>
          <p:cNvPr id="3" name="Picture Placeholder 2">
            <a:extLst>
              <a:ext uri="{FF2B5EF4-FFF2-40B4-BE49-F238E27FC236}">
                <a16:creationId xmlns:a16="http://schemas.microsoft.com/office/drawing/2014/main" id="{5D4798E1-51AE-1836-34E8-08A7C320ABC7}"/>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cstate="screen">
            <a:alphaModFix amt="75000"/>
            <a:extLst>
              <a:ext uri="{28A0092B-C50C-407E-A947-70E740481C1C}">
                <a14:useLocalDpi xmlns:a14="http://schemas.microsoft.com/office/drawing/2010/main"/>
              </a:ext>
            </a:extLst>
          </a:blip>
          <a:srcRect/>
          <a:stretch/>
        </p:blipFill>
        <p:spPr>
          <a:xfrm>
            <a:off x="8514795" y="0"/>
            <a:ext cx="3677205" cy="6858000"/>
          </a:xfrm>
          <a:effectLst>
            <a:outerShdw blurRad="63500" sx="102000" sy="102000" algn="ctr" rotWithShape="0">
              <a:prstClr val="black">
                <a:alpha val="40000"/>
              </a:prstClr>
            </a:outerShdw>
            <a:softEdge rad="0"/>
          </a:effectLst>
        </p:spPr>
      </p:pic>
      <p:sp>
        <p:nvSpPr>
          <p:cNvPr id="11" name="Subtitle 3">
            <a:extLst>
              <a:ext uri="{FF2B5EF4-FFF2-40B4-BE49-F238E27FC236}">
                <a16:creationId xmlns:a16="http://schemas.microsoft.com/office/drawing/2014/main" id="{01F960EF-8984-5890-09B8-4BB849F7CD99}"/>
              </a:ext>
            </a:extLst>
          </p:cNvPr>
          <p:cNvSpPr txBox="1">
            <a:spLocks/>
          </p:cNvSpPr>
          <p:nvPr/>
        </p:nvSpPr>
        <p:spPr>
          <a:xfrm>
            <a:off x="960097" y="2103041"/>
            <a:ext cx="6886045" cy="4947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cap="all" baseline="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cap="none" dirty="0"/>
              <a:t>Jennifer Barr, PhD | SERCC</a:t>
            </a:r>
          </a:p>
        </p:txBody>
      </p:sp>
      <p:sp>
        <p:nvSpPr>
          <p:cNvPr id="5" name="Text Placeholder 4">
            <a:extLst>
              <a:ext uri="{FF2B5EF4-FFF2-40B4-BE49-F238E27FC236}">
                <a16:creationId xmlns:a16="http://schemas.microsoft.com/office/drawing/2014/main" id="{083A450B-D7DC-4628-8806-8B302706823C}"/>
              </a:ext>
            </a:extLst>
          </p:cNvPr>
          <p:cNvSpPr>
            <a:spLocks noGrp="1"/>
          </p:cNvSpPr>
          <p:nvPr>
            <p:ph type="body" sz="quarter" idx="10"/>
          </p:nvPr>
        </p:nvSpPr>
        <p:spPr>
          <a:xfrm>
            <a:off x="960096" y="5875768"/>
            <a:ext cx="6155726" cy="495309"/>
          </a:xfrm>
        </p:spPr>
        <p:txBody>
          <a:bodyPr>
            <a:normAutofit/>
          </a:bodyPr>
          <a:lstStyle/>
          <a:p>
            <a:r>
              <a:rPr lang="en-US" sz="2000" dirty="0"/>
              <a:t>February 16, 2026</a:t>
            </a:r>
          </a:p>
        </p:txBody>
      </p:sp>
    </p:spTree>
    <p:extLst>
      <p:ext uri="{BB962C8B-B14F-4D97-AF65-F5344CB8AC3E}">
        <p14:creationId xmlns:p14="http://schemas.microsoft.com/office/powerpoint/2010/main" val="354767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5232-8483-54BA-AB7B-8FAACD87C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222D1-8B2B-D5F5-55CE-3649662DDE70}"/>
              </a:ext>
            </a:extLst>
          </p:cNvPr>
          <p:cNvSpPr>
            <a:spLocks noGrp="1"/>
          </p:cNvSpPr>
          <p:nvPr>
            <p:ph type="title"/>
          </p:nvPr>
        </p:nvSpPr>
        <p:spPr>
          <a:xfrm>
            <a:off x="980857" y="376352"/>
            <a:ext cx="6034306" cy="896116"/>
          </a:xfrm>
        </p:spPr>
        <p:txBody>
          <a:bodyPr>
            <a:normAutofit fontScale="90000"/>
          </a:bodyPr>
          <a:lstStyle/>
          <a:p>
            <a:r>
              <a:rPr lang="en-US" sz="3600" b="0" dirty="0"/>
              <a:t>Review criteria vary depending on grant mechanism</a:t>
            </a:r>
          </a:p>
        </p:txBody>
      </p:sp>
      <p:sp>
        <p:nvSpPr>
          <p:cNvPr id="20" name="Title 1">
            <a:extLst>
              <a:ext uri="{FF2B5EF4-FFF2-40B4-BE49-F238E27FC236}">
                <a16:creationId xmlns:a16="http://schemas.microsoft.com/office/drawing/2014/main" id="{0F864510-E761-662B-F1C1-02195B30718E}"/>
              </a:ext>
            </a:extLst>
          </p:cNvPr>
          <p:cNvSpPr txBox="1">
            <a:spLocks/>
          </p:cNvSpPr>
          <p:nvPr/>
        </p:nvSpPr>
        <p:spPr>
          <a:xfrm>
            <a:off x="980857" y="1939524"/>
            <a:ext cx="4978050" cy="328109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lnSpc>
                <a:spcPct val="100000"/>
              </a:lnSpc>
              <a:spcAft>
                <a:spcPts val="2400"/>
              </a:spcAft>
            </a:pPr>
            <a:r>
              <a:rPr lang="en-US" sz="2000" b="0" dirty="0"/>
              <a:t>Those most relevant to junior faculty:</a:t>
            </a:r>
          </a:p>
          <a:p>
            <a:pPr marL="342900" indent="-342900">
              <a:lnSpc>
                <a:spcPct val="100000"/>
              </a:lnSpc>
              <a:spcAft>
                <a:spcPts val="2400"/>
              </a:spcAft>
              <a:buFont typeface="Arial" panose="020B0604020202020204" pitchFamily="34" charset="0"/>
              <a:buChar char="•"/>
            </a:pPr>
            <a:r>
              <a:rPr lang="en-US" sz="2000" b="0" dirty="0"/>
              <a:t>Research (R)</a:t>
            </a:r>
          </a:p>
          <a:p>
            <a:pPr marL="342900" indent="-342900">
              <a:lnSpc>
                <a:spcPct val="120000"/>
              </a:lnSpc>
              <a:spcAft>
                <a:spcPts val="1200"/>
              </a:spcAft>
              <a:buFont typeface="Arial" panose="020B0604020202020204" pitchFamily="34" charset="0"/>
              <a:buChar char="•"/>
            </a:pPr>
            <a:r>
              <a:rPr lang="en-US" sz="2000" b="0" dirty="0"/>
              <a:t>Career Development (K)</a:t>
            </a:r>
          </a:p>
          <a:p>
            <a:pPr>
              <a:lnSpc>
                <a:spcPct val="120000"/>
              </a:lnSpc>
              <a:spcAft>
                <a:spcPts val="1200"/>
              </a:spcAft>
            </a:pPr>
            <a:endParaRPr lang="en-US" sz="1600" b="0" dirty="0"/>
          </a:p>
          <a:p>
            <a:pPr>
              <a:lnSpc>
                <a:spcPct val="120000"/>
              </a:lnSpc>
              <a:spcAft>
                <a:spcPts val="1200"/>
              </a:spcAft>
            </a:pPr>
            <a:r>
              <a:rPr lang="en-US" sz="1600" b="0" dirty="0"/>
              <a:t>The links on this page will take you to the “Forms I SF424” Instructions for specific grant types.</a:t>
            </a:r>
          </a:p>
        </p:txBody>
      </p:sp>
      <p:sp>
        <p:nvSpPr>
          <p:cNvPr id="10" name="TextBox 9">
            <a:extLst>
              <a:ext uri="{FF2B5EF4-FFF2-40B4-BE49-F238E27FC236}">
                <a16:creationId xmlns:a16="http://schemas.microsoft.com/office/drawing/2014/main" id="{0A26F661-25B7-D288-4C69-73EF251D03B4}"/>
              </a:ext>
            </a:extLst>
          </p:cNvPr>
          <p:cNvSpPr txBox="1"/>
          <p:nvPr/>
        </p:nvSpPr>
        <p:spPr>
          <a:xfrm>
            <a:off x="917793" y="5699570"/>
            <a:ext cx="5595408" cy="461665"/>
          </a:xfrm>
          <a:prstGeom prst="rect">
            <a:avLst/>
          </a:prstGeom>
          <a:solidFill>
            <a:schemeClr val="bg1"/>
          </a:solidFill>
        </p:spPr>
        <p:txBody>
          <a:bodyPr wrap="square">
            <a:spAutoFit/>
          </a:bodyPr>
          <a:lstStyle/>
          <a:p>
            <a:r>
              <a:rPr lang="en-US" sz="1200" dirty="0">
                <a:solidFill>
                  <a:srgbClr val="0070C0"/>
                </a:solidFill>
              </a:rPr>
              <a:t>https://</a:t>
            </a:r>
            <a:r>
              <a:rPr lang="en-US" sz="1200" dirty="0" err="1">
                <a:solidFill>
                  <a:srgbClr val="0070C0"/>
                </a:solidFill>
              </a:rPr>
              <a:t>grants.nih.gov</a:t>
            </a:r>
            <a:r>
              <a:rPr lang="en-US" sz="1200" dirty="0">
                <a:solidFill>
                  <a:srgbClr val="0070C0"/>
                </a:solidFill>
              </a:rPr>
              <a:t>/grants-process/write-application/how-to-apply-application-guide</a:t>
            </a:r>
          </a:p>
        </p:txBody>
      </p:sp>
      <p:sp>
        <p:nvSpPr>
          <p:cNvPr id="4" name="Footer Placeholder 3">
            <a:extLst>
              <a:ext uri="{FF2B5EF4-FFF2-40B4-BE49-F238E27FC236}">
                <a16:creationId xmlns:a16="http://schemas.microsoft.com/office/drawing/2014/main" id="{094F84D6-406C-A664-E844-3E1BDDF8F6BD}"/>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pic>
        <p:nvPicPr>
          <p:cNvPr id="3" name="Picture 2">
            <a:extLst>
              <a:ext uri="{FF2B5EF4-FFF2-40B4-BE49-F238E27FC236}">
                <a16:creationId xmlns:a16="http://schemas.microsoft.com/office/drawing/2014/main" id="{D179F52B-4D5A-DF2E-4A4A-A872A14D9A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69527" y="200026"/>
            <a:ext cx="4485101" cy="5961210"/>
          </a:xfrm>
          <a:prstGeom prst="rect">
            <a:avLst/>
          </a:prstGeom>
          <a:effectLst>
            <a:outerShdw blurRad="63500" sx="102000" sy="102000" algn="ctr" rotWithShape="0">
              <a:prstClr val="black">
                <a:alpha val="40000"/>
              </a:prstClr>
            </a:outerShdw>
          </a:effectLst>
        </p:spPr>
      </p:pic>
      <p:cxnSp>
        <p:nvCxnSpPr>
          <p:cNvPr id="11" name="Straight Arrow Connector 10">
            <a:extLst>
              <a:ext uri="{FF2B5EF4-FFF2-40B4-BE49-F238E27FC236}">
                <a16:creationId xmlns:a16="http://schemas.microsoft.com/office/drawing/2014/main" id="{E24A227E-A96D-003E-4B0F-91AA5F28EB22}"/>
              </a:ext>
              <a:ext uri="{C183D7F6-B498-43B3-948B-1728B52AA6E4}">
                <adec:decorative xmlns:adec="http://schemas.microsoft.com/office/drawing/2017/decorative" val="1"/>
              </a:ext>
            </a:extLst>
          </p:cNvPr>
          <p:cNvCxnSpPr>
            <a:cxnSpLocks/>
          </p:cNvCxnSpPr>
          <p:nvPr/>
        </p:nvCxnSpPr>
        <p:spPr bwMode="auto">
          <a:xfrm>
            <a:off x="4054358" y="3326629"/>
            <a:ext cx="3089392" cy="0"/>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F83FFA40-C770-7B0F-E90F-9E99F6617938}"/>
              </a:ext>
              <a:ext uri="{C183D7F6-B498-43B3-948B-1728B52AA6E4}">
                <adec:decorative xmlns:adec="http://schemas.microsoft.com/office/drawing/2017/decorative" val="1"/>
              </a:ext>
            </a:extLst>
          </p:cNvPr>
          <p:cNvCxnSpPr>
            <a:cxnSpLocks/>
          </p:cNvCxnSpPr>
          <p:nvPr/>
        </p:nvCxnSpPr>
        <p:spPr bwMode="auto">
          <a:xfrm>
            <a:off x="2897069" y="2749292"/>
            <a:ext cx="4246681" cy="0"/>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301206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D97FB5-4FAC-4C6D-BC0D-9BACECA588E8}"/>
              </a:ext>
            </a:extLst>
          </p:cNvPr>
          <p:cNvSpPr>
            <a:spLocks noGrp="1"/>
          </p:cNvSpPr>
          <p:nvPr>
            <p:ph type="title"/>
          </p:nvPr>
        </p:nvSpPr>
        <p:spPr/>
        <p:txBody>
          <a:bodyPr>
            <a:normAutofit/>
          </a:bodyPr>
          <a:lstStyle/>
          <a:p>
            <a:r>
              <a:rPr lang="en-US" b="0" dirty="0"/>
              <a:t>Difference between NIH R and K grants</a:t>
            </a:r>
            <a:endParaRPr lang="en-US" sz="4400" b="0" dirty="0"/>
          </a:p>
        </p:txBody>
      </p:sp>
      <p:sp>
        <p:nvSpPr>
          <p:cNvPr id="2" name="Content Placeholder 1">
            <a:extLst>
              <a:ext uri="{FF2B5EF4-FFF2-40B4-BE49-F238E27FC236}">
                <a16:creationId xmlns:a16="http://schemas.microsoft.com/office/drawing/2014/main" id="{3B576879-39D0-4859-8247-F41B889823E0}"/>
              </a:ext>
            </a:extLst>
          </p:cNvPr>
          <p:cNvSpPr>
            <a:spLocks noGrp="1"/>
          </p:cNvSpPr>
          <p:nvPr>
            <p:ph idx="1"/>
          </p:nvPr>
        </p:nvSpPr>
        <p:spPr>
          <a:xfrm>
            <a:off x="952500" y="1676706"/>
            <a:ext cx="4800224" cy="754602"/>
          </a:xfrm>
        </p:spPr>
        <p:txBody>
          <a:bodyPr/>
          <a:lstStyle/>
          <a:p>
            <a:r>
              <a:rPr lang="en-US" b="0" dirty="0"/>
              <a:t>Research (R) grants should</a:t>
            </a:r>
          </a:p>
        </p:txBody>
      </p:sp>
      <p:sp>
        <p:nvSpPr>
          <p:cNvPr id="3" name="Content Placeholder 2">
            <a:extLst>
              <a:ext uri="{FF2B5EF4-FFF2-40B4-BE49-F238E27FC236}">
                <a16:creationId xmlns:a16="http://schemas.microsoft.com/office/drawing/2014/main" id="{91B2674A-AE4E-4543-B397-E9A47E0EAF7F}"/>
              </a:ext>
            </a:extLst>
          </p:cNvPr>
          <p:cNvSpPr>
            <a:spLocks noGrp="1"/>
          </p:cNvSpPr>
          <p:nvPr>
            <p:ph idx="10"/>
          </p:nvPr>
        </p:nvSpPr>
        <p:spPr>
          <a:xfrm>
            <a:off x="952501" y="2674398"/>
            <a:ext cx="4800219" cy="3279254"/>
          </a:xfrm>
        </p:spPr>
        <p:txBody>
          <a:bodyPr>
            <a:normAutofit/>
          </a:bodyPr>
          <a:lstStyle/>
          <a:p>
            <a:r>
              <a:rPr lang="en-US" sz="2000" dirty="0"/>
              <a:t>…have a sustained, powerful influence on the research field(s) involved</a:t>
            </a:r>
          </a:p>
          <a:p>
            <a:endParaRPr lang="en-US" dirty="0"/>
          </a:p>
          <a:p>
            <a:endParaRPr lang="en-US" dirty="0"/>
          </a:p>
          <a:p>
            <a:endParaRPr lang="en-US" dirty="0"/>
          </a:p>
          <a:p>
            <a:r>
              <a:rPr lang="en-US" dirty="0"/>
              <a:t> </a:t>
            </a:r>
          </a:p>
          <a:p>
            <a:endParaRPr lang="en-US" dirty="0"/>
          </a:p>
        </p:txBody>
      </p:sp>
      <p:sp>
        <p:nvSpPr>
          <p:cNvPr id="6" name="Rounded Rectangular Callout 5">
            <a:extLst>
              <a:ext uri="{FF2B5EF4-FFF2-40B4-BE49-F238E27FC236}">
                <a16:creationId xmlns:a16="http://schemas.microsoft.com/office/drawing/2014/main" id="{3B225BD5-DD65-14DC-87BE-BD8DC2D39323}"/>
              </a:ext>
            </a:extLst>
          </p:cNvPr>
          <p:cNvSpPr/>
          <p:nvPr/>
        </p:nvSpPr>
        <p:spPr bwMode="auto">
          <a:xfrm>
            <a:off x="2242524" y="4075815"/>
            <a:ext cx="2220172" cy="834920"/>
          </a:xfrm>
          <a:prstGeom prst="wedgeRoundRectCallout">
            <a:avLst>
              <a:gd name="adj1" fmla="val -49976"/>
              <a:gd name="adj2" fmla="val -22428"/>
              <a:gd name="adj3" fmla="val 16667"/>
            </a:avLst>
          </a:prstGeom>
          <a:solidFill>
            <a:srgbClr val="558C46">
              <a:alpha val="25374"/>
            </a:srgbClr>
          </a:solidFill>
          <a:ln w="9525" cap="flat" cmpd="sng" algn="ctr">
            <a:solidFill>
              <a:srgbClr val="558C4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558C46"/>
                </a:solidFill>
                <a:latin typeface="Helvetica" charset="0"/>
                <a:ea typeface="Helvetica" charset="0"/>
                <a:cs typeface="Helvetica" charset="0"/>
              </a:rPr>
              <a:t>Emphasizes the science</a:t>
            </a:r>
          </a:p>
        </p:txBody>
      </p:sp>
      <p:sp>
        <p:nvSpPr>
          <p:cNvPr id="4" name="Content Placeholder 3">
            <a:extLst>
              <a:ext uri="{FF2B5EF4-FFF2-40B4-BE49-F238E27FC236}">
                <a16:creationId xmlns:a16="http://schemas.microsoft.com/office/drawing/2014/main" id="{E31750A3-F7A6-49F3-859D-63EFBB79972F}"/>
              </a:ext>
            </a:extLst>
          </p:cNvPr>
          <p:cNvSpPr>
            <a:spLocks noGrp="1"/>
          </p:cNvSpPr>
          <p:nvPr>
            <p:ph idx="15"/>
          </p:nvPr>
        </p:nvSpPr>
        <p:spPr>
          <a:xfrm>
            <a:off x="6433723" y="1676706"/>
            <a:ext cx="5295821" cy="754602"/>
          </a:xfrm>
        </p:spPr>
        <p:txBody>
          <a:bodyPr/>
          <a:lstStyle/>
          <a:p>
            <a:r>
              <a:rPr lang="en-US" b="0" dirty="0"/>
              <a:t>Career Development (K) grants should:</a:t>
            </a:r>
          </a:p>
        </p:txBody>
      </p:sp>
      <p:sp>
        <p:nvSpPr>
          <p:cNvPr id="5" name="Content Placeholder 4">
            <a:extLst>
              <a:ext uri="{FF2B5EF4-FFF2-40B4-BE49-F238E27FC236}">
                <a16:creationId xmlns:a16="http://schemas.microsoft.com/office/drawing/2014/main" id="{BC3468E5-7945-4A48-9609-298588DA834F}"/>
              </a:ext>
            </a:extLst>
          </p:cNvPr>
          <p:cNvSpPr>
            <a:spLocks noGrp="1"/>
          </p:cNvSpPr>
          <p:nvPr>
            <p:ph idx="16"/>
          </p:nvPr>
        </p:nvSpPr>
        <p:spPr>
          <a:xfrm>
            <a:off x="6454117" y="2664346"/>
            <a:ext cx="4800224" cy="3279254"/>
          </a:xfrm>
        </p:spPr>
        <p:txBody>
          <a:bodyPr/>
          <a:lstStyle/>
          <a:p>
            <a:pPr marL="14288" lvl="2">
              <a:spcAft>
                <a:spcPts val="600"/>
              </a:spcAft>
              <a:buSzPct val="100000"/>
              <a:defRPr/>
            </a:pPr>
            <a:r>
              <a:rPr lang="en-US" dirty="0">
                <a:latin typeface="+mn-lt"/>
              </a:rPr>
              <a:t>…enhance candidate’s potential for a productive, independent scientific career in a health-related field</a:t>
            </a:r>
          </a:p>
          <a:p>
            <a:endParaRPr lang="en-US" dirty="0"/>
          </a:p>
          <a:p>
            <a:endParaRPr lang="en-US" dirty="0"/>
          </a:p>
        </p:txBody>
      </p:sp>
      <p:grpSp>
        <p:nvGrpSpPr>
          <p:cNvPr id="12" name="Group 11" descr="Two boxes highlighting emphasis of K grants on science and training">
            <a:extLst>
              <a:ext uri="{FF2B5EF4-FFF2-40B4-BE49-F238E27FC236}">
                <a16:creationId xmlns:a16="http://schemas.microsoft.com/office/drawing/2014/main" id="{97DE6FC4-EEDA-DC66-F5D4-AC746F7DAE3A}"/>
              </a:ext>
            </a:extLst>
          </p:cNvPr>
          <p:cNvGrpSpPr/>
          <p:nvPr/>
        </p:nvGrpSpPr>
        <p:grpSpPr>
          <a:xfrm>
            <a:off x="6544087" y="4075815"/>
            <a:ext cx="4620284" cy="834920"/>
            <a:chOff x="6654449" y="4075815"/>
            <a:chExt cx="4620284" cy="834920"/>
          </a:xfrm>
        </p:grpSpPr>
        <p:sp>
          <p:nvSpPr>
            <p:cNvPr id="9" name="Rounded Rectangular Callout 8">
              <a:extLst>
                <a:ext uri="{FF2B5EF4-FFF2-40B4-BE49-F238E27FC236}">
                  <a16:creationId xmlns:a16="http://schemas.microsoft.com/office/drawing/2014/main" id="{13F99D93-9593-295C-0DD7-18B31CE075E1}"/>
                </a:ext>
              </a:extLst>
            </p:cNvPr>
            <p:cNvSpPr/>
            <p:nvPr/>
          </p:nvSpPr>
          <p:spPr bwMode="auto">
            <a:xfrm>
              <a:off x="9054561" y="4075815"/>
              <a:ext cx="2220172" cy="834920"/>
            </a:xfrm>
            <a:prstGeom prst="wedgeRoundRectCallout">
              <a:avLst>
                <a:gd name="adj1" fmla="val -49976"/>
                <a:gd name="adj2" fmla="val -22428"/>
                <a:gd name="adj3" fmla="val 16667"/>
              </a:avLst>
            </a:prstGeom>
            <a:solidFill>
              <a:schemeClr val="accent6">
                <a:alpha val="25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accent6"/>
                  </a:solidFill>
                  <a:latin typeface="Helvetica" charset="0"/>
                  <a:ea typeface="Helvetica" charset="0"/>
                  <a:cs typeface="Helvetica" charset="0"/>
                </a:rPr>
                <a:t>…and the training potential</a:t>
              </a:r>
            </a:p>
          </p:txBody>
        </p:sp>
        <p:sp>
          <p:nvSpPr>
            <p:cNvPr id="11" name="Rounded Rectangular Callout 10">
              <a:extLst>
                <a:ext uri="{FF2B5EF4-FFF2-40B4-BE49-F238E27FC236}">
                  <a16:creationId xmlns:a16="http://schemas.microsoft.com/office/drawing/2014/main" id="{D4353077-1AF7-DE70-BA3F-4FF755D10011}"/>
                </a:ext>
              </a:extLst>
            </p:cNvPr>
            <p:cNvSpPr/>
            <p:nvPr/>
          </p:nvSpPr>
          <p:spPr bwMode="auto">
            <a:xfrm>
              <a:off x="6654449" y="4075815"/>
              <a:ext cx="2220172" cy="834920"/>
            </a:xfrm>
            <a:prstGeom prst="wedgeRoundRectCallout">
              <a:avLst>
                <a:gd name="adj1" fmla="val -49976"/>
                <a:gd name="adj2" fmla="val -22428"/>
                <a:gd name="adj3" fmla="val 16667"/>
              </a:avLst>
            </a:prstGeom>
            <a:solidFill>
              <a:srgbClr val="558C46">
                <a:alpha val="25374"/>
              </a:srgbClr>
            </a:solidFill>
            <a:ln w="9525" cap="flat" cmpd="sng" algn="ctr">
              <a:solidFill>
                <a:srgbClr val="558C4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558C46"/>
                  </a:solidFill>
                  <a:latin typeface="Helvetica" charset="0"/>
                  <a:ea typeface="Helvetica" charset="0"/>
                  <a:cs typeface="Helvetica" charset="0"/>
                </a:rPr>
                <a:t>Emphasizes the science…</a:t>
              </a:r>
            </a:p>
          </p:txBody>
        </p:sp>
      </p:grpSp>
      <p:sp>
        <p:nvSpPr>
          <p:cNvPr id="10" name="TextBox 9">
            <a:extLst>
              <a:ext uri="{FF2B5EF4-FFF2-40B4-BE49-F238E27FC236}">
                <a16:creationId xmlns:a16="http://schemas.microsoft.com/office/drawing/2014/main" id="{2012B8E3-6F10-56CF-4D5B-163B7B3E92D8}"/>
              </a:ext>
            </a:extLst>
          </p:cNvPr>
          <p:cNvSpPr txBox="1"/>
          <p:nvPr/>
        </p:nvSpPr>
        <p:spPr>
          <a:xfrm>
            <a:off x="1045780" y="5665821"/>
            <a:ext cx="11146220" cy="646331"/>
          </a:xfrm>
          <a:prstGeom prst="rect">
            <a:avLst/>
          </a:prstGeom>
          <a:noFill/>
        </p:spPr>
        <p:txBody>
          <a:bodyPr wrap="square" rtlCol="0">
            <a:spAutoFit/>
          </a:bodyPr>
          <a:lstStyle/>
          <a:p>
            <a:pPr algn="r"/>
            <a:r>
              <a:rPr lang="en-US" sz="1200" dirty="0">
                <a:solidFill>
                  <a:srgbClr val="0070C0"/>
                </a:solidFill>
                <a:latin typeface="Helvetica" pitchFamily="2" charset="0"/>
              </a:rPr>
              <a:t>For examples of both types of grants, see RDO Resource Library:</a:t>
            </a:r>
          </a:p>
          <a:p>
            <a:pPr algn="r"/>
            <a:r>
              <a:rPr lang="en-US" sz="1200" dirty="0">
                <a:solidFill>
                  <a:srgbClr val="0070C0"/>
                </a:solidFill>
                <a:latin typeface="Helvetica" pitchFamily="2" charset="0"/>
              </a:rPr>
              <a:t>https://iowa.sharepoint.com/sites/vpr/GrantWritingResources/Forms/AllItems.aspx</a:t>
            </a:r>
          </a:p>
          <a:p>
            <a:pPr algn="r"/>
            <a:r>
              <a:rPr lang="en-US" sz="1200" dirty="0">
                <a:solidFill>
                  <a:srgbClr val="0070C0"/>
                </a:solidFill>
              </a:rPr>
              <a:t>Navigate to: Sample Proposals and Supporting Documents &gt;&gt; NIH Proposals &gt;&gt; Sample Proposals</a:t>
            </a:r>
          </a:p>
        </p:txBody>
      </p:sp>
      <p:sp>
        <p:nvSpPr>
          <p:cNvPr id="8" name="Footer Placeholder 10">
            <a:extLst>
              <a:ext uri="{FF2B5EF4-FFF2-40B4-BE49-F238E27FC236}">
                <a16:creationId xmlns:a16="http://schemas.microsoft.com/office/drawing/2014/main" id="{E83FA7E0-8985-E812-35E8-3A7832CD70CE}"/>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161017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AD1EC-5062-FAC1-551D-F57BFD531C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E1F26D-115D-5782-E8D5-6A02723BC50F}"/>
              </a:ext>
            </a:extLst>
          </p:cNvPr>
          <p:cNvSpPr>
            <a:spLocks noGrp="1"/>
          </p:cNvSpPr>
          <p:nvPr>
            <p:ph type="title"/>
          </p:nvPr>
        </p:nvSpPr>
        <p:spPr/>
        <p:txBody>
          <a:bodyPr>
            <a:normAutofit/>
          </a:bodyPr>
          <a:lstStyle/>
          <a:p>
            <a:r>
              <a:rPr lang="en-US" sz="3600" b="0" dirty="0"/>
              <a:t>How R and K grants are evaluated</a:t>
            </a:r>
            <a:endParaRPr lang="en-US" b="0" dirty="0"/>
          </a:p>
        </p:txBody>
      </p:sp>
      <p:sp>
        <p:nvSpPr>
          <p:cNvPr id="2" name="Content Placeholder 1">
            <a:extLst>
              <a:ext uri="{FF2B5EF4-FFF2-40B4-BE49-F238E27FC236}">
                <a16:creationId xmlns:a16="http://schemas.microsoft.com/office/drawing/2014/main" id="{0ABE42AA-9B04-747F-90AC-171F0E41FBCE}"/>
              </a:ext>
            </a:extLst>
          </p:cNvPr>
          <p:cNvSpPr>
            <a:spLocks noGrp="1"/>
          </p:cNvSpPr>
          <p:nvPr>
            <p:ph idx="1"/>
          </p:nvPr>
        </p:nvSpPr>
        <p:spPr>
          <a:xfrm>
            <a:off x="952500" y="1343571"/>
            <a:ext cx="4800224" cy="754602"/>
          </a:xfrm>
        </p:spPr>
        <p:txBody>
          <a:bodyPr/>
          <a:lstStyle/>
          <a:p>
            <a:r>
              <a:rPr lang="en-US" b="0" dirty="0"/>
              <a:t>Research (R) Grants</a:t>
            </a:r>
          </a:p>
        </p:txBody>
      </p:sp>
      <p:sp>
        <p:nvSpPr>
          <p:cNvPr id="10" name="TextBox 9">
            <a:extLst>
              <a:ext uri="{FF2B5EF4-FFF2-40B4-BE49-F238E27FC236}">
                <a16:creationId xmlns:a16="http://schemas.microsoft.com/office/drawing/2014/main" id="{16BE8E33-675A-92FD-2F2D-9D7EF5E8D005}"/>
              </a:ext>
            </a:extLst>
          </p:cNvPr>
          <p:cNvSpPr txBox="1"/>
          <p:nvPr/>
        </p:nvSpPr>
        <p:spPr>
          <a:xfrm>
            <a:off x="910503" y="2214968"/>
            <a:ext cx="4800224" cy="1200329"/>
          </a:xfrm>
          <a:prstGeom prst="rect">
            <a:avLst/>
          </a:prstGeom>
          <a:noFill/>
        </p:spPr>
        <p:txBody>
          <a:bodyPr wrap="square" rtlCol="0">
            <a:spAutoFit/>
          </a:bodyPr>
          <a:lstStyle/>
          <a:p>
            <a:pPr>
              <a:spcAft>
                <a:spcPts val="600"/>
              </a:spcAft>
            </a:pPr>
            <a:r>
              <a:rPr lang="en-US" dirty="0"/>
              <a:t>Overall impact score – assesses likelihood that the project will have a sustained, powerful influence on the research field(s) involved</a:t>
            </a:r>
          </a:p>
        </p:txBody>
      </p:sp>
      <p:sp>
        <p:nvSpPr>
          <p:cNvPr id="3" name="TextBox 2">
            <a:extLst>
              <a:ext uri="{FF2B5EF4-FFF2-40B4-BE49-F238E27FC236}">
                <a16:creationId xmlns:a16="http://schemas.microsoft.com/office/drawing/2014/main" id="{A03C998B-5C16-F559-3B09-ED69DC674406}"/>
              </a:ext>
            </a:extLst>
          </p:cNvPr>
          <p:cNvSpPr txBox="1"/>
          <p:nvPr/>
        </p:nvSpPr>
        <p:spPr>
          <a:xfrm>
            <a:off x="952499" y="3766124"/>
            <a:ext cx="4800224" cy="1908215"/>
          </a:xfrm>
          <a:prstGeom prst="rect">
            <a:avLst/>
          </a:prstGeom>
          <a:noFill/>
        </p:spPr>
        <p:txBody>
          <a:bodyPr wrap="square" rtlCol="0">
            <a:spAutoFit/>
          </a:bodyPr>
          <a:lstStyle/>
          <a:p>
            <a:pPr>
              <a:spcAft>
                <a:spcPts val="600"/>
              </a:spcAft>
            </a:pPr>
            <a:r>
              <a:rPr lang="en-US" sz="2000" dirty="0">
                <a:solidFill>
                  <a:schemeClr val="accent5">
                    <a:lumMod val="75000"/>
                  </a:schemeClr>
                </a:solidFill>
              </a:rPr>
              <a:t>Core review criteria:</a:t>
            </a:r>
            <a:endParaRPr lang="en-US" dirty="0"/>
          </a:p>
          <a:p>
            <a:pPr marL="285750" indent="-285750">
              <a:spcAft>
                <a:spcPts val="300"/>
              </a:spcAft>
              <a:buFont typeface="Arial" panose="020B0604020202020204" pitchFamily="34" charset="0"/>
              <a:buChar char="•"/>
            </a:pPr>
            <a:r>
              <a:rPr lang="en-US" dirty="0">
                <a:solidFill>
                  <a:schemeClr val="accent5">
                    <a:lumMod val="75000"/>
                  </a:schemeClr>
                </a:solidFill>
              </a:rPr>
              <a:t>Factor 1: Significance and Innovation (scored 1–9)</a:t>
            </a:r>
          </a:p>
          <a:p>
            <a:pPr marL="285750" indent="-285750">
              <a:spcAft>
                <a:spcPts val="300"/>
              </a:spcAft>
              <a:buFont typeface="Arial" panose="020B0604020202020204" pitchFamily="34" charset="0"/>
              <a:buChar char="•"/>
            </a:pPr>
            <a:r>
              <a:rPr lang="en-US" dirty="0">
                <a:solidFill>
                  <a:schemeClr val="accent5">
                    <a:lumMod val="75000"/>
                  </a:schemeClr>
                </a:solidFill>
              </a:rPr>
              <a:t>Factor 2: Approach (scored 1–9)</a:t>
            </a:r>
          </a:p>
          <a:p>
            <a:pPr marL="285750" indent="-285750">
              <a:buFont typeface="Arial" panose="020B0604020202020204" pitchFamily="34" charset="0"/>
              <a:buChar char="•"/>
            </a:pPr>
            <a:r>
              <a:rPr lang="en-US" dirty="0">
                <a:solidFill>
                  <a:schemeClr val="accent5">
                    <a:lumMod val="75000"/>
                  </a:schemeClr>
                </a:solidFill>
              </a:rPr>
              <a:t>Factor 3: Expertise and Resources</a:t>
            </a:r>
          </a:p>
          <a:p>
            <a:pPr marL="646112" lvl="1" indent="-285750">
              <a:buFont typeface="Courier New" panose="02070309020205020404" pitchFamily="49" charset="0"/>
              <a:buChar char="o"/>
            </a:pPr>
            <a:r>
              <a:rPr lang="en-US" sz="1600" dirty="0">
                <a:solidFill>
                  <a:schemeClr val="accent5">
                    <a:lumMod val="75000"/>
                  </a:schemeClr>
                </a:solidFill>
              </a:rPr>
              <a:t>Investigator(s), Environment </a:t>
            </a:r>
          </a:p>
        </p:txBody>
      </p:sp>
      <p:sp>
        <p:nvSpPr>
          <p:cNvPr id="4" name="Content Placeholder 3">
            <a:extLst>
              <a:ext uri="{FF2B5EF4-FFF2-40B4-BE49-F238E27FC236}">
                <a16:creationId xmlns:a16="http://schemas.microsoft.com/office/drawing/2014/main" id="{C866C606-0D8A-5192-AB22-741A51D7E288}"/>
              </a:ext>
            </a:extLst>
          </p:cNvPr>
          <p:cNvSpPr>
            <a:spLocks noGrp="1"/>
          </p:cNvSpPr>
          <p:nvPr>
            <p:ph idx="15"/>
          </p:nvPr>
        </p:nvSpPr>
        <p:spPr>
          <a:xfrm>
            <a:off x="6430588" y="1333520"/>
            <a:ext cx="4800224" cy="754602"/>
          </a:xfrm>
        </p:spPr>
        <p:txBody>
          <a:bodyPr/>
          <a:lstStyle/>
          <a:p>
            <a:r>
              <a:rPr lang="en-US" b="0" dirty="0"/>
              <a:t>Career Development (K) grants</a:t>
            </a:r>
          </a:p>
        </p:txBody>
      </p:sp>
      <p:sp>
        <p:nvSpPr>
          <p:cNvPr id="11" name="TextBox 10">
            <a:extLst>
              <a:ext uri="{FF2B5EF4-FFF2-40B4-BE49-F238E27FC236}">
                <a16:creationId xmlns:a16="http://schemas.microsoft.com/office/drawing/2014/main" id="{C969F446-2EC7-26FF-7872-9132DED07722}"/>
              </a:ext>
            </a:extLst>
          </p:cNvPr>
          <p:cNvSpPr txBox="1"/>
          <p:nvPr/>
        </p:nvSpPr>
        <p:spPr>
          <a:xfrm>
            <a:off x="6430587" y="2214968"/>
            <a:ext cx="4850910" cy="1477328"/>
          </a:xfrm>
          <a:prstGeom prst="rect">
            <a:avLst/>
          </a:prstGeom>
          <a:noFill/>
        </p:spPr>
        <p:txBody>
          <a:bodyPr wrap="square" rtlCol="0">
            <a:spAutoFit/>
          </a:bodyPr>
          <a:lstStyle/>
          <a:p>
            <a:pPr>
              <a:spcAft>
                <a:spcPts val="600"/>
              </a:spcAft>
            </a:pPr>
            <a:r>
              <a:rPr lang="en-US" dirty="0"/>
              <a:t>Overall impact score – assesses likelihood that the proposed career development will enhance candidate’s potential for a productive, independent scientific career in a health-related field</a:t>
            </a:r>
          </a:p>
        </p:txBody>
      </p:sp>
      <p:sp>
        <p:nvSpPr>
          <p:cNvPr id="5" name="TextBox 4">
            <a:extLst>
              <a:ext uri="{FF2B5EF4-FFF2-40B4-BE49-F238E27FC236}">
                <a16:creationId xmlns:a16="http://schemas.microsoft.com/office/drawing/2014/main" id="{7033F2F5-7444-608E-FC8E-9374246A1774}"/>
              </a:ext>
            </a:extLst>
          </p:cNvPr>
          <p:cNvSpPr txBox="1"/>
          <p:nvPr/>
        </p:nvSpPr>
        <p:spPr>
          <a:xfrm>
            <a:off x="6379902" y="3766124"/>
            <a:ext cx="4850910" cy="2015936"/>
          </a:xfrm>
          <a:prstGeom prst="rect">
            <a:avLst/>
          </a:prstGeom>
          <a:noFill/>
        </p:spPr>
        <p:txBody>
          <a:bodyPr wrap="square" rtlCol="0">
            <a:spAutoFit/>
          </a:bodyPr>
          <a:lstStyle/>
          <a:p>
            <a:pPr>
              <a:spcAft>
                <a:spcPts val="600"/>
              </a:spcAft>
            </a:pPr>
            <a:r>
              <a:rPr lang="en-US" sz="2000" dirty="0">
                <a:solidFill>
                  <a:schemeClr val="accent6"/>
                </a:solidFill>
              </a:rPr>
              <a:t>Core review criteria (each scored 1–9):</a:t>
            </a:r>
          </a:p>
          <a:p>
            <a:pPr marL="285750" indent="-285750">
              <a:spcAft>
                <a:spcPts val="300"/>
              </a:spcAft>
              <a:buFont typeface="Arial" panose="020B0604020202020204" pitchFamily="34" charset="0"/>
              <a:buChar char="•"/>
            </a:pPr>
            <a:r>
              <a:rPr lang="en-US" dirty="0">
                <a:solidFill>
                  <a:schemeClr val="accent6"/>
                </a:solidFill>
              </a:rPr>
              <a:t>Candidate </a:t>
            </a:r>
          </a:p>
          <a:p>
            <a:pPr marL="285750" indent="-285750">
              <a:spcAft>
                <a:spcPts val="300"/>
              </a:spcAft>
              <a:buFont typeface="Arial" panose="020B0604020202020204" pitchFamily="34" charset="0"/>
              <a:buChar char="•"/>
            </a:pPr>
            <a:r>
              <a:rPr lang="en-US" dirty="0">
                <a:solidFill>
                  <a:schemeClr val="accent6"/>
                </a:solidFill>
              </a:rPr>
              <a:t>Career Development Plan/Goals</a:t>
            </a:r>
          </a:p>
          <a:p>
            <a:pPr marL="285750" indent="-285750">
              <a:spcAft>
                <a:spcPts val="300"/>
              </a:spcAft>
              <a:buFont typeface="Arial" panose="020B0604020202020204" pitchFamily="34" charset="0"/>
              <a:buChar char="•"/>
            </a:pPr>
            <a:r>
              <a:rPr lang="en-US" dirty="0">
                <a:solidFill>
                  <a:schemeClr val="accent6"/>
                </a:solidFill>
              </a:rPr>
              <a:t>Research Plan</a:t>
            </a:r>
          </a:p>
          <a:p>
            <a:pPr marL="285750" indent="-285750">
              <a:spcAft>
                <a:spcPts val="300"/>
              </a:spcAft>
              <a:buFont typeface="Arial" panose="020B0604020202020204" pitchFamily="34" charset="0"/>
              <a:buChar char="•"/>
            </a:pPr>
            <a:r>
              <a:rPr lang="en-US" dirty="0">
                <a:solidFill>
                  <a:schemeClr val="accent6"/>
                </a:solidFill>
              </a:rPr>
              <a:t>Research Plan Mentors</a:t>
            </a:r>
          </a:p>
          <a:p>
            <a:pPr marL="285750" indent="-285750">
              <a:buFont typeface="Arial" panose="020B0604020202020204" pitchFamily="34" charset="0"/>
              <a:buChar char="•"/>
            </a:pPr>
            <a:r>
              <a:rPr lang="en-US" dirty="0">
                <a:solidFill>
                  <a:schemeClr val="accent6"/>
                </a:solidFill>
              </a:rPr>
              <a:t>Environment and Institutional Commitment</a:t>
            </a:r>
          </a:p>
        </p:txBody>
      </p:sp>
      <p:sp>
        <p:nvSpPr>
          <p:cNvPr id="14" name="Rectangle 13">
            <a:extLst>
              <a:ext uri="{FF2B5EF4-FFF2-40B4-BE49-F238E27FC236}">
                <a16:creationId xmlns:a16="http://schemas.microsoft.com/office/drawing/2014/main" id="{603E4C87-1BED-68D8-FC03-78A9A4E2C4EB}"/>
              </a:ext>
            </a:extLst>
          </p:cNvPr>
          <p:cNvSpPr/>
          <p:nvPr/>
        </p:nvSpPr>
        <p:spPr>
          <a:xfrm>
            <a:off x="6249248" y="5874327"/>
            <a:ext cx="5936987" cy="523220"/>
          </a:xfrm>
          <a:prstGeom prst="rect">
            <a:avLst/>
          </a:prstGeom>
        </p:spPr>
        <p:txBody>
          <a:bodyPr wrap="square">
            <a:spAutoFit/>
          </a:bodyPr>
          <a:lstStyle/>
          <a:p>
            <a:pPr algn="r"/>
            <a:r>
              <a:rPr lang="en-US" sz="1400" dirty="0">
                <a:solidFill>
                  <a:srgbClr val="0070C0"/>
                </a:solidFill>
                <a:latin typeface="Helvetica" pitchFamily="2" charset="0"/>
              </a:rPr>
              <a:t>https://</a:t>
            </a:r>
            <a:r>
              <a:rPr lang="en-US" sz="1400" dirty="0" err="1">
                <a:solidFill>
                  <a:srgbClr val="0070C0"/>
                </a:solidFill>
                <a:latin typeface="Helvetica" pitchFamily="2" charset="0"/>
              </a:rPr>
              <a:t>grants.nih.gov</a:t>
            </a:r>
            <a:r>
              <a:rPr lang="en-US" sz="1400" dirty="0">
                <a:solidFill>
                  <a:srgbClr val="0070C0"/>
                </a:solidFill>
                <a:latin typeface="Helvetica" pitchFamily="2" charset="0"/>
              </a:rPr>
              <a:t>/policy-and-compliance/policy-topics/peer-review/simplifying-review/framework</a:t>
            </a:r>
          </a:p>
        </p:txBody>
      </p:sp>
      <p:sp>
        <p:nvSpPr>
          <p:cNvPr id="6" name="Oval 5">
            <a:extLst>
              <a:ext uri="{FF2B5EF4-FFF2-40B4-BE49-F238E27FC236}">
                <a16:creationId xmlns:a16="http://schemas.microsoft.com/office/drawing/2014/main" id="{2AAE8170-9D6A-2318-7B01-7A68DE0FD0BD}"/>
              </a:ext>
              <a:ext uri="{C183D7F6-B498-43B3-948B-1728B52AA6E4}">
                <adec:decorative xmlns:adec="http://schemas.microsoft.com/office/drawing/2017/decorative" val="1"/>
              </a:ext>
            </a:extLst>
          </p:cNvPr>
          <p:cNvSpPr/>
          <p:nvPr/>
        </p:nvSpPr>
        <p:spPr>
          <a:xfrm>
            <a:off x="6430587" y="5024263"/>
            <a:ext cx="2787155" cy="500217"/>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241E0BD-08D2-5294-F40C-2717B9F629C0}"/>
              </a:ext>
              <a:ext uri="{C183D7F6-B498-43B3-948B-1728B52AA6E4}">
                <adec:decorative xmlns:adec="http://schemas.microsoft.com/office/drawing/2017/decorative" val="1"/>
              </a:ext>
            </a:extLst>
          </p:cNvPr>
          <p:cNvSpPr/>
          <p:nvPr/>
        </p:nvSpPr>
        <p:spPr>
          <a:xfrm>
            <a:off x="6379902" y="4069950"/>
            <a:ext cx="1702214" cy="481136"/>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302101-85B7-14DF-33E8-2C40A0EC0926}"/>
              </a:ext>
              <a:ext uri="{C183D7F6-B498-43B3-948B-1728B52AA6E4}">
                <adec:decorative xmlns:adec="http://schemas.microsoft.com/office/drawing/2017/decorative" val="1"/>
              </a:ext>
            </a:extLst>
          </p:cNvPr>
          <p:cNvSpPr/>
          <p:nvPr/>
        </p:nvSpPr>
        <p:spPr>
          <a:xfrm>
            <a:off x="2186015" y="5068507"/>
            <a:ext cx="1124600" cy="339817"/>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10">
            <a:extLst>
              <a:ext uri="{FF2B5EF4-FFF2-40B4-BE49-F238E27FC236}">
                <a16:creationId xmlns:a16="http://schemas.microsoft.com/office/drawing/2014/main" id="{43B18C23-721A-FB26-BC5C-F595CE012D85}"/>
              </a:ext>
            </a:extLst>
          </p:cNvPr>
          <p:cNvSpPr>
            <a:spLocks noGrp="1"/>
          </p:cNvSpPr>
          <p:nvPr>
            <p:ph type="ftr" sz="quarter" idx="3"/>
          </p:nvPr>
        </p:nvSpPr>
        <p:spPr>
          <a:xfrm>
            <a:off x="4905505" y="6513658"/>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41774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83E3-9679-7765-E457-2CA016C765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82E06F0-B6E8-C97C-39DB-9BF8541BCAB3}"/>
              </a:ext>
            </a:extLst>
          </p:cNvPr>
          <p:cNvSpPr>
            <a:spLocks noGrp="1"/>
          </p:cNvSpPr>
          <p:nvPr>
            <p:ph type="title"/>
          </p:nvPr>
        </p:nvSpPr>
        <p:spPr/>
        <p:txBody>
          <a:bodyPr>
            <a:normAutofit/>
          </a:bodyPr>
          <a:lstStyle/>
          <a:p>
            <a:r>
              <a:rPr lang="en-US" b="0" dirty="0"/>
              <a:t>Review of </a:t>
            </a:r>
            <a:r>
              <a:rPr lang="en-US" b="0" i="1" dirty="0"/>
              <a:t>Investigators</a:t>
            </a:r>
            <a:r>
              <a:rPr lang="en-US" b="0" dirty="0"/>
              <a:t> for R Proposals</a:t>
            </a:r>
            <a:endParaRPr lang="en-US" sz="4400" b="0" dirty="0"/>
          </a:p>
        </p:txBody>
      </p:sp>
      <p:sp>
        <p:nvSpPr>
          <p:cNvPr id="2" name="Content Placeholder 1">
            <a:extLst>
              <a:ext uri="{FF2B5EF4-FFF2-40B4-BE49-F238E27FC236}">
                <a16:creationId xmlns:a16="http://schemas.microsoft.com/office/drawing/2014/main" id="{77D2AC49-B774-41A4-D8EB-DFA6D24A270A}"/>
              </a:ext>
            </a:extLst>
          </p:cNvPr>
          <p:cNvSpPr>
            <a:spLocks noGrp="1"/>
          </p:cNvSpPr>
          <p:nvPr>
            <p:ph idx="1"/>
          </p:nvPr>
        </p:nvSpPr>
        <p:spPr>
          <a:xfrm>
            <a:off x="952499" y="1998511"/>
            <a:ext cx="5302514" cy="4256843"/>
          </a:xfrm>
        </p:spPr>
        <p:txBody>
          <a:bodyPr>
            <a:normAutofit/>
          </a:bodyPr>
          <a:lstStyle/>
          <a:p>
            <a:pPr marL="0" indent="0">
              <a:spcAft>
                <a:spcPts val="1200"/>
              </a:spcAft>
              <a:buNone/>
            </a:pPr>
            <a:r>
              <a:rPr lang="en-US" sz="2000" b="1" dirty="0"/>
              <a:t>Criteria for judging Factor 3 (Investigators, Environment)</a:t>
            </a:r>
          </a:p>
          <a:p>
            <a:r>
              <a:rPr lang="en-US" sz="2000" dirty="0"/>
              <a:t>Whether the investigator(s) have </a:t>
            </a:r>
            <a:r>
              <a:rPr lang="en-US" sz="2000" dirty="0">
                <a:solidFill>
                  <a:schemeClr val="accent5">
                    <a:lumMod val="75000"/>
                  </a:schemeClr>
                </a:solidFill>
              </a:rPr>
              <a:t>demonstrated background, training, and expertise</a:t>
            </a:r>
            <a:r>
              <a:rPr lang="en-US" sz="2000" dirty="0"/>
              <a:t>, as appropriate for their career stage, to conduct the proposed work. </a:t>
            </a:r>
          </a:p>
          <a:p>
            <a:r>
              <a:rPr lang="en-US" sz="2000" dirty="0"/>
              <a:t>Whether institutional resources are appropriate to ensure successful execution of proposed work.</a:t>
            </a:r>
          </a:p>
          <a:p>
            <a:pPr marL="0" indent="0">
              <a:buNone/>
            </a:pPr>
            <a:endParaRPr lang="en-US" sz="2000" dirty="0">
              <a:solidFill>
                <a:schemeClr val="tx2"/>
              </a:solidFill>
            </a:endParaRPr>
          </a:p>
          <a:p>
            <a:endParaRPr lang="en-US" sz="2000" dirty="0">
              <a:solidFill>
                <a:schemeClr val="tx2"/>
              </a:solidFill>
            </a:endParaRPr>
          </a:p>
          <a:p>
            <a:endParaRPr lang="en-US" sz="2000" b="0" dirty="0"/>
          </a:p>
        </p:txBody>
      </p:sp>
      <p:sp>
        <p:nvSpPr>
          <p:cNvPr id="8" name="TextBox 7">
            <a:extLst>
              <a:ext uri="{FF2B5EF4-FFF2-40B4-BE49-F238E27FC236}">
                <a16:creationId xmlns:a16="http://schemas.microsoft.com/office/drawing/2014/main" id="{BACB26AC-C330-1B99-0BE9-E7735EF1C23F}"/>
              </a:ext>
            </a:extLst>
          </p:cNvPr>
          <p:cNvSpPr txBox="1"/>
          <p:nvPr/>
        </p:nvSpPr>
        <p:spPr>
          <a:xfrm>
            <a:off x="7180240" y="2702468"/>
            <a:ext cx="4499487" cy="1477328"/>
          </a:xfrm>
          <a:prstGeom prst="rect">
            <a:avLst/>
          </a:prstGeom>
          <a:solidFill>
            <a:schemeClr val="accent5">
              <a:alpha val="10511"/>
            </a:schemeClr>
          </a:solidFill>
          <a:effectLst>
            <a:outerShdw blurRad="63500" sx="102000" sy="102000" algn="ctr" rotWithShape="0">
              <a:prstClr val="black">
                <a:alpha val="28000"/>
              </a:prstClr>
            </a:outerShdw>
          </a:effectLst>
        </p:spPr>
        <p:txBody>
          <a:bodyPr wrap="square">
            <a:spAutoFit/>
          </a:bodyPr>
          <a:lstStyle/>
          <a:p>
            <a:pPr marL="285750" indent="-285750">
              <a:buFont typeface="Arial" panose="020B0604020202020204" pitchFamily="34" charset="0"/>
              <a:buChar char="•"/>
            </a:pPr>
            <a:r>
              <a:rPr lang="en-US" dirty="0"/>
              <a:t>Evaluated as appropriate or gaps identified</a:t>
            </a:r>
          </a:p>
          <a:p>
            <a:pPr marL="285750" indent="-285750">
              <a:buFont typeface="Arial" panose="020B0604020202020204" pitchFamily="34" charset="0"/>
              <a:buChar char="•"/>
            </a:pPr>
            <a:r>
              <a:rPr lang="en-US" dirty="0"/>
              <a:t>Gaps require explanation</a:t>
            </a:r>
          </a:p>
          <a:p>
            <a:pPr marL="285750" indent="-285750">
              <a:buFont typeface="Arial" panose="020B0604020202020204" pitchFamily="34" charset="0"/>
              <a:buChar char="•"/>
            </a:pPr>
            <a:r>
              <a:rPr lang="en-US" dirty="0"/>
              <a:t>Not scored individually but considered for overall impact score</a:t>
            </a:r>
          </a:p>
        </p:txBody>
      </p:sp>
      <p:sp>
        <p:nvSpPr>
          <p:cNvPr id="14" name="Rectangle 13">
            <a:extLst>
              <a:ext uri="{FF2B5EF4-FFF2-40B4-BE49-F238E27FC236}">
                <a16:creationId xmlns:a16="http://schemas.microsoft.com/office/drawing/2014/main" id="{870B0777-F1EB-33E4-9176-83B14D53D538}"/>
              </a:ext>
            </a:extLst>
          </p:cNvPr>
          <p:cNvSpPr/>
          <p:nvPr/>
        </p:nvSpPr>
        <p:spPr>
          <a:xfrm>
            <a:off x="6320007" y="5808003"/>
            <a:ext cx="5936987" cy="523220"/>
          </a:xfrm>
          <a:prstGeom prst="rect">
            <a:avLst/>
          </a:prstGeom>
        </p:spPr>
        <p:txBody>
          <a:bodyPr wrap="square">
            <a:spAutoFit/>
          </a:bodyPr>
          <a:lstStyle/>
          <a:p>
            <a:pPr algn="r"/>
            <a:r>
              <a:rPr lang="en-US" sz="1400" dirty="0">
                <a:solidFill>
                  <a:srgbClr val="0070C0"/>
                </a:solidFill>
                <a:latin typeface="Helvetica" pitchFamily="2" charset="0"/>
              </a:rPr>
              <a:t>https://</a:t>
            </a:r>
            <a:r>
              <a:rPr lang="en-US" sz="1400" dirty="0" err="1">
                <a:solidFill>
                  <a:srgbClr val="0070C0"/>
                </a:solidFill>
                <a:latin typeface="Helvetica" pitchFamily="2" charset="0"/>
              </a:rPr>
              <a:t>grants.nih.gov</a:t>
            </a:r>
            <a:r>
              <a:rPr lang="en-US" sz="1400" dirty="0">
                <a:solidFill>
                  <a:srgbClr val="0070C0"/>
                </a:solidFill>
                <a:latin typeface="Helvetica" pitchFamily="2" charset="0"/>
              </a:rPr>
              <a:t>/policy-and-compliance/policy-topics/peer-review/simplifying-review/framework</a:t>
            </a:r>
          </a:p>
        </p:txBody>
      </p:sp>
      <p:sp>
        <p:nvSpPr>
          <p:cNvPr id="15" name="Footer Placeholder 10">
            <a:extLst>
              <a:ext uri="{FF2B5EF4-FFF2-40B4-BE49-F238E27FC236}">
                <a16:creationId xmlns:a16="http://schemas.microsoft.com/office/drawing/2014/main" id="{2FC053DD-3623-3885-5F78-BBB08FE64769}"/>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838839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9958161" cy="896116"/>
          </a:xfrm>
        </p:spPr>
        <p:txBody>
          <a:bodyPr>
            <a:normAutofit/>
          </a:bodyPr>
          <a:lstStyle/>
          <a:p>
            <a:r>
              <a:rPr lang="en-US" b="0" dirty="0"/>
              <a:t>Review of </a:t>
            </a:r>
            <a:r>
              <a:rPr lang="en-US" b="0" i="1" dirty="0"/>
              <a:t>Candidates </a:t>
            </a:r>
            <a:r>
              <a:rPr lang="en-US" b="0" dirty="0"/>
              <a:t>in K proposals</a:t>
            </a:r>
          </a:p>
        </p:txBody>
      </p:sp>
      <p:sp>
        <p:nvSpPr>
          <p:cNvPr id="3" name="Rectangle 3">
            <a:extLst>
              <a:ext uri="{FF2B5EF4-FFF2-40B4-BE49-F238E27FC236}">
                <a16:creationId xmlns:a16="http://schemas.microsoft.com/office/drawing/2014/main" id="{0F832DAB-811B-6A85-4E78-28EDF0CB0D6F}"/>
              </a:ext>
            </a:extLst>
          </p:cNvPr>
          <p:cNvSpPr>
            <a:spLocks noChangeArrowheads="1"/>
          </p:cNvSpPr>
          <p:nvPr/>
        </p:nvSpPr>
        <p:spPr bwMode="auto">
          <a:xfrm>
            <a:off x="949325" y="1676455"/>
            <a:ext cx="10269628" cy="3939540"/>
          </a:xfrm>
          <a:prstGeom prst="rect">
            <a:avLst/>
          </a:prstGeom>
          <a:noFill/>
          <a:ln w="9525">
            <a:noFill/>
            <a:miter lim="800000"/>
            <a:headEnd/>
            <a:tailEnd/>
          </a:ln>
        </p:spPr>
        <p:txBody>
          <a:bodyPr wrap="square">
            <a:spAutoFit/>
          </a:bodyPr>
          <a:lstStyle/>
          <a:p>
            <a:pPr>
              <a:spcAft>
                <a:spcPts val="1200"/>
              </a:spcAft>
            </a:pPr>
            <a:r>
              <a:rPr lang="en-US" sz="2000" b="1" dirty="0"/>
              <a:t>Criteria for judging the </a:t>
            </a:r>
            <a:r>
              <a:rPr lang="en-US" sz="2000" b="1" i="1" dirty="0"/>
              <a:t>Candidate</a:t>
            </a:r>
            <a:endParaRPr lang="en-US" sz="2000" b="1" dirty="0"/>
          </a:p>
          <a:p>
            <a:pPr marL="285750" indent="-285750">
              <a:spcAft>
                <a:spcPts val="1200"/>
              </a:spcAft>
              <a:buFont typeface="Arial" panose="020B0604020202020204" pitchFamily="34" charset="0"/>
              <a:buChar char="•"/>
            </a:pPr>
            <a:r>
              <a:rPr lang="en-US" sz="2000" dirty="0"/>
              <a:t>Does the candidate have the potential to develop as an </a:t>
            </a:r>
            <a:r>
              <a:rPr lang="en-US" sz="2000" dirty="0">
                <a:solidFill>
                  <a:schemeClr val="accent6"/>
                </a:solidFill>
              </a:rPr>
              <a:t>independent</a:t>
            </a:r>
            <a:r>
              <a:rPr lang="en-US" sz="2000" dirty="0"/>
              <a:t> and </a:t>
            </a:r>
            <a:r>
              <a:rPr lang="en-US" sz="2000" dirty="0">
                <a:solidFill>
                  <a:schemeClr val="accent6"/>
                </a:solidFill>
              </a:rPr>
              <a:t>productive </a:t>
            </a:r>
            <a:r>
              <a:rPr lang="en-US" sz="2000" dirty="0"/>
              <a:t>researcher? </a:t>
            </a:r>
          </a:p>
          <a:p>
            <a:pPr marL="285750" indent="-285750">
              <a:spcAft>
                <a:spcPts val="1200"/>
              </a:spcAft>
              <a:buFont typeface="Arial" panose="020B0604020202020204" pitchFamily="34" charset="0"/>
              <a:buChar char="•"/>
            </a:pPr>
            <a:r>
              <a:rPr lang="en-US" sz="2000" dirty="0"/>
              <a:t>Are the candidate's </a:t>
            </a:r>
            <a:r>
              <a:rPr lang="en-US" sz="2000" dirty="0">
                <a:solidFill>
                  <a:schemeClr val="accent6"/>
                </a:solidFill>
              </a:rPr>
              <a:t>prior training </a:t>
            </a:r>
            <a:r>
              <a:rPr lang="en-US" sz="2000" dirty="0"/>
              <a:t>and </a:t>
            </a:r>
            <a:r>
              <a:rPr lang="en-US" sz="2000" dirty="0">
                <a:solidFill>
                  <a:schemeClr val="accent6"/>
                </a:solidFill>
              </a:rPr>
              <a:t>research experience </a:t>
            </a:r>
            <a:r>
              <a:rPr lang="en-US" sz="2000" dirty="0"/>
              <a:t>appropriate for this award? </a:t>
            </a:r>
          </a:p>
          <a:p>
            <a:pPr marL="285750" indent="-285750">
              <a:spcAft>
                <a:spcPts val="1200"/>
              </a:spcAft>
              <a:buFont typeface="Arial" panose="020B0604020202020204" pitchFamily="34" charset="0"/>
              <a:buChar char="•"/>
            </a:pPr>
            <a:r>
              <a:rPr lang="en-US" sz="2000" dirty="0"/>
              <a:t>Is the candidate’s academic, clinical (if relevant), and research record of </a:t>
            </a:r>
            <a:r>
              <a:rPr lang="en-US" sz="2000" dirty="0">
                <a:solidFill>
                  <a:schemeClr val="accent6"/>
                </a:solidFill>
              </a:rPr>
              <a:t>high quality</a:t>
            </a:r>
            <a:r>
              <a:rPr lang="en-US" sz="2000" dirty="0"/>
              <a:t>? </a:t>
            </a:r>
          </a:p>
          <a:p>
            <a:pPr marL="285750" indent="-285750">
              <a:spcAft>
                <a:spcPts val="1200"/>
              </a:spcAft>
              <a:buFont typeface="Arial" panose="020B0604020202020204" pitchFamily="34" charset="0"/>
              <a:buChar char="•"/>
            </a:pPr>
            <a:r>
              <a:rPr lang="en-US" sz="2000" dirty="0"/>
              <a:t>Is there evidence of the candidate’s </a:t>
            </a:r>
            <a:r>
              <a:rPr lang="en-US" sz="2000" dirty="0">
                <a:solidFill>
                  <a:schemeClr val="accent6"/>
                </a:solidFill>
              </a:rPr>
              <a:t>commitment</a:t>
            </a:r>
            <a:r>
              <a:rPr lang="en-US" sz="2000" dirty="0"/>
              <a:t> to meeting the program objectives to become an </a:t>
            </a:r>
            <a:r>
              <a:rPr lang="en-US" sz="2000" dirty="0">
                <a:solidFill>
                  <a:schemeClr val="accent6"/>
                </a:solidFill>
              </a:rPr>
              <a:t>independent investigator </a:t>
            </a:r>
            <a:r>
              <a:rPr lang="en-US" sz="2000" dirty="0"/>
              <a:t>in research? </a:t>
            </a:r>
          </a:p>
          <a:p>
            <a:pPr marL="285750" indent="-285750">
              <a:spcAft>
                <a:spcPts val="1200"/>
              </a:spcAft>
              <a:buFont typeface="Arial" panose="020B0604020202020204" pitchFamily="34" charset="0"/>
              <a:buChar char="•"/>
            </a:pPr>
            <a:r>
              <a:rPr lang="en-US" sz="2000" dirty="0"/>
              <a:t>Do the reference letters address the above review criteria, and do they provide evidence that the candidate has a high potential for becoming an independent investigator?</a:t>
            </a:r>
          </a:p>
        </p:txBody>
      </p:sp>
      <p:sp>
        <p:nvSpPr>
          <p:cNvPr id="6" name="TextBox 5">
            <a:extLst>
              <a:ext uri="{FF2B5EF4-FFF2-40B4-BE49-F238E27FC236}">
                <a16:creationId xmlns:a16="http://schemas.microsoft.com/office/drawing/2014/main" id="{250D36B8-45AC-43A7-BCCC-7CD176C74F6F}"/>
              </a:ext>
            </a:extLst>
          </p:cNvPr>
          <p:cNvSpPr txBox="1"/>
          <p:nvPr/>
        </p:nvSpPr>
        <p:spPr>
          <a:xfrm>
            <a:off x="3891280" y="5898039"/>
            <a:ext cx="8300720" cy="461665"/>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Mentored Clinical Scientist Research Career Development Award</a:t>
            </a:r>
          </a:p>
          <a:p>
            <a:pPr algn="r"/>
            <a:r>
              <a:rPr lang="en-US" sz="1200" dirty="0">
                <a:solidFill>
                  <a:schemeClr val="tx1">
                    <a:lumMod val="50000"/>
                    <a:lumOff val="50000"/>
                  </a:schemeClr>
                </a:solidFill>
                <a:latin typeface="Helvetica" pitchFamily="2" charset="0"/>
              </a:rPr>
              <a:t>(Parent K08 Independent Clinical Trial Not Allowed; PA-24-182)</a:t>
            </a:r>
          </a:p>
        </p:txBody>
      </p: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967837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10760894" cy="896116"/>
          </a:xfrm>
        </p:spPr>
        <p:txBody>
          <a:bodyPr>
            <a:normAutofit/>
          </a:bodyPr>
          <a:lstStyle/>
          <a:p>
            <a:r>
              <a:rPr lang="en-US" b="0" dirty="0"/>
              <a:t>Review of </a:t>
            </a:r>
            <a:r>
              <a:rPr lang="en-US" b="0" i="1" dirty="0"/>
              <a:t>Mentors</a:t>
            </a:r>
            <a:r>
              <a:rPr lang="en-US" b="0" dirty="0"/>
              <a:t> in K proposals</a:t>
            </a:r>
          </a:p>
        </p:txBody>
      </p: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
        <p:nvSpPr>
          <p:cNvPr id="3" name="Rectangle 3">
            <a:extLst>
              <a:ext uri="{FF2B5EF4-FFF2-40B4-BE49-F238E27FC236}">
                <a16:creationId xmlns:a16="http://schemas.microsoft.com/office/drawing/2014/main" id="{0F832DAB-811B-6A85-4E78-28EDF0CB0D6F}"/>
              </a:ext>
            </a:extLst>
          </p:cNvPr>
          <p:cNvSpPr>
            <a:spLocks noChangeArrowheads="1"/>
          </p:cNvSpPr>
          <p:nvPr/>
        </p:nvSpPr>
        <p:spPr bwMode="auto">
          <a:xfrm>
            <a:off x="949325" y="1541131"/>
            <a:ext cx="10536049" cy="4862870"/>
          </a:xfrm>
          <a:prstGeom prst="rect">
            <a:avLst/>
          </a:prstGeom>
          <a:noFill/>
          <a:ln w="9525">
            <a:noFill/>
            <a:miter lim="800000"/>
            <a:headEnd/>
            <a:tailEnd/>
          </a:ln>
        </p:spPr>
        <p:txBody>
          <a:bodyPr wrap="square">
            <a:spAutoFit/>
          </a:bodyPr>
          <a:lstStyle/>
          <a:p>
            <a:pPr marL="0" lvl="1">
              <a:spcAft>
                <a:spcPts val="800"/>
              </a:spcAft>
              <a:defRPr/>
            </a:pPr>
            <a:r>
              <a:rPr lang="en-US" sz="2000" b="1" i="0" dirty="0">
                <a:cs typeface="Helvetica"/>
              </a:rPr>
              <a:t>Criteria for judging </a:t>
            </a:r>
            <a:r>
              <a:rPr lang="en-US" sz="2000" b="1" i="1" dirty="0">
                <a:cs typeface="Helvetica"/>
              </a:rPr>
              <a:t>Mentors, Co-Mentor(s), Consultants, Collaborators</a:t>
            </a:r>
          </a:p>
          <a:p>
            <a:pPr marL="239713" lvl="1" indent="-239713">
              <a:spcAft>
                <a:spcPts val="800"/>
              </a:spcAft>
              <a:buFont typeface="Arial" panose="020B0604020202020204" pitchFamily="34" charset="0"/>
              <a:buChar char="•"/>
              <a:defRPr/>
            </a:pPr>
            <a:r>
              <a:rPr lang="en-US" sz="2000" b="0" i="0" dirty="0">
                <a:cs typeface="Helvetica"/>
              </a:rPr>
              <a:t>Is</a:t>
            </a:r>
            <a:r>
              <a:rPr lang="en-US" sz="2000" b="0" i="0" dirty="0">
                <a:solidFill>
                  <a:srgbClr val="9B3066"/>
                </a:solidFill>
                <a:cs typeface="Helvetica"/>
              </a:rPr>
              <a:t> </a:t>
            </a:r>
            <a:r>
              <a:rPr lang="en-US" sz="2000" b="0" i="0" dirty="0">
                <a:cs typeface="Helvetica"/>
              </a:rPr>
              <a:t>mentor</a:t>
            </a:r>
            <a:r>
              <a:rPr lang="en-US" sz="2000" b="0" i="0" dirty="0">
                <a:solidFill>
                  <a:srgbClr val="9B3066"/>
                </a:solidFill>
                <a:cs typeface="Helvetica"/>
              </a:rPr>
              <a:t> </a:t>
            </a:r>
            <a:r>
              <a:rPr lang="en-US" sz="2000" b="0" i="0" dirty="0">
                <a:solidFill>
                  <a:schemeClr val="accent6"/>
                </a:solidFill>
                <a:cs typeface="Helvetica"/>
              </a:rPr>
              <a:t>qualified </a:t>
            </a:r>
            <a:r>
              <a:rPr lang="en-US" sz="2000" b="0" i="0" dirty="0">
                <a:cs typeface="Helvetica"/>
              </a:rPr>
              <a:t>in the proposed area of research?</a:t>
            </a:r>
          </a:p>
          <a:p>
            <a:pPr marL="285750" lvl="1" indent="-285750">
              <a:spcAft>
                <a:spcPts val="800"/>
              </a:spcAft>
              <a:buFont typeface="Arial"/>
              <a:buChar char="•"/>
              <a:defRPr/>
            </a:pPr>
            <a:r>
              <a:rPr lang="en-US" sz="2000" b="0" i="0" dirty="0">
                <a:cs typeface="Helvetica"/>
              </a:rPr>
              <a:t>Does mentor adequately address</a:t>
            </a:r>
            <a:r>
              <a:rPr lang="en-US" sz="2000" b="0" i="0" dirty="0">
                <a:solidFill>
                  <a:schemeClr val="accent6"/>
                </a:solidFill>
                <a:cs typeface="Helvetica"/>
              </a:rPr>
              <a:t> </a:t>
            </a:r>
            <a:r>
              <a:rPr lang="en-US" sz="2000" b="0" i="0" dirty="0">
                <a:cs typeface="Helvetica"/>
              </a:rPr>
              <a:t>candidate's potential, strengths, and areas needing improvement?</a:t>
            </a:r>
          </a:p>
          <a:p>
            <a:pPr marL="285750" lvl="1" indent="-285750">
              <a:spcAft>
                <a:spcPts val="800"/>
              </a:spcAft>
              <a:buFont typeface="Arial"/>
              <a:buChar char="•"/>
              <a:defRPr/>
            </a:pPr>
            <a:r>
              <a:rPr lang="en-US" sz="2000" b="0" i="0" dirty="0">
                <a:cs typeface="Helvetica"/>
              </a:rPr>
              <a:t>Is description of quality and extent of mentor's role adequate?</a:t>
            </a:r>
          </a:p>
          <a:p>
            <a:pPr marL="285750" lvl="1" indent="-285750">
              <a:spcAft>
                <a:spcPts val="800"/>
              </a:spcAft>
              <a:buFont typeface="Arial"/>
              <a:buChar char="•"/>
              <a:defRPr/>
            </a:pPr>
            <a:r>
              <a:rPr lang="en-US" sz="2000" b="0" i="0" dirty="0">
                <a:cs typeface="Helvetica"/>
              </a:rPr>
              <a:t>Is mentor's description of activities, including formal course work, adequate?</a:t>
            </a:r>
          </a:p>
          <a:p>
            <a:pPr marL="285750" lvl="1" indent="-285750">
              <a:spcAft>
                <a:spcPts val="800"/>
              </a:spcAft>
              <a:buFont typeface="Arial"/>
              <a:buChar char="•"/>
              <a:defRPr/>
            </a:pPr>
            <a:r>
              <a:rPr lang="en-US" sz="2000" b="0" i="0" dirty="0">
                <a:cs typeface="Helvetica"/>
              </a:rPr>
              <a:t>Evidence of </a:t>
            </a:r>
            <a:r>
              <a:rPr lang="en-US" sz="2000" b="0" i="0" dirty="0">
                <a:solidFill>
                  <a:schemeClr val="accent6"/>
                </a:solidFill>
                <a:cs typeface="Helvetica"/>
              </a:rPr>
              <a:t>experience fostering development of independent investigators</a:t>
            </a:r>
            <a:r>
              <a:rPr lang="en-US" sz="2000" b="0" i="0" dirty="0">
                <a:cs typeface="Helvetica"/>
              </a:rPr>
              <a:t>?</a:t>
            </a:r>
          </a:p>
          <a:p>
            <a:pPr marL="285750" lvl="1" indent="-285750">
              <a:spcAft>
                <a:spcPts val="800"/>
              </a:spcAft>
              <a:buFont typeface="Arial"/>
              <a:buChar char="•"/>
              <a:defRPr/>
            </a:pPr>
            <a:r>
              <a:rPr lang="en-US" sz="2000" b="0" i="0" dirty="0">
                <a:cs typeface="Helvetica"/>
              </a:rPr>
              <a:t>Evidence of </a:t>
            </a:r>
            <a:r>
              <a:rPr lang="en-US" sz="2000" b="0" i="0" dirty="0">
                <a:solidFill>
                  <a:schemeClr val="accent6"/>
                </a:solidFill>
                <a:cs typeface="Helvetica"/>
              </a:rPr>
              <a:t>current research productivity/peer-reviewed support</a:t>
            </a:r>
            <a:r>
              <a:rPr lang="en-US" sz="2000" b="0" i="0" dirty="0">
                <a:cs typeface="Helvetica"/>
              </a:rPr>
              <a:t>?</a:t>
            </a:r>
          </a:p>
          <a:p>
            <a:pPr marL="285750" lvl="1" indent="-285750">
              <a:spcAft>
                <a:spcPts val="800"/>
              </a:spcAft>
              <a:buFont typeface="Arial"/>
              <a:buChar char="•"/>
              <a:defRPr/>
            </a:pPr>
            <a:r>
              <a:rPr lang="en-US" sz="2000" b="0" i="0" dirty="0">
                <a:cs typeface="Helvetica"/>
              </a:rPr>
              <a:t>Adequate</a:t>
            </a:r>
            <a:r>
              <a:rPr lang="en-US" sz="2000" b="0" i="0" dirty="0">
                <a:solidFill>
                  <a:srgbClr val="9B3066"/>
                </a:solidFill>
                <a:cs typeface="Helvetica"/>
              </a:rPr>
              <a:t> </a:t>
            </a:r>
            <a:r>
              <a:rPr lang="en-US" sz="2000" b="0" i="0" dirty="0">
                <a:solidFill>
                  <a:schemeClr val="accent6"/>
                </a:solidFill>
                <a:cs typeface="Helvetica"/>
              </a:rPr>
              <a:t>support for proposed research project </a:t>
            </a:r>
            <a:r>
              <a:rPr lang="en-US" sz="2000" b="0" i="0" dirty="0">
                <a:cs typeface="Helvetica"/>
              </a:rPr>
              <a:t>(active/pending)?</a:t>
            </a:r>
          </a:p>
          <a:p>
            <a:pPr marL="285750" lvl="1" indent="-285750">
              <a:spcAft>
                <a:spcPts val="800"/>
              </a:spcAft>
              <a:buFont typeface="Arial"/>
              <a:buChar char="•"/>
              <a:defRPr/>
            </a:pPr>
            <a:r>
              <a:rPr lang="en-US" sz="2000" b="0" i="0" dirty="0">
                <a:cs typeface="Helvetica"/>
              </a:rPr>
              <a:t>Adequate plans for monitoring/evaluating progress to independence?</a:t>
            </a:r>
          </a:p>
          <a:p>
            <a:pPr marL="285750" lvl="1" indent="-285750">
              <a:spcAft>
                <a:spcPts val="1200"/>
              </a:spcAft>
              <a:buFont typeface="Arial"/>
              <a:buChar char="•"/>
              <a:defRPr/>
            </a:pPr>
            <a:r>
              <a:rPr lang="en-US" sz="2000" b="0" i="0" dirty="0">
                <a:cs typeface="Helvetica"/>
              </a:rPr>
              <a:t>Is any </a:t>
            </a:r>
            <a:r>
              <a:rPr lang="en-US" sz="2000" b="0" i="0" dirty="0">
                <a:solidFill>
                  <a:schemeClr val="accent6"/>
                </a:solidFill>
                <a:cs typeface="Helvetica"/>
              </a:rPr>
              <a:t>clinical trial </a:t>
            </a:r>
            <a:r>
              <a:rPr lang="en-US" sz="2000" b="0" i="0" dirty="0">
                <a:cs typeface="Helvetica"/>
              </a:rPr>
              <a:t>supported by mentor expertise/experience/ability?</a:t>
            </a:r>
          </a:p>
          <a:p>
            <a:pPr marL="285750" lvl="1" indent="-285750">
              <a:spcAft>
                <a:spcPts val="1200"/>
              </a:spcAft>
              <a:buFont typeface="Arial"/>
              <a:buChar char="•"/>
              <a:defRPr/>
            </a:pPr>
            <a:endParaRPr lang="en-US" sz="2000" dirty="0">
              <a:latin typeface="Helvetica"/>
              <a:cs typeface="Helvetica"/>
            </a:endParaRPr>
          </a:p>
        </p:txBody>
      </p:sp>
      <p:sp>
        <p:nvSpPr>
          <p:cNvPr id="5" name="TextBox 4">
            <a:extLst>
              <a:ext uri="{FF2B5EF4-FFF2-40B4-BE49-F238E27FC236}">
                <a16:creationId xmlns:a16="http://schemas.microsoft.com/office/drawing/2014/main" id="{46069D4A-2E1A-1129-3DD9-6F073DBD18BF}"/>
              </a:ext>
            </a:extLst>
          </p:cNvPr>
          <p:cNvSpPr txBox="1"/>
          <p:nvPr/>
        </p:nvSpPr>
        <p:spPr>
          <a:xfrm>
            <a:off x="3891280" y="5898039"/>
            <a:ext cx="8300720" cy="461665"/>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Mentored Clinical Scientist Research Career Development Award</a:t>
            </a:r>
          </a:p>
          <a:p>
            <a:pPr algn="r"/>
            <a:r>
              <a:rPr lang="en-US" sz="1200" dirty="0">
                <a:solidFill>
                  <a:schemeClr val="tx1">
                    <a:lumMod val="50000"/>
                    <a:lumOff val="50000"/>
                  </a:schemeClr>
                </a:solidFill>
                <a:latin typeface="Helvetica" pitchFamily="2" charset="0"/>
              </a:rPr>
              <a:t>(Parent K08 Independent Clinical Trial Not Allowed; PA-24-182)</a:t>
            </a:r>
          </a:p>
        </p:txBody>
      </p:sp>
    </p:spTree>
    <p:extLst>
      <p:ext uri="{BB962C8B-B14F-4D97-AF65-F5344CB8AC3E}">
        <p14:creationId xmlns:p14="http://schemas.microsoft.com/office/powerpoint/2010/main" val="183976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C197-006E-04D0-1AD4-9249CFD299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73C5C44-B7FA-32E3-C6FD-68D5E9CC6345}"/>
              </a:ext>
            </a:extLst>
          </p:cNvPr>
          <p:cNvSpPr>
            <a:spLocks noGrp="1"/>
          </p:cNvSpPr>
          <p:nvPr>
            <p:ph type="title"/>
          </p:nvPr>
        </p:nvSpPr>
        <p:spPr/>
        <p:txBody>
          <a:bodyPr>
            <a:normAutofit/>
          </a:bodyPr>
          <a:lstStyle/>
          <a:p>
            <a:r>
              <a:rPr lang="en-US" sz="3200" dirty="0"/>
              <a:t>Relevance of Biosketch in NIH R and K Proposals</a:t>
            </a:r>
            <a:endParaRPr lang="en-US" sz="3600" dirty="0"/>
          </a:p>
        </p:txBody>
      </p:sp>
      <p:sp>
        <p:nvSpPr>
          <p:cNvPr id="2" name="Content Placeholder 1">
            <a:extLst>
              <a:ext uri="{FF2B5EF4-FFF2-40B4-BE49-F238E27FC236}">
                <a16:creationId xmlns:a16="http://schemas.microsoft.com/office/drawing/2014/main" id="{41B318CC-DC87-FF9E-D36E-961BF52A54E4}"/>
              </a:ext>
            </a:extLst>
          </p:cNvPr>
          <p:cNvSpPr>
            <a:spLocks noGrp="1"/>
          </p:cNvSpPr>
          <p:nvPr>
            <p:ph idx="1"/>
          </p:nvPr>
        </p:nvSpPr>
        <p:spPr>
          <a:xfrm>
            <a:off x="952499" y="1306101"/>
            <a:ext cx="4800224" cy="754602"/>
          </a:xfrm>
        </p:spPr>
        <p:txBody>
          <a:bodyPr/>
          <a:lstStyle/>
          <a:p>
            <a:r>
              <a:rPr lang="en-US" b="0" dirty="0"/>
              <a:t>Research (R) grants should</a:t>
            </a:r>
          </a:p>
        </p:txBody>
      </p:sp>
      <p:sp>
        <p:nvSpPr>
          <p:cNvPr id="6" name="Rounded Rectangular Callout 5">
            <a:extLst>
              <a:ext uri="{FF2B5EF4-FFF2-40B4-BE49-F238E27FC236}">
                <a16:creationId xmlns:a16="http://schemas.microsoft.com/office/drawing/2014/main" id="{600DA184-501C-59A3-1CBB-DD55C36C032D}"/>
              </a:ext>
            </a:extLst>
          </p:cNvPr>
          <p:cNvSpPr/>
          <p:nvPr/>
        </p:nvSpPr>
        <p:spPr bwMode="auto">
          <a:xfrm>
            <a:off x="1870566" y="2422567"/>
            <a:ext cx="2220172" cy="834920"/>
          </a:xfrm>
          <a:prstGeom prst="wedgeRoundRectCallout">
            <a:avLst>
              <a:gd name="adj1" fmla="val -49976"/>
              <a:gd name="adj2" fmla="val -22428"/>
              <a:gd name="adj3" fmla="val 16667"/>
            </a:avLst>
          </a:prstGeom>
          <a:solidFill>
            <a:srgbClr val="558C46">
              <a:alpha val="25374"/>
            </a:srgbClr>
          </a:solidFill>
          <a:ln w="9525" cap="flat" cmpd="sng" algn="ctr">
            <a:solidFill>
              <a:srgbClr val="558C4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558C46"/>
                </a:solidFill>
                <a:latin typeface="Helvetica" charset="0"/>
                <a:ea typeface="Helvetica" charset="0"/>
                <a:cs typeface="Helvetica" charset="0"/>
              </a:rPr>
              <a:t>Emphasizes the science</a:t>
            </a:r>
          </a:p>
        </p:txBody>
      </p:sp>
      <p:sp>
        <p:nvSpPr>
          <p:cNvPr id="19" name="Content Placeholder 1">
            <a:extLst>
              <a:ext uri="{FF2B5EF4-FFF2-40B4-BE49-F238E27FC236}">
                <a16:creationId xmlns:a16="http://schemas.microsoft.com/office/drawing/2014/main" id="{DCC3E667-29A8-C646-D9CD-CE12282677AD}"/>
              </a:ext>
            </a:extLst>
          </p:cNvPr>
          <p:cNvSpPr txBox="1">
            <a:spLocks/>
          </p:cNvSpPr>
          <p:nvPr/>
        </p:nvSpPr>
        <p:spPr>
          <a:xfrm>
            <a:off x="952499" y="4588799"/>
            <a:ext cx="4800224" cy="75460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Investigator Biosketch should illustrate prior research accomplishments and evidence of expertise to carry out the proposed work</a:t>
            </a:r>
          </a:p>
        </p:txBody>
      </p:sp>
      <p:sp>
        <p:nvSpPr>
          <p:cNvPr id="4" name="Content Placeholder 3">
            <a:extLst>
              <a:ext uri="{FF2B5EF4-FFF2-40B4-BE49-F238E27FC236}">
                <a16:creationId xmlns:a16="http://schemas.microsoft.com/office/drawing/2014/main" id="{05191D2D-B76F-3DEC-4302-6DD4F7184515}"/>
              </a:ext>
            </a:extLst>
          </p:cNvPr>
          <p:cNvSpPr>
            <a:spLocks noGrp="1"/>
          </p:cNvSpPr>
          <p:nvPr>
            <p:ph idx="15"/>
          </p:nvPr>
        </p:nvSpPr>
        <p:spPr>
          <a:xfrm>
            <a:off x="6433725" y="1306101"/>
            <a:ext cx="5295821" cy="754602"/>
          </a:xfrm>
        </p:spPr>
        <p:txBody>
          <a:bodyPr/>
          <a:lstStyle/>
          <a:p>
            <a:r>
              <a:rPr lang="en-US" b="0" dirty="0"/>
              <a:t>Career Development (K) grants should:</a:t>
            </a:r>
          </a:p>
        </p:txBody>
      </p:sp>
      <p:grpSp>
        <p:nvGrpSpPr>
          <p:cNvPr id="12" name="Group 11" descr="Two boxes emphasizing K grants focus on science and training">
            <a:extLst>
              <a:ext uri="{FF2B5EF4-FFF2-40B4-BE49-F238E27FC236}">
                <a16:creationId xmlns:a16="http://schemas.microsoft.com/office/drawing/2014/main" id="{D4FF42B2-211F-7810-5BD1-17459DB3E322}"/>
              </a:ext>
            </a:extLst>
          </p:cNvPr>
          <p:cNvGrpSpPr/>
          <p:nvPr/>
        </p:nvGrpSpPr>
        <p:grpSpPr>
          <a:xfrm>
            <a:off x="6771493" y="2422567"/>
            <a:ext cx="4620284" cy="834920"/>
            <a:chOff x="6654449" y="4075815"/>
            <a:chExt cx="4620284" cy="834920"/>
          </a:xfrm>
        </p:grpSpPr>
        <p:sp>
          <p:nvSpPr>
            <p:cNvPr id="9" name="Rounded Rectangular Callout 8">
              <a:extLst>
                <a:ext uri="{FF2B5EF4-FFF2-40B4-BE49-F238E27FC236}">
                  <a16:creationId xmlns:a16="http://schemas.microsoft.com/office/drawing/2014/main" id="{52EA9E83-719F-3E88-86AD-14C9CDC00273}"/>
                </a:ext>
              </a:extLst>
            </p:cNvPr>
            <p:cNvSpPr/>
            <p:nvPr/>
          </p:nvSpPr>
          <p:spPr bwMode="auto">
            <a:xfrm>
              <a:off x="9054561" y="4075815"/>
              <a:ext cx="2220172" cy="834920"/>
            </a:xfrm>
            <a:prstGeom prst="wedgeRoundRectCallout">
              <a:avLst>
                <a:gd name="adj1" fmla="val -49976"/>
                <a:gd name="adj2" fmla="val -22428"/>
                <a:gd name="adj3" fmla="val 16667"/>
              </a:avLst>
            </a:prstGeom>
            <a:solidFill>
              <a:schemeClr val="accent6">
                <a:alpha val="25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accent6"/>
                  </a:solidFill>
                  <a:latin typeface="Helvetica" charset="0"/>
                  <a:ea typeface="Helvetica" charset="0"/>
                  <a:cs typeface="Helvetica" charset="0"/>
                </a:rPr>
                <a:t>…and the training potential</a:t>
              </a:r>
            </a:p>
          </p:txBody>
        </p:sp>
        <p:sp>
          <p:nvSpPr>
            <p:cNvPr id="11" name="Rounded Rectangular Callout 10">
              <a:extLst>
                <a:ext uri="{FF2B5EF4-FFF2-40B4-BE49-F238E27FC236}">
                  <a16:creationId xmlns:a16="http://schemas.microsoft.com/office/drawing/2014/main" id="{CA7C2C32-EEBE-2086-2556-944266C91954}"/>
                </a:ext>
              </a:extLst>
            </p:cNvPr>
            <p:cNvSpPr/>
            <p:nvPr/>
          </p:nvSpPr>
          <p:spPr bwMode="auto">
            <a:xfrm>
              <a:off x="6654449" y="4075815"/>
              <a:ext cx="2220172" cy="834920"/>
            </a:xfrm>
            <a:prstGeom prst="wedgeRoundRectCallout">
              <a:avLst>
                <a:gd name="adj1" fmla="val -49976"/>
                <a:gd name="adj2" fmla="val -22428"/>
                <a:gd name="adj3" fmla="val 16667"/>
              </a:avLst>
            </a:prstGeom>
            <a:solidFill>
              <a:srgbClr val="558C46">
                <a:alpha val="25374"/>
              </a:srgbClr>
            </a:solidFill>
            <a:ln w="9525" cap="flat" cmpd="sng" algn="ctr">
              <a:solidFill>
                <a:srgbClr val="558C4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558C46"/>
                  </a:solidFill>
                  <a:latin typeface="Helvetica" charset="0"/>
                  <a:ea typeface="Helvetica" charset="0"/>
                  <a:cs typeface="Helvetica" charset="0"/>
                </a:rPr>
                <a:t>Emphasizes the science…</a:t>
              </a:r>
            </a:p>
          </p:txBody>
        </p:sp>
      </p:grpSp>
      <p:sp>
        <p:nvSpPr>
          <p:cNvPr id="17" name="Down Arrow 16">
            <a:extLst>
              <a:ext uri="{FF2B5EF4-FFF2-40B4-BE49-F238E27FC236}">
                <a16:creationId xmlns:a16="http://schemas.microsoft.com/office/drawing/2014/main" id="{7A979FB9-67BB-3B85-CEC6-9F18BDD31BA9}"/>
              </a:ext>
              <a:ext uri="{C183D7F6-B498-43B3-948B-1728B52AA6E4}">
                <adec:decorative xmlns:adec="http://schemas.microsoft.com/office/drawing/2017/decorative" val="1"/>
              </a:ext>
            </a:extLst>
          </p:cNvPr>
          <p:cNvSpPr/>
          <p:nvPr/>
        </p:nvSpPr>
        <p:spPr>
          <a:xfrm>
            <a:off x="2634712" y="3429000"/>
            <a:ext cx="717899" cy="972519"/>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163A82CF-B78F-5880-352A-FA66E2943C96}"/>
              </a:ext>
              <a:ext uri="{C183D7F6-B498-43B3-948B-1728B52AA6E4}">
                <adec:decorative xmlns:adec="http://schemas.microsoft.com/office/drawing/2017/decorative" val="1"/>
              </a:ext>
            </a:extLst>
          </p:cNvPr>
          <p:cNvSpPr/>
          <p:nvPr/>
        </p:nvSpPr>
        <p:spPr>
          <a:xfrm>
            <a:off x="8756543" y="3429000"/>
            <a:ext cx="717899" cy="972519"/>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
            <a:extLst>
              <a:ext uri="{FF2B5EF4-FFF2-40B4-BE49-F238E27FC236}">
                <a16:creationId xmlns:a16="http://schemas.microsoft.com/office/drawing/2014/main" id="{3B3A04B4-E035-EC6B-A078-E17A114DADEE}"/>
              </a:ext>
            </a:extLst>
          </p:cNvPr>
          <p:cNvSpPr txBox="1">
            <a:spLocks/>
          </p:cNvSpPr>
          <p:nvPr/>
        </p:nvSpPr>
        <p:spPr>
          <a:xfrm>
            <a:off x="7074330" y="4588799"/>
            <a:ext cx="4800224" cy="754602"/>
          </a:xfrm>
          <a:prstGeom prst="rect">
            <a:avLst/>
          </a:prstGeom>
        </p:spPr>
        <p:txBody>
          <a:bodyPr vert="horz" lIns="0" tIns="0" rIns="0" bIns="0" rtlCol="0" anchor="t" anchorCtr="0">
            <a:normAutofit fontScale="92500" lnSpcReduction="10000"/>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Candidate biosketch should illustrate prior research training and accomplishments and long-term goal and need for the proposed training</a:t>
            </a:r>
          </a:p>
        </p:txBody>
      </p:sp>
      <p:sp>
        <p:nvSpPr>
          <p:cNvPr id="22" name="Content Placeholder 1">
            <a:extLst>
              <a:ext uri="{FF2B5EF4-FFF2-40B4-BE49-F238E27FC236}">
                <a16:creationId xmlns:a16="http://schemas.microsoft.com/office/drawing/2014/main" id="{1772CEA9-0ADE-7776-7319-9A010ADFC83A}"/>
              </a:ext>
            </a:extLst>
          </p:cNvPr>
          <p:cNvSpPr txBox="1">
            <a:spLocks/>
          </p:cNvSpPr>
          <p:nvPr/>
        </p:nvSpPr>
        <p:spPr>
          <a:xfrm>
            <a:off x="7074330" y="5603308"/>
            <a:ext cx="4800224" cy="754602"/>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Mentor biosketches should demonstrate funding success and mentoring experience</a:t>
            </a:r>
          </a:p>
        </p:txBody>
      </p:sp>
      <p:sp>
        <p:nvSpPr>
          <p:cNvPr id="8" name="Footer Placeholder 10">
            <a:extLst>
              <a:ext uri="{FF2B5EF4-FFF2-40B4-BE49-F238E27FC236}">
                <a16:creationId xmlns:a16="http://schemas.microsoft.com/office/drawing/2014/main" id="{A848422C-29B4-37AD-2A67-141FA4868D44}"/>
              </a:ext>
            </a:extLst>
          </p:cNvPr>
          <p:cNvSpPr>
            <a:spLocks noGrp="1"/>
          </p:cNvSpPr>
          <p:nvPr>
            <p:ph type="ftr" sz="quarter" idx="3"/>
          </p:nvPr>
        </p:nvSpPr>
        <p:spPr>
          <a:xfrm>
            <a:off x="4905505" y="6545190"/>
            <a:ext cx="6325307" cy="240771"/>
          </a:xfrm>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258827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F5CA-E248-7153-5C1D-9F3695116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DE9FF-9464-5D88-13B5-FA6D46351397}"/>
              </a:ext>
            </a:extLst>
          </p:cNvPr>
          <p:cNvSpPr>
            <a:spLocks noGrp="1"/>
          </p:cNvSpPr>
          <p:nvPr>
            <p:ph type="ctrTitle"/>
          </p:nvPr>
        </p:nvSpPr>
        <p:spPr>
          <a:xfrm>
            <a:off x="997473" y="1755912"/>
            <a:ext cx="10464058" cy="992326"/>
          </a:xfrm>
        </p:spPr>
        <p:txBody>
          <a:bodyPr>
            <a:normAutofit/>
          </a:bodyPr>
          <a:lstStyle/>
          <a:p>
            <a:pPr>
              <a:lnSpc>
                <a:spcPct val="100000"/>
              </a:lnSpc>
            </a:pPr>
            <a:r>
              <a:rPr lang="en-US" sz="4400" dirty="0"/>
              <a:t>How to craft a biosketch</a:t>
            </a:r>
            <a:endParaRPr lang="en-US" dirty="0"/>
          </a:p>
        </p:txBody>
      </p:sp>
      <p:pic>
        <p:nvPicPr>
          <p:cNvPr id="7" name="Picture 6" descr="SciENcv logo">
            <a:extLst>
              <a:ext uri="{FF2B5EF4-FFF2-40B4-BE49-F238E27FC236}">
                <a16:creationId xmlns:a16="http://schemas.microsoft.com/office/drawing/2014/main" id="{979DF259-A209-A501-4136-417F4F6396A4}"/>
              </a:ext>
            </a:extLst>
          </p:cNvPr>
          <p:cNvPicPr>
            <a:picLocks noChangeAspect="1"/>
          </p:cNvPicPr>
          <p:nvPr/>
        </p:nvPicPr>
        <p:blipFill>
          <a:blip r:embed="rId3"/>
          <a:stretch>
            <a:fillRect/>
          </a:stretch>
        </p:blipFill>
        <p:spPr>
          <a:xfrm>
            <a:off x="8694994" y="5328879"/>
            <a:ext cx="3149600" cy="1155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04612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DC019-E3F0-EB00-959A-6FD1E9833358}"/>
              </a:ext>
            </a:extLst>
          </p:cNvPr>
          <p:cNvSpPr>
            <a:spLocks noGrp="1"/>
          </p:cNvSpPr>
          <p:nvPr>
            <p:ph type="title"/>
          </p:nvPr>
        </p:nvSpPr>
        <p:spPr>
          <a:xfrm>
            <a:off x="949325" y="498296"/>
            <a:ext cx="10305620" cy="896116"/>
          </a:xfrm>
        </p:spPr>
        <p:txBody>
          <a:bodyPr>
            <a:normAutofit/>
          </a:bodyPr>
          <a:lstStyle/>
          <a:p>
            <a:r>
              <a:rPr lang="en-US" sz="3600" b="0" dirty="0"/>
              <a:t>NIH Requires use of Common Forms for Biosketch</a:t>
            </a:r>
          </a:p>
        </p:txBody>
      </p:sp>
      <p:pic>
        <p:nvPicPr>
          <p:cNvPr id="6" name="Picture 5" descr="screenshot of NIH Notice of changes to biosketch">
            <a:extLst>
              <a:ext uri="{FF2B5EF4-FFF2-40B4-BE49-F238E27FC236}">
                <a16:creationId xmlns:a16="http://schemas.microsoft.com/office/drawing/2014/main" id="{21C1CF22-A08E-C863-55F9-8BB51973ED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325" y="1743978"/>
            <a:ext cx="6291843" cy="257730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13D842B2-A4A7-B95E-9021-A0431E2EEBDC}"/>
              </a:ext>
            </a:extLst>
          </p:cNvPr>
          <p:cNvSpPr txBox="1"/>
          <p:nvPr/>
        </p:nvSpPr>
        <p:spPr>
          <a:xfrm>
            <a:off x="949325" y="4352612"/>
            <a:ext cx="6098058" cy="261610"/>
          </a:xfrm>
          <a:prstGeom prst="rect">
            <a:avLst/>
          </a:prstGeom>
          <a:noFill/>
        </p:spPr>
        <p:txBody>
          <a:bodyPr wrap="square">
            <a:spAutoFit/>
          </a:bodyPr>
          <a:lstStyle/>
          <a:p>
            <a:r>
              <a:rPr lang="en-US" sz="1100" dirty="0">
                <a:hlinkClick r:id="rId4"/>
              </a:rPr>
              <a:t>https://</a:t>
            </a:r>
            <a:r>
              <a:rPr lang="en-US" sz="1100" dirty="0" err="1">
                <a:hlinkClick r:id="rId4"/>
              </a:rPr>
              <a:t>grants.nih.gov</a:t>
            </a:r>
            <a:r>
              <a:rPr lang="en-US" sz="1100" dirty="0">
                <a:hlinkClick r:id="rId4"/>
              </a:rPr>
              <a:t>/grants/guide/notice-files/NOT-OD-26-018.html</a:t>
            </a:r>
            <a:endParaRPr lang="en-US" sz="1100" dirty="0"/>
          </a:p>
        </p:txBody>
      </p:sp>
      <p:sp>
        <p:nvSpPr>
          <p:cNvPr id="2" name="Oval 1">
            <a:extLst>
              <a:ext uri="{FF2B5EF4-FFF2-40B4-BE49-F238E27FC236}">
                <a16:creationId xmlns:a16="http://schemas.microsoft.com/office/drawing/2014/main" id="{DC503B76-F44A-FF66-F53A-B8188614B18B}"/>
              </a:ext>
              <a:ext uri="{C183D7F6-B498-43B3-948B-1728B52AA6E4}">
                <adec:decorative xmlns:adec="http://schemas.microsoft.com/office/drawing/2017/decorative" val="1"/>
              </a:ext>
            </a:extLst>
          </p:cNvPr>
          <p:cNvSpPr/>
          <p:nvPr/>
        </p:nvSpPr>
        <p:spPr>
          <a:xfrm>
            <a:off x="2625213" y="1906117"/>
            <a:ext cx="1666058" cy="261897"/>
          </a:xfrm>
          <a:prstGeom prst="ellipse">
            <a:avLst/>
          </a:pr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shot of SERCC webpage on changes to biosketch">
            <a:extLst>
              <a:ext uri="{FF2B5EF4-FFF2-40B4-BE49-F238E27FC236}">
                <a16:creationId xmlns:a16="http://schemas.microsoft.com/office/drawing/2014/main" id="{0CCB5238-9E46-8F49-700B-06AE0E7383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7148" y="1243953"/>
            <a:ext cx="3414705" cy="481501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FFD1B818-E134-A292-144A-57BAD3BA94FD}"/>
              </a:ext>
            </a:extLst>
          </p:cNvPr>
          <p:cNvSpPr txBox="1"/>
          <p:nvPr/>
        </p:nvSpPr>
        <p:spPr>
          <a:xfrm>
            <a:off x="6622026" y="6116145"/>
            <a:ext cx="5569974" cy="276999"/>
          </a:xfrm>
          <a:prstGeom prst="rect">
            <a:avLst/>
          </a:prstGeom>
          <a:noFill/>
        </p:spPr>
        <p:txBody>
          <a:bodyPr wrap="square">
            <a:spAutoFit/>
          </a:bodyPr>
          <a:lstStyle/>
          <a:p>
            <a:r>
              <a:rPr lang="en-US" sz="1200" dirty="0">
                <a:solidFill>
                  <a:srgbClr val="0070C0"/>
                </a:solidFill>
                <a:hlinkClick r:id="rId6"/>
              </a:rPr>
              <a:t>https://</a:t>
            </a:r>
            <a:r>
              <a:rPr lang="en-US" sz="1200" dirty="0" err="1">
                <a:solidFill>
                  <a:srgbClr val="0070C0"/>
                </a:solidFill>
                <a:hlinkClick r:id="rId6"/>
              </a:rPr>
              <a:t>sercc.medicine.uiowa.edu</a:t>
            </a:r>
            <a:r>
              <a:rPr lang="en-US" sz="1200" dirty="0">
                <a:solidFill>
                  <a:srgbClr val="0070C0"/>
                </a:solidFill>
                <a:hlinkClick r:id="rId6"/>
              </a:rPr>
              <a:t>/upcoming-changes-nih-biographical-sketch-1</a:t>
            </a:r>
            <a:endParaRPr lang="en-US" sz="1200" dirty="0">
              <a:solidFill>
                <a:srgbClr val="0070C0"/>
              </a:solidFill>
            </a:endParaRPr>
          </a:p>
        </p:txBody>
      </p:sp>
      <p:sp>
        <p:nvSpPr>
          <p:cNvPr id="5" name="Footer Placeholder 4">
            <a:extLst>
              <a:ext uri="{FF2B5EF4-FFF2-40B4-BE49-F238E27FC236}">
                <a16:creationId xmlns:a16="http://schemas.microsoft.com/office/drawing/2014/main" id="{A46540DA-82E9-C708-1D87-DCDCB3BA955F}"/>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1882716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4884F-2782-5ABF-C7DE-C9CDA4B3864B}"/>
              </a:ext>
            </a:extLst>
          </p:cNvPr>
          <p:cNvSpPr>
            <a:spLocks noGrp="1"/>
          </p:cNvSpPr>
          <p:nvPr>
            <p:ph type="title"/>
          </p:nvPr>
        </p:nvSpPr>
        <p:spPr>
          <a:xfrm>
            <a:off x="949325" y="498296"/>
            <a:ext cx="8755114" cy="896116"/>
          </a:xfrm>
        </p:spPr>
        <p:txBody>
          <a:bodyPr>
            <a:normAutofit/>
          </a:bodyPr>
          <a:lstStyle/>
          <a:p>
            <a:r>
              <a:rPr lang="en-US" sz="3600" b="0" dirty="0"/>
              <a:t>Goal of Switching to the Common Forms</a:t>
            </a:r>
          </a:p>
        </p:txBody>
      </p:sp>
      <p:sp>
        <p:nvSpPr>
          <p:cNvPr id="8" name="TextBox 7">
            <a:extLst>
              <a:ext uri="{FF2B5EF4-FFF2-40B4-BE49-F238E27FC236}">
                <a16:creationId xmlns:a16="http://schemas.microsoft.com/office/drawing/2014/main" id="{6073399A-3C5B-59A1-4C68-152B2623575F}"/>
              </a:ext>
            </a:extLst>
          </p:cNvPr>
          <p:cNvSpPr txBox="1"/>
          <p:nvPr/>
        </p:nvSpPr>
        <p:spPr>
          <a:xfrm>
            <a:off x="949325" y="2313424"/>
            <a:ext cx="8578133" cy="187743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b="0" i="0" dirty="0">
                <a:solidFill>
                  <a:srgbClr val="212529"/>
                </a:solidFill>
                <a:effectLst/>
              </a:rPr>
              <a:t>Enable standardization across federal agencies</a:t>
            </a:r>
            <a:endParaRPr lang="en-US" sz="2400" b="1" dirty="0">
              <a:solidFill>
                <a:srgbClr val="212529"/>
              </a:solidFill>
            </a:endParaRPr>
          </a:p>
          <a:p>
            <a:pPr marL="342900" indent="-342900">
              <a:spcAft>
                <a:spcPts val="1200"/>
              </a:spcAft>
              <a:buFont typeface="Arial" panose="020B0604020202020204" pitchFamily="34" charset="0"/>
              <a:buChar char="•"/>
            </a:pPr>
            <a:r>
              <a:rPr lang="en-US" sz="2400" b="0" i="0" dirty="0">
                <a:solidFill>
                  <a:srgbClr val="212529"/>
                </a:solidFill>
                <a:effectLst/>
              </a:rPr>
              <a:t>Provide clarity regarding </a:t>
            </a:r>
            <a:r>
              <a:rPr lang="en-US" sz="2400" dirty="0"/>
              <a:t>disclosure requirements</a:t>
            </a:r>
          </a:p>
          <a:p>
            <a:pPr marL="342900" indent="-342900">
              <a:spcAft>
                <a:spcPts val="1200"/>
              </a:spcAft>
              <a:buFont typeface="Arial" panose="020B0604020202020204" pitchFamily="34" charset="0"/>
              <a:buChar char="•"/>
            </a:pPr>
            <a:r>
              <a:rPr lang="en-US" sz="2400" b="0" i="0" dirty="0">
                <a:solidFill>
                  <a:srgbClr val="212529"/>
                </a:solidFill>
                <a:effectLst/>
              </a:rPr>
              <a:t>Enforce certification that senior/key personnel do not participate in a malign </a:t>
            </a:r>
            <a:r>
              <a:rPr lang="en-US" sz="2400" dirty="0">
                <a:solidFill>
                  <a:srgbClr val="212529"/>
                </a:solidFill>
              </a:rPr>
              <a:t>f</a:t>
            </a:r>
            <a:r>
              <a:rPr lang="en-US" sz="2400" b="0" i="0" dirty="0">
                <a:solidFill>
                  <a:srgbClr val="212529"/>
                </a:solidFill>
                <a:effectLst/>
              </a:rPr>
              <a:t>oreig</a:t>
            </a:r>
            <a:r>
              <a:rPr lang="en-US" sz="2400" dirty="0">
                <a:solidFill>
                  <a:srgbClr val="212529"/>
                </a:solidFill>
              </a:rPr>
              <a:t>n talent recruitment programs</a:t>
            </a:r>
            <a:endParaRPr lang="en-US" sz="2400" b="0" i="0" dirty="0">
              <a:solidFill>
                <a:srgbClr val="212529"/>
              </a:solidFill>
              <a:effectLst/>
            </a:endParaRPr>
          </a:p>
        </p:txBody>
      </p:sp>
      <p:sp>
        <p:nvSpPr>
          <p:cNvPr id="2" name="Oval Callout 1">
            <a:extLst>
              <a:ext uri="{FF2B5EF4-FFF2-40B4-BE49-F238E27FC236}">
                <a16:creationId xmlns:a16="http://schemas.microsoft.com/office/drawing/2014/main" id="{8525B7E3-6E1E-429F-4976-023D14632621}"/>
              </a:ext>
            </a:extLst>
          </p:cNvPr>
          <p:cNvSpPr/>
          <p:nvPr/>
        </p:nvSpPr>
        <p:spPr>
          <a:xfrm>
            <a:off x="5899355" y="4409768"/>
            <a:ext cx="5355590" cy="1179871"/>
          </a:xfrm>
          <a:prstGeom prst="wedgeEllipseCallout">
            <a:avLst>
              <a:gd name="adj1" fmla="val -34947"/>
              <a:gd name="adj2" fmla="val -70000"/>
            </a:avLst>
          </a:pr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Requires certification step</a:t>
            </a:r>
          </a:p>
        </p:txBody>
      </p: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49175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3C6DE-C1B1-973A-754F-BAEA3D25C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6BBF3-4EE7-048B-8430-A4AB4BF0E5C5}"/>
              </a:ext>
            </a:extLst>
          </p:cNvPr>
          <p:cNvSpPr>
            <a:spLocks noGrp="1"/>
          </p:cNvSpPr>
          <p:nvPr>
            <p:ph type="title"/>
          </p:nvPr>
        </p:nvSpPr>
        <p:spPr>
          <a:xfrm>
            <a:off x="949325" y="498296"/>
            <a:ext cx="9969687" cy="896116"/>
          </a:xfrm>
        </p:spPr>
        <p:txBody>
          <a:bodyPr>
            <a:normAutofit/>
          </a:bodyPr>
          <a:lstStyle/>
          <a:p>
            <a:r>
              <a:rPr lang="en-US" b="0" dirty="0"/>
              <a:t>SERCC Editors</a:t>
            </a:r>
          </a:p>
        </p:txBody>
      </p:sp>
      <p:sp>
        <p:nvSpPr>
          <p:cNvPr id="37" name="Rounded Rectangular Callout 36">
            <a:extLst>
              <a:ext uri="{FF2B5EF4-FFF2-40B4-BE49-F238E27FC236}">
                <a16:creationId xmlns:a16="http://schemas.microsoft.com/office/drawing/2014/main" id="{B92ED7DE-FFD5-5813-6411-2D2AD4E8D20D}"/>
              </a:ext>
            </a:extLst>
          </p:cNvPr>
          <p:cNvSpPr/>
          <p:nvPr/>
        </p:nvSpPr>
        <p:spPr bwMode="auto">
          <a:xfrm>
            <a:off x="4600575" y="458281"/>
            <a:ext cx="7255627" cy="869089"/>
          </a:xfrm>
          <a:prstGeom prst="wedgeRoundRectCallout">
            <a:avLst>
              <a:gd name="adj1" fmla="val -49690"/>
              <a:gd name="adj2" fmla="val -7695"/>
              <a:gd name="adj3" fmla="val 16667"/>
            </a:avLst>
          </a:prstGeom>
          <a:solidFill>
            <a:schemeClr val="accent1">
              <a:alpha val="79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t>Advanced degrees in science | Laboratory experience | A love of clear writing!</a:t>
            </a:r>
          </a:p>
        </p:txBody>
      </p:sp>
      <p:sp>
        <p:nvSpPr>
          <p:cNvPr id="30" name="TextBox 29">
            <a:extLst>
              <a:ext uri="{FF2B5EF4-FFF2-40B4-BE49-F238E27FC236}">
                <a16:creationId xmlns:a16="http://schemas.microsoft.com/office/drawing/2014/main" id="{0C1A21F4-8017-EDE2-51AB-2CA4A552E81D}"/>
              </a:ext>
            </a:extLst>
          </p:cNvPr>
          <p:cNvSpPr txBox="1"/>
          <p:nvPr/>
        </p:nvSpPr>
        <p:spPr>
          <a:xfrm>
            <a:off x="863598" y="1485073"/>
            <a:ext cx="10906877" cy="4616648"/>
          </a:xfrm>
          <a:prstGeom prst="rect">
            <a:avLst/>
          </a:prstGeom>
          <a:noFill/>
          <a:effectLst>
            <a:outerShdw blurRad="63500" sx="102000" sy="102000" algn="ctr" rotWithShape="0">
              <a:prstClr val="black">
                <a:alpha val="40000"/>
              </a:prstClr>
            </a:outerShdw>
          </a:effectLst>
        </p:spPr>
        <p:txBody>
          <a:bodyPr wrap="square">
            <a:spAutoFit/>
          </a:bodyPr>
          <a:lstStyle/>
          <a:p>
            <a:pPr marL="982663" indent="103188">
              <a:lnSpc>
                <a:spcPct val="100000"/>
              </a:lnSpc>
            </a:pPr>
            <a:r>
              <a:rPr lang="en-US" sz="1200" b="1" dirty="0"/>
              <a:t> Christine M Blaumueller, PhD</a:t>
            </a:r>
          </a:p>
          <a:p>
            <a:pPr marL="1144588" lvl="1">
              <a:lnSpc>
                <a:spcPct val="100000"/>
              </a:lnSpc>
              <a:spcBef>
                <a:spcPts val="0"/>
              </a:spcBef>
              <a:spcAft>
                <a:spcPts val="300"/>
              </a:spcAft>
            </a:pPr>
            <a:r>
              <a:rPr lang="en-US" sz="1200" b="1" i="1" dirty="0"/>
              <a:t>Director, Senior Scientific Editor and Writing Consultant</a:t>
            </a:r>
          </a:p>
          <a:p>
            <a:pPr marL="1144588">
              <a:lnSpc>
                <a:spcPct val="100000"/>
              </a:lnSpc>
              <a:spcBef>
                <a:spcPts val="0"/>
              </a:spcBef>
            </a:pPr>
            <a:r>
              <a:rPr lang="en-US" sz="1200" dirty="0"/>
              <a:t>Over 14 years as a laboratory researcher | 6 years as a journal editor (EMBO) | Editor in CCOM since 2006 | Established SERCC in 2017</a:t>
            </a:r>
          </a:p>
          <a:p>
            <a:pPr marL="1144588">
              <a:lnSpc>
                <a:spcPct val="100000"/>
              </a:lnSpc>
              <a:spcBef>
                <a:spcPts val="0"/>
              </a:spcBef>
            </a:pPr>
            <a:r>
              <a:rPr lang="en-US" sz="1200" dirty="0"/>
              <a:t>PhD from Yale University | Postdoctoral training at the European Molecular Biology Laboratory (EMBL).</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Jennifer Y Barr, PhD</a:t>
            </a:r>
          </a:p>
          <a:p>
            <a:pPr marL="1144588" lvl="1">
              <a:lnSpc>
                <a:spcPct val="100000"/>
              </a:lnSpc>
              <a:spcBef>
                <a:spcPts val="0"/>
              </a:spcBef>
              <a:spcAft>
                <a:spcPts val="300"/>
              </a:spcAft>
            </a:pPr>
            <a:r>
              <a:rPr lang="en-US" sz="1200" b="1" i="1" dirty="0"/>
              <a:t>Assistant Director, Grant Writer</a:t>
            </a:r>
          </a:p>
          <a:p>
            <a:pPr marL="1144588">
              <a:lnSpc>
                <a:spcPct val="100000"/>
              </a:lnSpc>
              <a:spcBef>
                <a:spcPts val="0"/>
              </a:spcBef>
            </a:pPr>
            <a:r>
              <a:rPr lang="en-US" sz="1200" dirty="0"/>
              <a:t>Over 12 years of experience as a laboratory researcher | SERCC editing internship 2015–2017 | SERCC editor since 2017 </a:t>
            </a:r>
          </a:p>
          <a:p>
            <a:pPr marL="1144588">
              <a:lnSpc>
                <a:spcPct val="100000"/>
              </a:lnSpc>
              <a:spcBef>
                <a:spcPts val="0"/>
              </a:spcBef>
            </a:pPr>
            <a:r>
              <a:rPr lang="en-US" sz="1200" dirty="0"/>
              <a:t>PhD and Postdoctoral training at UI | Has developed many of our author resources and directs our Scientific Editing Internship Program</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Michael R Rebagliati, PhD</a:t>
            </a:r>
          </a:p>
          <a:p>
            <a:pPr marL="1144588" lvl="1">
              <a:lnSpc>
                <a:spcPct val="100000"/>
              </a:lnSpc>
              <a:spcBef>
                <a:spcPts val="0"/>
              </a:spcBef>
              <a:spcAft>
                <a:spcPts val="300"/>
              </a:spcAft>
            </a:pPr>
            <a:r>
              <a:rPr lang="en-US" sz="1200" b="1" i="1" dirty="0"/>
              <a:t>Scientific Editor and Writing Consultant</a:t>
            </a:r>
          </a:p>
          <a:p>
            <a:pPr marL="1144588">
              <a:lnSpc>
                <a:spcPct val="100000"/>
              </a:lnSpc>
              <a:spcBef>
                <a:spcPts val="0"/>
              </a:spcBef>
            </a:pPr>
            <a:r>
              <a:rPr lang="en-US" sz="1200" dirty="0"/>
              <a:t>Ove 30 years of experience as a laboratory researcher. </a:t>
            </a:r>
          </a:p>
          <a:p>
            <a:pPr marL="1144588">
              <a:lnSpc>
                <a:spcPct val="100000"/>
              </a:lnSpc>
              <a:spcBef>
                <a:spcPts val="0"/>
              </a:spcBef>
            </a:pPr>
            <a:r>
              <a:rPr lang="en-US" sz="1200" dirty="0"/>
              <a:t>PhD in biology from Harvard University | Postdoctoral training at the NICHD | Primary editor for the Stead Family Department of Pediatrics</a:t>
            </a:r>
          </a:p>
          <a:p>
            <a:pPr marL="1144588">
              <a:lnSpc>
                <a:spcPct val="100000"/>
              </a:lnSpc>
              <a:spcBef>
                <a:spcPts val="0"/>
              </a:spcBef>
            </a:pPr>
            <a:endParaRPr lang="en-US" sz="1200" dirty="0"/>
          </a:p>
          <a:p>
            <a:pPr marL="1144588">
              <a:lnSpc>
                <a:spcPct val="100000"/>
              </a:lnSpc>
              <a:spcBef>
                <a:spcPts val="0"/>
              </a:spcBef>
            </a:pPr>
            <a:endParaRPr lang="en-US" sz="1200" dirty="0"/>
          </a:p>
          <a:p>
            <a:pPr marL="982663" indent="173038">
              <a:lnSpc>
                <a:spcPct val="100000"/>
              </a:lnSpc>
              <a:spcBef>
                <a:spcPts val="800"/>
              </a:spcBef>
            </a:pPr>
            <a:r>
              <a:rPr lang="en-US" sz="1200" b="1" dirty="0"/>
              <a:t>Emily Huber, PhD</a:t>
            </a:r>
          </a:p>
          <a:p>
            <a:pPr marL="1144588" lvl="1">
              <a:lnSpc>
                <a:spcPct val="100000"/>
              </a:lnSpc>
              <a:spcBef>
                <a:spcPts val="0"/>
              </a:spcBef>
              <a:spcAft>
                <a:spcPts val="300"/>
              </a:spcAft>
            </a:pPr>
            <a:r>
              <a:rPr lang="en-US" sz="1200" b="1" i="1" dirty="0"/>
              <a:t>Scientific Editor and Writing Consultant</a:t>
            </a:r>
          </a:p>
          <a:p>
            <a:pPr marL="1144588">
              <a:lnSpc>
                <a:spcPct val="100000"/>
              </a:lnSpc>
              <a:spcBef>
                <a:spcPts val="0"/>
              </a:spcBef>
            </a:pPr>
            <a:r>
              <a:rPr lang="en-US" sz="1200" dirty="0">
                <a:ea typeface="Roboto" panose="02000000000000000000" pitchFamily="2" charset="0"/>
              </a:rPr>
              <a:t>Over 10 years of research experience in cell biology, genomics, and virology | Has edited for both academic and industry laboratories </a:t>
            </a:r>
          </a:p>
          <a:p>
            <a:pPr marL="1144588">
              <a:lnSpc>
                <a:spcPct val="100000"/>
              </a:lnSpc>
              <a:spcBef>
                <a:spcPts val="0"/>
              </a:spcBef>
            </a:pPr>
            <a:r>
              <a:rPr lang="en-US" sz="1200" dirty="0">
                <a:ea typeface="Roboto" panose="02000000000000000000" pitchFamily="2" charset="0"/>
              </a:rPr>
              <a:t>PhD in human and statistical genetics from Washington University in St. Louis</a:t>
            </a:r>
            <a:endParaRPr lang="en-US" sz="1200" dirty="0">
              <a:effectLst/>
              <a:ea typeface="Roboto" panose="02000000000000000000" pitchFamily="2" charset="0"/>
            </a:endParaRPr>
          </a:p>
        </p:txBody>
      </p:sp>
      <p:pic>
        <p:nvPicPr>
          <p:cNvPr id="33" name="Picture 32">
            <a:extLst>
              <a:ext uri="{FF2B5EF4-FFF2-40B4-BE49-F238E27FC236}">
                <a16:creationId xmlns:a16="http://schemas.microsoft.com/office/drawing/2014/main" id="{C2CA64A5-595D-6D47-4016-193E15B9C7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175"/>
          <a:stretch>
            <a:fillRect/>
          </a:stretch>
        </p:blipFill>
        <p:spPr>
          <a:xfrm>
            <a:off x="1052258" y="1574588"/>
            <a:ext cx="833690" cy="1026110"/>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6331A92-D48A-25EF-0002-D5D112EBC2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52256" y="2777517"/>
            <a:ext cx="833689" cy="1026109"/>
          </a:xfrm>
          <a:prstGeom prst="rect">
            <a:avLst/>
          </a:prstGeom>
          <a:effectLst>
            <a:outerShdw blurRad="63500" sx="102000" sy="102000" algn="ctr" rotWithShape="0">
              <a:prstClr val="black">
                <a:alpha val="40000"/>
              </a:prstClr>
            </a:outerShdw>
          </a:effectLst>
        </p:spPr>
      </p:pic>
      <p:pic>
        <p:nvPicPr>
          <p:cNvPr id="36" name="Picture 35">
            <a:extLst>
              <a:ext uri="{FF2B5EF4-FFF2-40B4-BE49-F238E27FC236}">
                <a16:creationId xmlns:a16="http://schemas.microsoft.com/office/drawing/2014/main" id="{8CCCE069-3C5B-2352-E149-A30CFD65284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l="-1" b="-655"/>
          <a:stretch>
            <a:fillRect/>
          </a:stretch>
        </p:blipFill>
        <p:spPr>
          <a:xfrm>
            <a:off x="1052258" y="3980448"/>
            <a:ext cx="833687" cy="1026108"/>
          </a:xfrm>
          <a:prstGeom prst="rect">
            <a:avLst/>
          </a:prstGeom>
          <a:effectLst>
            <a:outerShdw blurRad="63500" sx="102000" sy="102000" algn="ctr" rotWithShape="0">
              <a:prstClr val="black">
                <a:alpha val="40000"/>
              </a:prstClr>
            </a:outerShdw>
          </a:effectLst>
        </p:spPr>
      </p:pic>
      <p:pic>
        <p:nvPicPr>
          <p:cNvPr id="40" name="Picture 39">
            <a:extLst>
              <a:ext uri="{FF2B5EF4-FFF2-40B4-BE49-F238E27FC236}">
                <a16:creationId xmlns:a16="http://schemas.microsoft.com/office/drawing/2014/main" id="{D8CE36BC-72F0-56B2-0F75-5FD4612DA72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51632" y="5184454"/>
            <a:ext cx="833687" cy="1025021"/>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B8151ED8-B1A3-6C3A-8ED5-4316484DC668}"/>
              </a:ext>
            </a:extLst>
          </p:cNvPr>
          <p:cNvSpPr txBox="1"/>
          <p:nvPr/>
        </p:nvSpPr>
        <p:spPr>
          <a:xfrm>
            <a:off x="5253039" y="6016115"/>
            <a:ext cx="6096000" cy="276999"/>
          </a:xfrm>
          <a:prstGeom prst="rect">
            <a:avLst/>
          </a:prstGeom>
          <a:noFill/>
        </p:spPr>
        <p:txBody>
          <a:bodyPr wrap="square">
            <a:spAutoFit/>
          </a:bodyPr>
          <a:lstStyle/>
          <a:p>
            <a:pPr algn="r"/>
            <a:r>
              <a:rPr lang="en-US" sz="1200" dirty="0">
                <a:solidFill>
                  <a:srgbClr val="0070C0"/>
                </a:solidFill>
              </a:rPr>
              <a:t>https://</a:t>
            </a:r>
            <a:r>
              <a:rPr lang="en-US" sz="1200" dirty="0" err="1">
                <a:solidFill>
                  <a:srgbClr val="0070C0"/>
                </a:solidFill>
              </a:rPr>
              <a:t>sercc.medicine.uiowa.edu</a:t>
            </a:r>
            <a:r>
              <a:rPr lang="en-US" sz="1200" dirty="0">
                <a:solidFill>
                  <a:srgbClr val="0070C0"/>
                </a:solidFill>
              </a:rPr>
              <a:t>/about</a:t>
            </a:r>
          </a:p>
        </p:txBody>
      </p:sp>
      <p:sp>
        <p:nvSpPr>
          <p:cNvPr id="4" name="Footer Placeholder 3">
            <a:extLst>
              <a:ext uri="{FF2B5EF4-FFF2-40B4-BE49-F238E27FC236}">
                <a16:creationId xmlns:a16="http://schemas.microsoft.com/office/drawing/2014/main" id="{8B7D3B7A-C301-895B-D36D-AEB09E2E33D5}"/>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70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F18D-4244-EA0E-BA85-BBE172260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B24ED-75AA-029B-18D8-A28FE5D49D9C}"/>
              </a:ext>
            </a:extLst>
          </p:cNvPr>
          <p:cNvSpPr>
            <a:spLocks noGrp="1"/>
          </p:cNvSpPr>
          <p:nvPr>
            <p:ph type="title"/>
          </p:nvPr>
        </p:nvSpPr>
        <p:spPr>
          <a:xfrm>
            <a:off x="949325" y="498296"/>
            <a:ext cx="9413875" cy="896116"/>
          </a:xfrm>
        </p:spPr>
        <p:txBody>
          <a:bodyPr>
            <a:normAutofit/>
          </a:bodyPr>
          <a:lstStyle/>
          <a:p>
            <a:r>
              <a:rPr lang="en-US" sz="3600" b="0" dirty="0"/>
              <a:t>New Requirements with the Common Forms</a:t>
            </a:r>
          </a:p>
        </p:txBody>
      </p:sp>
      <p:sp>
        <p:nvSpPr>
          <p:cNvPr id="3" name="Rectangle 2">
            <a:extLst>
              <a:ext uri="{FF2B5EF4-FFF2-40B4-BE49-F238E27FC236}">
                <a16:creationId xmlns:a16="http://schemas.microsoft.com/office/drawing/2014/main" id="{734A0364-FB66-7B91-EE24-1C4FF71B4DF3}"/>
              </a:ext>
            </a:extLst>
          </p:cNvPr>
          <p:cNvSpPr>
            <a:spLocks noChangeArrowheads="1"/>
          </p:cNvSpPr>
          <p:nvPr/>
        </p:nvSpPr>
        <p:spPr bwMode="auto">
          <a:xfrm>
            <a:off x="949325" y="2022885"/>
            <a:ext cx="10132332"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spcAft>
                <a:spcPts val="600"/>
              </a:spcAft>
              <a:buFont typeface="Arial" panose="020B0604020202020204" pitchFamily="34" charset="0"/>
              <a:buChar char="•"/>
            </a:pPr>
            <a:r>
              <a:rPr lang="en-US" sz="2000" dirty="0">
                <a:latin typeface="+mj-lt"/>
              </a:rPr>
              <a:t>Information previously collected in the biosketch is now collected in</a:t>
            </a:r>
          </a:p>
          <a:p>
            <a:pPr marL="800100" lvl="1" indent="-342900">
              <a:spcAft>
                <a:spcPts val="600"/>
              </a:spcAft>
              <a:buFont typeface="System Font Regular"/>
              <a:buChar char="–"/>
            </a:pPr>
            <a:r>
              <a:rPr lang="en-US" dirty="0"/>
              <a:t>the Common Form</a:t>
            </a:r>
          </a:p>
          <a:p>
            <a:pPr marL="800100" lvl="1" indent="-342900">
              <a:spcAft>
                <a:spcPts val="600"/>
              </a:spcAft>
              <a:buFont typeface="System Font Regular"/>
              <a:buChar char="–"/>
            </a:pPr>
            <a:r>
              <a:rPr lang="en-US" dirty="0"/>
              <a:t>an NIH Biographical Sketch Supplement</a:t>
            </a:r>
          </a:p>
        </p:txBody>
      </p:sp>
      <p:sp>
        <p:nvSpPr>
          <p:cNvPr id="7" name="TextBox 6">
            <a:extLst>
              <a:ext uri="{FF2B5EF4-FFF2-40B4-BE49-F238E27FC236}">
                <a16:creationId xmlns:a16="http://schemas.microsoft.com/office/drawing/2014/main" id="{7834E056-9630-4131-0613-52D3C3CC2E05}"/>
              </a:ext>
            </a:extLst>
          </p:cNvPr>
          <p:cNvSpPr txBox="1"/>
          <p:nvPr/>
        </p:nvSpPr>
        <p:spPr>
          <a:xfrm>
            <a:off x="4776952" y="6015052"/>
            <a:ext cx="6477993" cy="276999"/>
          </a:xfrm>
          <a:prstGeom prst="rect">
            <a:avLst/>
          </a:prstGeom>
          <a:noFill/>
        </p:spPr>
        <p:txBody>
          <a:bodyPr wrap="square">
            <a:spAutoFit/>
          </a:bodyPr>
          <a:lstStyle/>
          <a:p>
            <a:pPr algn="r"/>
            <a:r>
              <a:rPr lang="en-US" sz="1200" dirty="0">
                <a:solidFill>
                  <a:srgbClr val="0070C0"/>
                </a:solidFill>
              </a:rPr>
              <a:t>https://</a:t>
            </a:r>
            <a:r>
              <a:rPr lang="en-US" sz="1200" dirty="0" err="1">
                <a:solidFill>
                  <a:srgbClr val="0070C0"/>
                </a:solidFill>
              </a:rPr>
              <a:t>sercc.medicine.uiowa.edu</a:t>
            </a:r>
            <a:r>
              <a:rPr lang="en-US" sz="1200" dirty="0">
                <a:solidFill>
                  <a:srgbClr val="0070C0"/>
                </a:solidFill>
              </a:rPr>
              <a:t>/upcoming-changes-</a:t>
            </a:r>
            <a:r>
              <a:rPr lang="en-US" sz="1200" dirty="0" err="1">
                <a:solidFill>
                  <a:srgbClr val="0070C0"/>
                </a:solidFill>
              </a:rPr>
              <a:t>nih</a:t>
            </a:r>
            <a:r>
              <a:rPr lang="en-US" sz="1200" dirty="0">
                <a:solidFill>
                  <a:srgbClr val="0070C0"/>
                </a:solidFill>
              </a:rPr>
              <a:t>-biographical-sketch</a:t>
            </a:r>
          </a:p>
        </p:txBody>
      </p:sp>
      <p:sp>
        <p:nvSpPr>
          <p:cNvPr id="4" name="Footer Placeholder 3">
            <a:extLst>
              <a:ext uri="{FF2B5EF4-FFF2-40B4-BE49-F238E27FC236}">
                <a16:creationId xmlns:a16="http://schemas.microsoft.com/office/drawing/2014/main" id="{C792FE4F-6981-CF83-CFC5-DBF8160A8087}"/>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97921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AD806-440A-BB68-9B80-5A8326B44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AC34F-2157-66A8-70CA-4F48AF0C4ECF}"/>
              </a:ext>
            </a:extLst>
          </p:cNvPr>
          <p:cNvSpPr>
            <a:spLocks noGrp="1"/>
          </p:cNvSpPr>
          <p:nvPr>
            <p:ph type="title"/>
          </p:nvPr>
        </p:nvSpPr>
        <p:spPr/>
        <p:txBody>
          <a:bodyPr>
            <a:noAutofit/>
          </a:bodyPr>
          <a:lstStyle/>
          <a:p>
            <a:r>
              <a:rPr lang="en-US" sz="3200" b="0" dirty="0"/>
              <a:t>Overview of NIH Biosketch Common Form + Supplement</a:t>
            </a:r>
          </a:p>
        </p:txBody>
      </p:sp>
      <p:grpSp>
        <p:nvGrpSpPr>
          <p:cNvPr id="20" name="Group 19" descr="Overview of changes to NIH biosketch">
            <a:extLst>
              <a:ext uri="{FF2B5EF4-FFF2-40B4-BE49-F238E27FC236}">
                <a16:creationId xmlns:a16="http://schemas.microsoft.com/office/drawing/2014/main" id="{3D9DB6FD-1739-231A-2754-B3705715BF14}"/>
              </a:ext>
            </a:extLst>
          </p:cNvPr>
          <p:cNvGrpSpPr/>
          <p:nvPr/>
        </p:nvGrpSpPr>
        <p:grpSpPr>
          <a:xfrm>
            <a:off x="336958" y="1600386"/>
            <a:ext cx="10759974" cy="4320696"/>
            <a:chOff x="454945" y="1718373"/>
            <a:chExt cx="10759974" cy="4320696"/>
          </a:xfrm>
        </p:grpSpPr>
        <p:grpSp>
          <p:nvGrpSpPr>
            <p:cNvPr id="13" name="Group 12">
              <a:extLst>
                <a:ext uri="{FF2B5EF4-FFF2-40B4-BE49-F238E27FC236}">
                  <a16:creationId xmlns:a16="http://schemas.microsoft.com/office/drawing/2014/main" id="{4673D147-07CA-B129-940C-199FC20AA92C}"/>
                </a:ext>
              </a:extLst>
            </p:cNvPr>
            <p:cNvGrpSpPr/>
            <p:nvPr/>
          </p:nvGrpSpPr>
          <p:grpSpPr>
            <a:xfrm>
              <a:off x="1305405" y="1718373"/>
              <a:ext cx="9909514" cy="4100395"/>
              <a:chOff x="1345431" y="1497146"/>
              <a:chExt cx="9909514" cy="4100395"/>
            </a:xfrm>
          </p:grpSpPr>
          <p:sp>
            <p:nvSpPr>
              <p:cNvPr id="6" name="TextBox 5">
                <a:extLst>
                  <a:ext uri="{FF2B5EF4-FFF2-40B4-BE49-F238E27FC236}">
                    <a16:creationId xmlns:a16="http://schemas.microsoft.com/office/drawing/2014/main" id="{0D9E23DE-B7C8-5EC5-1D0F-A424F158B6CF}"/>
                  </a:ext>
                </a:extLst>
              </p:cNvPr>
              <p:cNvSpPr txBox="1"/>
              <p:nvPr/>
            </p:nvSpPr>
            <p:spPr>
              <a:xfrm>
                <a:off x="1345431" y="1497146"/>
                <a:ext cx="9894069" cy="615553"/>
              </a:xfrm>
              <a:prstGeom prst="rect">
                <a:avLst/>
              </a:prstGeom>
              <a:noFill/>
              <a:ln w="12700">
                <a:solidFill>
                  <a:schemeClr val="accent4"/>
                </a:solidFill>
              </a:ln>
            </p:spPr>
            <p:txBody>
              <a:bodyPr wrap="square" rtlCol="0">
                <a:spAutoFit/>
              </a:bodyPr>
              <a:lstStyle/>
              <a:p>
                <a:r>
                  <a:rPr lang="en-US" sz="1700" b="1" dirty="0">
                    <a:solidFill>
                      <a:schemeClr val="accent4"/>
                    </a:solidFill>
                  </a:rPr>
                  <a:t>Identifying Information, Organization, and Location</a:t>
                </a:r>
              </a:p>
              <a:p>
                <a:r>
                  <a:rPr lang="en-US" sz="1700" dirty="0">
                    <a:solidFill>
                      <a:schemeClr val="tx1">
                        <a:lumMod val="65000"/>
                        <a:lumOff val="35000"/>
                      </a:schemeClr>
                    </a:solidFill>
                  </a:rPr>
                  <a:t>Name, title, </a:t>
                </a:r>
                <a:r>
                  <a:rPr lang="en-US" sz="1700" dirty="0" err="1">
                    <a:solidFill>
                      <a:schemeClr val="tx1">
                        <a:lumMod val="65000"/>
                        <a:lumOff val="35000"/>
                      </a:schemeClr>
                    </a:solidFill>
                  </a:rPr>
                  <a:t>ORCiD</a:t>
                </a:r>
                <a:r>
                  <a:rPr lang="en-US" sz="1700" dirty="0">
                    <a:solidFill>
                      <a:schemeClr val="tx1">
                        <a:lumMod val="65000"/>
                        <a:lumOff val="35000"/>
                      </a:schemeClr>
                    </a:solidFill>
                  </a:rPr>
                  <a:t>, eRA Commons ID</a:t>
                </a:r>
              </a:p>
            </p:txBody>
          </p:sp>
          <p:sp>
            <p:nvSpPr>
              <p:cNvPr id="7" name="TextBox 6">
                <a:extLst>
                  <a:ext uri="{FF2B5EF4-FFF2-40B4-BE49-F238E27FC236}">
                    <a16:creationId xmlns:a16="http://schemas.microsoft.com/office/drawing/2014/main" id="{B73D2735-7CE4-A25D-312A-888A624EAD40}"/>
                  </a:ext>
                </a:extLst>
              </p:cNvPr>
              <p:cNvSpPr txBox="1"/>
              <p:nvPr/>
            </p:nvSpPr>
            <p:spPr>
              <a:xfrm>
                <a:off x="1345431" y="2193127"/>
                <a:ext cx="3214281" cy="1661993"/>
              </a:xfrm>
              <a:prstGeom prst="rect">
                <a:avLst/>
              </a:prstGeom>
              <a:noFill/>
              <a:ln w="12700">
                <a:solidFill>
                  <a:schemeClr val="accent4"/>
                </a:solidFill>
              </a:ln>
            </p:spPr>
            <p:txBody>
              <a:bodyPr wrap="square" rtlCol="0">
                <a:spAutoFit/>
              </a:bodyPr>
              <a:lstStyle/>
              <a:p>
                <a:pPr marL="342900" indent="-342900">
                  <a:buAutoNum type="alphaUcPeriod"/>
                </a:pPr>
                <a:r>
                  <a:rPr lang="en-US" sz="1700" b="1" dirty="0">
                    <a:solidFill>
                      <a:schemeClr val="accent4"/>
                    </a:solidFill>
                  </a:rPr>
                  <a:t>Professional Preparation</a:t>
                </a:r>
              </a:p>
              <a:p>
                <a:endParaRPr lang="en-US" sz="1700" b="1" dirty="0">
                  <a:solidFill>
                    <a:schemeClr val="accent4"/>
                  </a:solidFill>
                </a:endParaRPr>
              </a:p>
              <a:p>
                <a:r>
                  <a:rPr lang="en-US" sz="1700" dirty="0">
                    <a:solidFill>
                      <a:schemeClr val="tx1">
                        <a:lumMod val="65000"/>
                        <a:lumOff val="35000"/>
                      </a:schemeClr>
                    </a:solidFill>
                  </a:rPr>
                  <a:t>Education and training, including postdoctoral fellowships and residencies.</a:t>
                </a:r>
              </a:p>
              <a:p>
                <a:endParaRPr lang="en-US" sz="1700" dirty="0">
                  <a:solidFill>
                    <a:schemeClr val="tx1">
                      <a:lumMod val="65000"/>
                      <a:lumOff val="35000"/>
                    </a:schemeClr>
                  </a:solidFill>
                </a:endParaRPr>
              </a:p>
            </p:txBody>
          </p:sp>
          <p:sp>
            <p:nvSpPr>
              <p:cNvPr id="8" name="TextBox 7">
                <a:extLst>
                  <a:ext uri="{FF2B5EF4-FFF2-40B4-BE49-F238E27FC236}">
                    <a16:creationId xmlns:a16="http://schemas.microsoft.com/office/drawing/2014/main" id="{E7333B7B-730F-B649-EA3B-50712EA83FF4}"/>
                  </a:ext>
                </a:extLst>
              </p:cNvPr>
              <p:cNvSpPr txBox="1"/>
              <p:nvPr/>
            </p:nvSpPr>
            <p:spPr>
              <a:xfrm>
                <a:off x="4693003" y="2193127"/>
                <a:ext cx="3214281" cy="1661993"/>
              </a:xfrm>
              <a:prstGeom prst="rect">
                <a:avLst/>
              </a:prstGeom>
              <a:noFill/>
              <a:ln w="12700">
                <a:solidFill>
                  <a:schemeClr val="accent4"/>
                </a:solidFill>
              </a:ln>
            </p:spPr>
            <p:txBody>
              <a:bodyPr wrap="square" rtlCol="0">
                <a:spAutoFit/>
              </a:bodyPr>
              <a:lstStyle/>
              <a:p>
                <a:r>
                  <a:rPr lang="en-US" sz="1700" b="1" dirty="0">
                    <a:solidFill>
                      <a:schemeClr val="accent4"/>
                    </a:solidFill>
                  </a:rPr>
                  <a:t>B. Appointments and Positions</a:t>
                </a:r>
              </a:p>
              <a:p>
                <a:endParaRPr lang="en-US" sz="1700" b="1" dirty="0">
                  <a:solidFill>
                    <a:schemeClr val="accent4"/>
                  </a:solidFill>
                </a:endParaRPr>
              </a:p>
              <a:p>
                <a:r>
                  <a:rPr lang="en-US" sz="1700" dirty="0">
                    <a:solidFill>
                      <a:schemeClr val="tx1">
                        <a:lumMod val="65000"/>
                        <a:lumOff val="35000"/>
                      </a:schemeClr>
                    </a:solidFill>
                  </a:rPr>
                  <a:t>Major academic, professional, or institutional roles (full-time, part-time, voluntary.</a:t>
                </a:r>
              </a:p>
              <a:p>
                <a:endParaRPr lang="en-US" sz="1700" dirty="0">
                  <a:solidFill>
                    <a:schemeClr val="tx1">
                      <a:lumMod val="65000"/>
                      <a:lumOff val="35000"/>
                    </a:schemeClr>
                  </a:solidFill>
                </a:endParaRPr>
              </a:p>
            </p:txBody>
          </p:sp>
          <p:sp>
            <p:nvSpPr>
              <p:cNvPr id="9" name="TextBox 8">
                <a:extLst>
                  <a:ext uri="{FF2B5EF4-FFF2-40B4-BE49-F238E27FC236}">
                    <a16:creationId xmlns:a16="http://schemas.microsoft.com/office/drawing/2014/main" id="{7DFE1806-6088-E64F-FDF8-140E53DF596E}"/>
                  </a:ext>
                </a:extLst>
              </p:cNvPr>
              <p:cNvSpPr txBox="1"/>
              <p:nvPr/>
            </p:nvSpPr>
            <p:spPr>
              <a:xfrm>
                <a:off x="8040664" y="2183821"/>
                <a:ext cx="3214281" cy="1661993"/>
              </a:xfrm>
              <a:prstGeom prst="rect">
                <a:avLst/>
              </a:prstGeom>
              <a:noFill/>
              <a:ln w="12700">
                <a:solidFill>
                  <a:schemeClr val="accent4"/>
                </a:solidFill>
              </a:ln>
            </p:spPr>
            <p:txBody>
              <a:bodyPr wrap="square" rtlCol="0">
                <a:spAutoFit/>
              </a:bodyPr>
              <a:lstStyle/>
              <a:p>
                <a:r>
                  <a:rPr lang="en-US" sz="1700" b="1" dirty="0">
                    <a:solidFill>
                      <a:schemeClr val="accent4"/>
                    </a:solidFill>
                  </a:rPr>
                  <a:t>C. Products</a:t>
                </a:r>
              </a:p>
              <a:p>
                <a:endParaRPr lang="en-US" sz="1700" b="1" dirty="0">
                  <a:solidFill>
                    <a:schemeClr val="accent4"/>
                  </a:solidFill>
                </a:endParaRPr>
              </a:p>
              <a:p>
                <a:r>
                  <a:rPr lang="en-US" sz="1700" dirty="0">
                    <a:solidFill>
                      <a:srgbClr val="00B0F0"/>
                    </a:solidFill>
                  </a:rPr>
                  <a:t>5 related to proposal plus 5 additional</a:t>
                </a:r>
                <a:r>
                  <a:rPr lang="en-US" sz="1700" dirty="0">
                    <a:solidFill>
                      <a:schemeClr val="tx1">
                        <a:lumMod val="65000"/>
                        <a:lumOff val="35000"/>
                      </a:schemeClr>
                    </a:solidFill>
                  </a:rPr>
                  <a:t>, including publications, patents, presentations, datasets. </a:t>
                </a:r>
              </a:p>
            </p:txBody>
          </p:sp>
          <p:sp>
            <p:nvSpPr>
              <p:cNvPr id="10" name="TextBox 9">
                <a:extLst>
                  <a:ext uri="{FF2B5EF4-FFF2-40B4-BE49-F238E27FC236}">
                    <a16:creationId xmlns:a16="http://schemas.microsoft.com/office/drawing/2014/main" id="{2EB9CCF5-C5AB-1428-9E3F-0539A8BB2AB6}"/>
                  </a:ext>
                </a:extLst>
              </p:cNvPr>
              <p:cNvSpPr txBox="1"/>
              <p:nvPr/>
            </p:nvSpPr>
            <p:spPr>
              <a:xfrm>
                <a:off x="1345431" y="3935548"/>
                <a:ext cx="3214280" cy="1661993"/>
              </a:xfrm>
              <a:prstGeom prst="rect">
                <a:avLst/>
              </a:prstGeom>
              <a:noFill/>
              <a:ln w="12700">
                <a:solidFill>
                  <a:schemeClr val="accent5"/>
                </a:solidFill>
              </a:ln>
            </p:spPr>
            <p:txBody>
              <a:bodyPr wrap="square" rtlCol="0">
                <a:spAutoFit/>
              </a:bodyPr>
              <a:lstStyle/>
              <a:p>
                <a:pPr marL="342900" indent="-342900">
                  <a:buAutoNum type="alphaUcPeriod"/>
                </a:pPr>
                <a:r>
                  <a:rPr lang="en-US" sz="1700" b="1" dirty="0">
                    <a:solidFill>
                      <a:schemeClr val="accent5"/>
                    </a:solidFill>
                  </a:rPr>
                  <a:t>Personal Statement</a:t>
                </a:r>
              </a:p>
              <a:p>
                <a:endParaRPr lang="en-US" sz="1700" b="1" dirty="0">
                  <a:solidFill>
                    <a:schemeClr val="accent4"/>
                  </a:solidFill>
                </a:endParaRPr>
              </a:p>
              <a:p>
                <a:r>
                  <a:rPr lang="en-US" sz="1700" dirty="0">
                    <a:solidFill>
                      <a:schemeClr val="tx1">
                        <a:lumMod val="65000"/>
                        <a:lumOff val="35000"/>
                      </a:schemeClr>
                    </a:solidFill>
                  </a:rPr>
                  <a:t>Up to </a:t>
                </a:r>
                <a:r>
                  <a:rPr lang="en-US" sz="1700" dirty="0">
                    <a:solidFill>
                      <a:schemeClr val="accent5"/>
                    </a:solidFill>
                  </a:rPr>
                  <a:t>3500 characters </a:t>
                </a:r>
                <a:r>
                  <a:rPr lang="en-US" sz="1700" dirty="0">
                    <a:solidFill>
                      <a:schemeClr val="tx1">
                        <a:lumMod val="65000"/>
                        <a:lumOff val="35000"/>
                      </a:schemeClr>
                    </a:solidFill>
                  </a:rPr>
                  <a:t>about who you are and why you are well-suited for the project. </a:t>
                </a:r>
              </a:p>
              <a:p>
                <a:endParaRPr lang="en-US" sz="1700" dirty="0">
                  <a:solidFill>
                    <a:schemeClr val="tx1">
                      <a:lumMod val="65000"/>
                      <a:lumOff val="35000"/>
                    </a:schemeClr>
                  </a:solidFill>
                </a:endParaRPr>
              </a:p>
            </p:txBody>
          </p:sp>
          <p:sp>
            <p:nvSpPr>
              <p:cNvPr id="11" name="TextBox 10">
                <a:extLst>
                  <a:ext uri="{FF2B5EF4-FFF2-40B4-BE49-F238E27FC236}">
                    <a16:creationId xmlns:a16="http://schemas.microsoft.com/office/drawing/2014/main" id="{3B1C5EA4-E2F2-1DB4-2071-D6E49BD308B3}"/>
                  </a:ext>
                </a:extLst>
              </p:cNvPr>
              <p:cNvSpPr txBox="1"/>
              <p:nvPr/>
            </p:nvSpPr>
            <p:spPr>
              <a:xfrm>
                <a:off x="4693002" y="3935548"/>
                <a:ext cx="3214280" cy="1661993"/>
              </a:xfrm>
              <a:prstGeom prst="rect">
                <a:avLst/>
              </a:prstGeom>
              <a:noFill/>
              <a:ln w="12700">
                <a:solidFill>
                  <a:schemeClr val="accent5"/>
                </a:solidFill>
              </a:ln>
            </p:spPr>
            <p:txBody>
              <a:bodyPr wrap="square" rtlCol="0">
                <a:spAutoFit/>
              </a:bodyPr>
              <a:lstStyle/>
              <a:p>
                <a:r>
                  <a:rPr lang="en-US" sz="1700" b="1" dirty="0">
                    <a:solidFill>
                      <a:schemeClr val="accent5"/>
                    </a:solidFill>
                  </a:rPr>
                  <a:t>B. Honors</a:t>
                </a:r>
              </a:p>
              <a:p>
                <a:endParaRPr lang="en-US" sz="1700" b="1" dirty="0">
                  <a:solidFill>
                    <a:schemeClr val="accent4"/>
                  </a:solidFill>
                </a:endParaRPr>
              </a:p>
              <a:p>
                <a:r>
                  <a:rPr lang="en-US" sz="1700" dirty="0">
                    <a:solidFill>
                      <a:schemeClr val="tx1">
                        <a:lumMod val="65000"/>
                        <a:lumOff val="35000"/>
                      </a:schemeClr>
                    </a:solidFill>
                  </a:rPr>
                  <a:t>Up to </a:t>
                </a:r>
                <a:r>
                  <a:rPr lang="en-US" sz="1700" dirty="0">
                    <a:solidFill>
                      <a:schemeClr val="accent5"/>
                    </a:solidFill>
                  </a:rPr>
                  <a:t>15 </a:t>
                </a:r>
                <a:r>
                  <a:rPr lang="en-US" sz="1700" dirty="0">
                    <a:solidFill>
                      <a:schemeClr val="tx1">
                        <a:lumMod val="65000"/>
                        <a:lumOff val="35000"/>
                      </a:schemeClr>
                    </a:solidFill>
                  </a:rPr>
                  <a:t>relevant academic and professional awards, scholarships, fellowships licensures, certifications.</a:t>
                </a:r>
              </a:p>
            </p:txBody>
          </p:sp>
          <p:sp>
            <p:nvSpPr>
              <p:cNvPr id="12" name="TextBox 11">
                <a:extLst>
                  <a:ext uri="{FF2B5EF4-FFF2-40B4-BE49-F238E27FC236}">
                    <a16:creationId xmlns:a16="http://schemas.microsoft.com/office/drawing/2014/main" id="{72EF4BAE-AB5D-9F6C-73F5-2D2A529CA274}"/>
                  </a:ext>
                </a:extLst>
              </p:cNvPr>
              <p:cNvSpPr txBox="1"/>
              <p:nvPr/>
            </p:nvSpPr>
            <p:spPr>
              <a:xfrm>
                <a:off x="8040573" y="3934375"/>
                <a:ext cx="3214280" cy="1661993"/>
              </a:xfrm>
              <a:prstGeom prst="rect">
                <a:avLst/>
              </a:prstGeom>
              <a:noFill/>
              <a:ln w="12700">
                <a:solidFill>
                  <a:schemeClr val="accent5"/>
                </a:solidFill>
              </a:ln>
            </p:spPr>
            <p:txBody>
              <a:bodyPr wrap="square" rtlCol="0">
                <a:spAutoFit/>
              </a:bodyPr>
              <a:lstStyle/>
              <a:p>
                <a:r>
                  <a:rPr lang="en-US" sz="1700" b="1" dirty="0">
                    <a:solidFill>
                      <a:schemeClr val="accent5"/>
                    </a:solidFill>
                  </a:rPr>
                  <a:t>C. Contributions to Science</a:t>
                </a:r>
              </a:p>
              <a:p>
                <a:endParaRPr lang="en-US" sz="1700" b="1" dirty="0">
                  <a:solidFill>
                    <a:schemeClr val="accent4"/>
                  </a:solidFill>
                </a:endParaRPr>
              </a:p>
              <a:p>
                <a:r>
                  <a:rPr lang="en-US" sz="1700" dirty="0">
                    <a:solidFill>
                      <a:schemeClr val="tx1">
                        <a:lumMod val="65000"/>
                        <a:lumOff val="35000"/>
                      </a:schemeClr>
                    </a:solidFill>
                  </a:rPr>
                  <a:t>Descriptions of up to 5 contributions, each limited to </a:t>
                </a:r>
                <a:r>
                  <a:rPr lang="en-US" sz="1700" dirty="0">
                    <a:solidFill>
                      <a:schemeClr val="accent5"/>
                    </a:solidFill>
                  </a:rPr>
                  <a:t>2000 characters. Only reference citations in </a:t>
                </a:r>
                <a:r>
                  <a:rPr lang="en-US" sz="1700" i="1" dirty="0">
                    <a:solidFill>
                      <a:schemeClr val="accent5"/>
                    </a:solidFill>
                  </a:rPr>
                  <a:t>Products</a:t>
                </a:r>
                <a:r>
                  <a:rPr lang="en-US" sz="1700" dirty="0">
                    <a:solidFill>
                      <a:schemeClr val="tx1">
                        <a:lumMod val="65000"/>
                        <a:lumOff val="35000"/>
                      </a:schemeClr>
                    </a:solidFill>
                  </a:rPr>
                  <a:t>.</a:t>
                </a:r>
              </a:p>
            </p:txBody>
          </p:sp>
        </p:grpSp>
        <p:sp>
          <p:nvSpPr>
            <p:cNvPr id="15" name="TextBox 14">
              <a:extLst>
                <a:ext uri="{FF2B5EF4-FFF2-40B4-BE49-F238E27FC236}">
                  <a16:creationId xmlns:a16="http://schemas.microsoft.com/office/drawing/2014/main" id="{BF30A520-9C70-63BD-BC8B-827FF27EC6D1}"/>
                </a:ext>
              </a:extLst>
            </p:cNvPr>
            <p:cNvSpPr txBox="1"/>
            <p:nvPr/>
          </p:nvSpPr>
          <p:spPr>
            <a:xfrm rot="16200000">
              <a:off x="-385983" y="2706111"/>
              <a:ext cx="2051187" cy="369332"/>
            </a:xfrm>
            <a:prstGeom prst="rect">
              <a:avLst/>
            </a:prstGeom>
            <a:noFill/>
          </p:spPr>
          <p:txBody>
            <a:bodyPr wrap="square" rtlCol="0">
              <a:spAutoFit/>
            </a:bodyPr>
            <a:lstStyle/>
            <a:p>
              <a:pPr algn="ctr"/>
              <a:r>
                <a:rPr lang="en-US" dirty="0">
                  <a:solidFill>
                    <a:schemeClr val="accent4"/>
                  </a:solidFill>
                </a:rPr>
                <a:t>Common Form</a:t>
              </a:r>
            </a:p>
          </p:txBody>
        </p:sp>
        <p:sp>
          <p:nvSpPr>
            <p:cNvPr id="16" name="TextBox 15">
              <a:extLst>
                <a:ext uri="{FF2B5EF4-FFF2-40B4-BE49-F238E27FC236}">
                  <a16:creationId xmlns:a16="http://schemas.microsoft.com/office/drawing/2014/main" id="{6F5F6BA2-62DF-1495-5312-5215E645671C}"/>
                </a:ext>
              </a:extLst>
            </p:cNvPr>
            <p:cNvSpPr txBox="1"/>
            <p:nvPr/>
          </p:nvSpPr>
          <p:spPr>
            <a:xfrm rot="16200000">
              <a:off x="-385983" y="4828810"/>
              <a:ext cx="2051187" cy="369332"/>
            </a:xfrm>
            <a:prstGeom prst="rect">
              <a:avLst/>
            </a:prstGeom>
            <a:noFill/>
          </p:spPr>
          <p:txBody>
            <a:bodyPr wrap="square" rtlCol="0">
              <a:spAutoFit/>
            </a:bodyPr>
            <a:lstStyle/>
            <a:p>
              <a:pPr algn="ctr"/>
              <a:r>
                <a:rPr lang="en-US" dirty="0">
                  <a:solidFill>
                    <a:schemeClr val="accent5"/>
                  </a:solidFill>
                </a:rPr>
                <a:t>Supplement</a:t>
              </a:r>
            </a:p>
          </p:txBody>
        </p:sp>
        <p:sp>
          <p:nvSpPr>
            <p:cNvPr id="17" name="Left Brace 16">
              <a:extLst>
                <a:ext uri="{FF2B5EF4-FFF2-40B4-BE49-F238E27FC236}">
                  <a16:creationId xmlns:a16="http://schemas.microsoft.com/office/drawing/2014/main" id="{095BD20D-D59C-FCA4-FF5E-F0D549E9B3A6}"/>
                </a:ext>
              </a:extLst>
            </p:cNvPr>
            <p:cNvSpPr/>
            <p:nvPr/>
          </p:nvSpPr>
          <p:spPr>
            <a:xfrm>
              <a:off x="824275" y="1718373"/>
              <a:ext cx="444523" cy="2344808"/>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34390C8-FB15-029D-980A-9A9FAA00EC5A}"/>
                </a:ext>
              </a:extLst>
            </p:cNvPr>
            <p:cNvSpPr/>
            <p:nvPr/>
          </p:nvSpPr>
          <p:spPr>
            <a:xfrm>
              <a:off x="949324" y="4209358"/>
              <a:ext cx="319473" cy="1608237"/>
            </a:xfrm>
            <a:prstGeom prst="lef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309B8A90-695B-300F-221C-9DA9AFCA99DC}"/>
              </a:ext>
            </a:extLst>
          </p:cNvPr>
          <p:cNvSpPr txBox="1"/>
          <p:nvPr/>
        </p:nvSpPr>
        <p:spPr>
          <a:xfrm>
            <a:off x="8214852" y="5795180"/>
            <a:ext cx="3977148" cy="646331"/>
          </a:xfrm>
          <a:prstGeom prst="rect">
            <a:avLst/>
          </a:prstGeom>
          <a:noFill/>
        </p:spPr>
        <p:txBody>
          <a:bodyPr wrap="square" rtlCol="0">
            <a:spAutoFit/>
          </a:bodyPr>
          <a:lstStyle/>
          <a:p>
            <a:pPr algn="r"/>
            <a:r>
              <a:rPr lang="en-US" sz="1200" b="1" dirty="0"/>
              <a:t>Adapted from Robert Lawrence</a:t>
            </a:r>
          </a:p>
          <a:p>
            <a:pPr algn="r"/>
            <a:r>
              <a:rPr lang="en-US" sz="1200" dirty="0"/>
              <a:t>https://</a:t>
            </a:r>
            <a:r>
              <a:rPr lang="en-US" sz="1200" dirty="0" err="1"/>
              <a:t>medium.com</a:t>
            </a:r>
            <a:r>
              <a:rPr lang="en-US" sz="1200" dirty="0"/>
              <a:t>/</a:t>
            </a:r>
            <a:r>
              <a:rPr lang="en-US" sz="1200" dirty="0" err="1"/>
              <a:t>metascientific</a:t>
            </a:r>
            <a:r>
              <a:rPr lang="en-US" sz="1200" dirty="0"/>
              <a:t>/entering-the-sciencv-era-for-nih-biosketches-5fdc1a96cd11</a:t>
            </a:r>
          </a:p>
        </p:txBody>
      </p:sp>
      <p:sp>
        <p:nvSpPr>
          <p:cNvPr id="4" name="Footer Placeholder 3">
            <a:extLst>
              <a:ext uri="{FF2B5EF4-FFF2-40B4-BE49-F238E27FC236}">
                <a16:creationId xmlns:a16="http://schemas.microsoft.com/office/drawing/2014/main" id="{0126BC18-C5D2-A9DC-3924-D36F155D73AA}"/>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210254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6ECD-DF8A-809A-F4F7-17F16575E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0E113-F7B1-87F9-8A73-5DA8826A9ACC}"/>
              </a:ext>
            </a:extLst>
          </p:cNvPr>
          <p:cNvSpPr>
            <a:spLocks noGrp="1"/>
          </p:cNvSpPr>
          <p:nvPr>
            <p:ph type="title"/>
          </p:nvPr>
        </p:nvSpPr>
        <p:spPr>
          <a:xfrm>
            <a:off x="949325" y="498296"/>
            <a:ext cx="9413875" cy="896116"/>
          </a:xfrm>
        </p:spPr>
        <p:txBody>
          <a:bodyPr>
            <a:normAutofit/>
          </a:bodyPr>
          <a:lstStyle/>
          <a:p>
            <a:r>
              <a:rPr lang="en-US" sz="3600" b="0" dirty="0"/>
              <a:t>New Requirements with Common Forms</a:t>
            </a:r>
          </a:p>
        </p:txBody>
      </p:sp>
      <p:sp>
        <p:nvSpPr>
          <p:cNvPr id="3" name="Rectangle 2">
            <a:extLst>
              <a:ext uri="{FF2B5EF4-FFF2-40B4-BE49-F238E27FC236}">
                <a16:creationId xmlns:a16="http://schemas.microsoft.com/office/drawing/2014/main" id="{A0582794-F76A-26F6-5579-21FE62D95F19}"/>
              </a:ext>
            </a:extLst>
          </p:cNvPr>
          <p:cNvSpPr>
            <a:spLocks noChangeArrowheads="1"/>
          </p:cNvSpPr>
          <p:nvPr/>
        </p:nvSpPr>
        <p:spPr bwMode="auto">
          <a:xfrm>
            <a:off x="949325" y="2022885"/>
            <a:ext cx="10132332" cy="3031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anose="020B0604020202020204" pitchFamily="34" charset="0"/>
              <a:buChar char="•"/>
            </a:pPr>
            <a:r>
              <a:rPr lang="en-US" sz="2000" dirty="0">
                <a:latin typeface="+mj-lt"/>
              </a:rPr>
              <a:t>Information previously collected in the biosketch is now collected in</a:t>
            </a:r>
          </a:p>
          <a:p>
            <a:pPr marL="800100" lvl="1" indent="-342900">
              <a:spcAft>
                <a:spcPts val="600"/>
              </a:spcAft>
              <a:buFont typeface="System Font Regular"/>
              <a:buChar char="–"/>
            </a:pPr>
            <a:r>
              <a:rPr lang="en-US" dirty="0"/>
              <a:t>the Common Form</a:t>
            </a:r>
          </a:p>
          <a:p>
            <a:pPr marL="800100" lvl="1" indent="-342900">
              <a:spcAft>
                <a:spcPts val="600"/>
              </a:spcAft>
              <a:buFont typeface="System Font Regular"/>
              <a:buChar char="–"/>
            </a:pPr>
            <a:r>
              <a:rPr lang="en-US" dirty="0"/>
              <a:t>an NIH Biographical Sketch Supplement</a:t>
            </a:r>
          </a:p>
          <a:p>
            <a:pPr marL="342900" indent="-342900">
              <a:spcBef>
                <a:spcPts val="1200"/>
              </a:spcBef>
              <a:spcAft>
                <a:spcPts val="600"/>
              </a:spcAft>
              <a:buFont typeface="Arial" panose="020B0604020202020204" pitchFamily="34" charset="0"/>
              <a:buChar char="•"/>
            </a:pPr>
            <a:r>
              <a:rPr lang="en-US" sz="2000" dirty="0">
                <a:latin typeface="+mj-lt"/>
              </a:rPr>
              <a:t>Investigators will be </a:t>
            </a:r>
            <a:r>
              <a:rPr lang="en-US" sz="2000" i="1" dirty="0">
                <a:solidFill>
                  <a:srgbClr val="0070C0"/>
                </a:solidFill>
                <a:latin typeface="+mj-lt"/>
              </a:rPr>
              <a:t>required </a:t>
            </a:r>
            <a:r>
              <a:rPr lang="en-US" sz="2000" dirty="0">
                <a:latin typeface="+mj-lt"/>
              </a:rPr>
              <a:t>to use </a:t>
            </a:r>
            <a:r>
              <a:rPr lang="en-US" sz="2000" dirty="0" err="1">
                <a:latin typeface="+mj-lt"/>
              </a:rPr>
              <a:t>SciENcv</a:t>
            </a:r>
            <a:r>
              <a:rPr lang="en-US" sz="2000" dirty="0">
                <a:latin typeface="+mj-lt"/>
              </a:rPr>
              <a:t> to complete these forms</a:t>
            </a:r>
          </a:p>
          <a:p>
            <a:pPr marL="342900" indent="-342900">
              <a:spcBef>
                <a:spcPts val="1200"/>
              </a:spcBef>
              <a:spcAft>
                <a:spcPts val="600"/>
              </a:spcAft>
              <a:buFont typeface="Arial" panose="020B0604020202020204" pitchFamily="34" charset="0"/>
              <a:buChar char="•"/>
            </a:pPr>
            <a:r>
              <a:rPr lang="en-US" sz="2000" dirty="0">
                <a:latin typeface="+mj-lt"/>
              </a:rPr>
              <a:t>Both will be completed in a single user interface within </a:t>
            </a:r>
            <a:r>
              <a:rPr lang="en-US" sz="2000" dirty="0" err="1">
                <a:latin typeface="+mj-lt"/>
              </a:rPr>
              <a:t>SciENcv</a:t>
            </a:r>
            <a:endParaRPr lang="en-US" sz="2000" dirty="0">
              <a:latin typeface="+mj-lt"/>
            </a:endParaRPr>
          </a:p>
          <a:p>
            <a:pPr marL="342900" indent="-342900">
              <a:spcBef>
                <a:spcPts val="1200"/>
              </a:spcBef>
              <a:spcAft>
                <a:spcPts val="600"/>
              </a:spcAft>
              <a:buFont typeface="Arial" panose="020B0604020202020204" pitchFamily="34" charset="0"/>
              <a:buChar char="•"/>
            </a:pPr>
            <a:r>
              <a:rPr lang="en-US" sz="2000" dirty="0">
                <a:latin typeface="+mj-lt"/>
              </a:rPr>
              <a:t>Investigators can assign delegates to maintain their </a:t>
            </a:r>
            <a:r>
              <a:rPr lang="en-US" sz="2000" dirty="0" err="1">
                <a:latin typeface="+mj-lt"/>
              </a:rPr>
              <a:t>SciENcv</a:t>
            </a:r>
            <a:r>
              <a:rPr lang="en-US" sz="2000" dirty="0">
                <a:latin typeface="+mj-lt"/>
              </a:rPr>
              <a:t> profile, but they cannot complete the certification step</a:t>
            </a:r>
          </a:p>
        </p:txBody>
      </p:sp>
      <p:sp>
        <p:nvSpPr>
          <p:cNvPr id="7" name="TextBox 6">
            <a:extLst>
              <a:ext uri="{FF2B5EF4-FFF2-40B4-BE49-F238E27FC236}">
                <a16:creationId xmlns:a16="http://schemas.microsoft.com/office/drawing/2014/main" id="{0B755720-68C8-F623-BD61-6A9A0942386E}"/>
              </a:ext>
            </a:extLst>
          </p:cNvPr>
          <p:cNvSpPr txBox="1"/>
          <p:nvPr/>
        </p:nvSpPr>
        <p:spPr>
          <a:xfrm>
            <a:off x="4776952" y="6015052"/>
            <a:ext cx="6477993" cy="276999"/>
          </a:xfrm>
          <a:prstGeom prst="rect">
            <a:avLst/>
          </a:prstGeom>
          <a:noFill/>
        </p:spPr>
        <p:txBody>
          <a:bodyPr wrap="square">
            <a:spAutoFit/>
          </a:bodyPr>
          <a:lstStyle/>
          <a:p>
            <a:pPr algn="r"/>
            <a:r>
              <a:rPr lang="en-US" sz="1200" dirty="0">
                <a:solidFill>
                  <a:srgbClr val="0070C0"/>
                </a:solidFill>
              </a:rPr>
              <a:t>https://</a:t>
            </a:r>
            <a:r>
              <a:rPr lang="en-US" sz="1200" dirty="0" err="1">
                <a:solidFill>
                  <a:srgbClr val="0070C0"/>
                </a:solidFill>
              </a:rPr>
              <a:t>sercc.medicine.uiowa.edu</a:t>
            </a:r>
            <a:r>
              <a:rPr lang="en-US" sz="1200" dirty="0">
                <a:solidFill>
                  <a:srgbClr val="0070C0"/>
                </a:solidFill>
              </a:rPr>
              <a:t>/upcoming-changes-</a:t>
            </a:r>
            <a:r>
              <a:rPr lang="en-US" sz="1200" dirty="0" err="1">
                <a:solidFill>
                  <a:srgbClr val="0070C0"/>
                </a:solidFill>
              </a:rPr>
              <a:t>nih</a:t>
            </a:r>
            <a:r>
              <a:rPr lang="en-US" sz="1200" dirty="0">
                <a:solidFill>
                  <a:srgbClr val="0070C0"/>
                </a:solidFill>
              </a:rPr>
              <a:t>-biographical-sketch</a:t>
            </a:r>
          </a:p>
        </p:txBody>
      </p:sp>
      <p:sp>
        <p:nvSpPr>
          <p:cNvPr id="4" name="Footer Placeholder 3">
            <a:extLst>
              <a:ext uri="{FF2B5EF4-FFF2-40B4-BE49-F238E27FC236}">
                <a16:creationId xmlns:a16="http://schemas.microsoft.com/office/drawing/2014/main" id="{E97414B3-3C4D-5312-3F93-2129EC87DFE3}"/>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23311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3DB98-46BC-4683-ABD0-5BCD1C92C7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C9EF559-1A5E-1FAD-EECE-8E9FED4C4E46}"/>
              </a:ext>
            </a:extLst>
          </p:cNvPr>
          <p:cNvSpPr>
            <a:spLocks noGrp="1"/>
          </p:cNvSpPr>
          <p:nvPr>
            <p:ph type="title"/>
          </p:nvPr>
        </p:nvSpPr>
        <p:spPr>
          <a:xfrm>
            <a:off x="949324" y="498296"/>
            <a:ext cx="10952164" cy="896116"/>
          </a:xfrm>
        </p:spPr>
        <p:txBody>
          <a:bodyPr>
            <a:noAutofit/>
          </a:bodyPr>
          <a:lstStyle/>
          <a:p>
            <a:r>
              <a:rPr lang="en-US" sz="3600" b="0" dirty="0"/>
              <a:t>Link </a:t>
            </a:r>
            <a:r>
              <a:rPr lang="en-US" sz="3600" b="0" dirty="0" err="1"/>
              <a:t>ORCiD</a:t>
            </a:r>
            <a:r>
              <a:rPr lang="en-US" sz="3600" b="0" dirty="0"/>
              <a:t> profile to eRA Commons account </a:t>
            </a:r>
          </a:p>
        </p:txBody>
      </p:sp>
      <p:sp>
        <p:nvSpPr>
          <p:cNvPr id="2" name="Content Placeholder 2">
            <a:extLst>
              <a:ext uri="{FF2B5EF4-FFF2-40B4-BE49-F238E27FC236}">
                <a16:creationId xmlns:a16="http://schemas.microsoft.com/office/drawing/2014/main" id="{C30407C9-3515-A9BF-678D-3B4F42307250}"/>
              </a:ext>
            </a:extLst>
          </p:cNvPr>
          <p:cNvSpPr>
            <a:spLocks noGrp="1"/>
          </p:cNvSpPr>
          <p:nvPr>
            <p:ph idx="1"/>
          </p:nvPr>
        </p:nvSpPr>
        <p:spPr>
          <a:xfrm>
            <a:off x="949324" y="1549578"/>
            <a:ext cx="10834638" cy="5181600"/>
          </a:xfrm>
        </p:spPr>
        <p:txBody>
          <a:bodyPr>
            <a:normAutofit/>
          </a:bodyPr>
          <a:lstStyle/>
          <a:p>
            <a:r>
              <a:rPr lang="en-US" sz="1800" dirty="0" err="1"/>
              <a:t>ORCiD</a:t>
            </a:r>
            <a:endParaRPr lang="en-US" sz="1800" dirty="0"/>
          </a:p>
          <a:p>
            <a:pPr lvl="1"/>
            <a:r>
              <a:rPr lang="en-US" sz="1800" dirty="0"/>
              <a:t>Check if in registry </a:t>
            </a:r>
          </a:p>
          <a:p>
            <a:pPr lvl="1"/>
            <a:r>
              <a:rPr lang="en-US" sz="1800" dirty="0"/>
              <a:t>Create an account or complete profile</a:t>
            </a:r>
          </a:p>
          <a:p>
            <a:pPr lvl="1"/>
            <a:r>
              <a:rPr lang="en-US" sz="1400" dirty="0"/>
              <a:t>Instructions: </a:t>
            </a:r>
            <a:r>
              <a:rPr lang="en-US" sz="1400" dirty="0">
                <a:hlinkClick r:id="rId3"/>
              </a:rPr>
              <a:t>https://guides.lib.uiowa.edu/ORCID</a:t>
            </a:r>
            <a:endParaRPr lang="en-US" sz="1400" dirty="0"/>
          </a:p>
          <a:p>
            <a:pPr marL="457200" lvl="1" indent="0">
              <a:buNone/>
            </a:pPr>
            <a:endParaRPr lang="en-US" sz="1800" dirty="0"/>
          </a:p>
          <a:p>
            <a:r>
              <a:rPr lang="en-US" sz="1800" dirty="0"/>
              <a:t>eRA Commons</a:t>
            </a:r>
            <a:endParaRPr lang="en-US" sz="1800" u="sng" dirty="0">
              <a:hlinkClick r:id="rId4"/>
            </a:endParaRPr>
          </a:p>
          <a:p>
            <a:pPr lvl="1"/>
            <a:r>
              <a:rPr lang="en-US" sz="1800" dirty="0"/>
              <a:t>Link your </a:t>
            </a:r>
            <a:r>
              <a:rPr lang="en-US" sz="1800" dirty="0" err="1"/>
              <a:t>ORCiD</a:t>
            </a:r>
            <a:r>
              <a:rPr lang="en-US" sz="1800" dirty="0"/>
              <a:t> profile to eRA Commons Personal Profile</a:t>
            </a:r>
          </a:p>
          <a:p>
            <a:pPr lvl="1"/>
            <a:r>
              <a:rPr lang="en-US" sz="1800" b="1" i="1" u="sng" dirty="0">
                <a:solidFill>
                  <a:srgbClr val="0070C0"/>
                </a:solidFill>
              </a:rPr>
              <a:t>Required for all NIH senior / key personnel</a:t>
            </a:r>
          </a:p>
          <a:p>
            <a:pPr lvl="1"/>
            <a:r>
              <a:rPr lang="en-US" sz="1400" dirty="0"/>
              <a:t>Instructions: </a:t>
            </a:r>
            <a:r>
              <a:rPr lang="en-US" sz="1400" dirty="0">
                <a:hlinkClick r:id="rId4"/>
              </a:rPr>
              <a:t>https://www.era.nih.gov/erahelp/commons/PPF_Help/8_2_orcid.htm</a:t>
            </a:r>
            <a:endParaRPr lang="en-US" sz="1400" dirty="0"/>
          </a:p>
          <a:p>
            <a:pPr lvl="1">
              <a:spcBef>
                <a:spcPts val="0"/>
              </a:spcBef>
            </a:pPr>
            <a:endParaRPr lang="en-US" sz="2000" dirty="0"/>
          </a:p>
          <a:p>
            <a:r>
              <a:rPr lang="en-US" sz="1800" dirty="0" err="1"/>
              <a:t>SciENcv</a:t>
            </a:r>
            <a:r>
              <a:rPr lang="en-US" sz="1800" dirty="0"/>
              <a:t> (access via NCBI)</a:t>
            </a:r>
          </a:p>
          <a:p>
            <a:pPr lvl="1"/>
            <a:r>
              <a:rPr lang="en-US" sz="1800" dirty="0"/>
              <a:t>Associate </a:t>
            </a:r>
            <a:r>
              <a:rPr lang="en-US" sz="1800" dirty="0" err="1"/>
              <a:t>ORCiD</a:t>
            </a:r>
            <a:r>
              <a:rPr lang="en-US" sz="1800" dirty="0"/>
              <a:t> profile with </a:t>
            </a:r>
            <a:r>
              <a:rPr lang="en-US" sz="1800" dirty="0" err="1"/>
              <a:t>SciENcv</a:t>
            </a:r>
            <a:r>
              <a:rPr lang="en-US" sz="1800" dirty="0"/>
              <a:t> account</a:t>
            </a:r>
          </a:p>
          <a:p>
            <a:pPr lvl="1"/>
            <a:r>
              <a:rPr lang="en-US" sz="1800" dirty="0"/>
              <a:t>Can assign a delegate who can create &amp; update documents (but </a:t>
            </a:r>
            <a:r>
              <a:rPr lang="en-US" sz="1800" u="sng" dirty="0"/>
              <a:t>cannot</a:t>
            </a:r>
            <a:r>
              <a:rPr lang="en-US" sz="1800" dirty="0"/>
              <a:t> download certified docs)</a:t>
            </a:r>
          </a:p>
          <a:p>
            <a:pPr lvl="2"/>
            <a:r>
              <a:rPr lang="en-US" sz="1400" dirty="0"/>
              <a:t>Instructions: </a:t>
            </a:r>
            <a:r>
              <a:rPr lang="en-US" sz="1400" dirty="0">
                <a:hlinkClick r:id="rId5"/>
              </a:rPr>
              <a:t>https://</a:t>
            </a:r>
            <a:r>
              <a:rPr lang="en-US" sz="1400" dirty="0" err="1">
                <a:hlinkClick r:id="rId5"/>
              </a:rPr>
              <a:t>www.nlm.nih.gov</a:t>
            </a:r>
            <a:r>
              <a:rPr lang="en-US" sz="1400" dirty="0">
                <a:hlinkClick r:id="rId5"/>
              </a:rPr>
              <a:t>/</a:t>
            </a:r>
            <a:r>
              <a:rPr lang="en-US" sz="1400" dirty="0" err="1">
                <a:hlinkClick r:id="rId5"/>
              </a:rPr>
              <a:t>ncbi</a:t>
            </a:r>
            <a:r>
              <a:rPr lang="en-US" sz="1400" dirty="0">
                <a:hlinkClick r:id="rId5"/>
              </a:rPr>
              <a:t>/workshops/2023-10_SciENcv/SciENcv_what2know.html#delegation</a:t>
            </a:r>
            <a:endParaRPr lang="en-US" sz="1400" dirty="0"/>
          </a:p>
        </p:txBody>
      </p:sp>
      <p:sp>
        <p:nvSpPr>
          <p:cNvPr id="4" name="Footer Placeholder 3">
            <a:extLst>
              <a:ext uri="{FF2B5EF4-FFF2-40B4-BE49-F238E27FC236}">
                <a16:creationId xmlns:a16="http://schemas.microsoft.com/office/drawing/2014/main" id="{CC3AF155-61A8-56AC-2412-5794F0E69846}"/>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4211947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37DE-5F62-B554-1DEA-E808F25BB6C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BE94EE-509E-159C-D40A-AD56D08548BF}"/>
              </a:ext>
            </a:extLst>
          </p:cNvPr>
          <p:cNvSpPr>
            <a:spLocks noGrp="1"/>
          </p:cNvSpPr>
          <p:nvPr>
            <p:ph type="title"/>
          </p:nvPr>
        </p:nvSpPr>
        <p:spPr/>
        <p:txBody>
          <a:bodyPr>
            <a:normAutofit/>
          </a:bodyPr>
          <a:lstStyle/>
          <a:p>
            <a:r>
              <a:rPr lang="en-US" sz="3600" b="0" dirty="0"/>
              <a:t>Resources for </a:t>
            </a:r>
            <a:r>
              <a:rPr lang="en-US" sz="3600" b="0" dirty="0" err="1"/>
              <a:t>ORCiD</a:t>
            </a:r>
            <a:r>
              <a:rPr lang="en-US" sz="3600" b="0" dirty="0"/>
              <a:t> and eRA Commons</a:t>
            </a:r>
          </a:p>
        </p:txBody>
      </p:sp>
      <p:sp>
        <p:nvSpPr>
          <p:cNvPr id="7" name="Content Placeholder 6">
            <a:extLst>
              <a:ext uri="{FF2B5EF4-FFF2-40B4-BE49-F238E27FC236}">
                <a16:creationId xmlns:a16="http://schemas.microsoft.com/office/drawing/2014/main" id="{8764BF84-5C09-FB02-C5FE-6297D77419DF}"/>
              </a:ext>
            </a:extLst>
          </p:cNvPr>
          <p:cNvSpPr>
            <a:spLocks noGrp="1"/>
          </p:cNvSpPr>
          <p:nvPr>
            <p:ph idx="1"/>
          </p:nvPr>
        </p:nvSpPr>
        <p:spPr>
          <a:xfrm>
            <a:off x="952500" y="1686758"/>
            <a:ext cx="4800224" cy="982700"/>
          </a:xfrm>
        </p:spPr>
        <p:txBody>
          <a:bodyPr>
            <a:normAutofit fontScale="92500" lnSpcReduction="20000"/>
          </a:bodyPr>
          <a:lstStyle/>
          <a:p>
            <a:r>
              <a:rPr lang="en-US" sz="2000" dirty="0"/>
              <a:t>Hardin Library Website</a:t>
            </a:r>
          </a:p>
          <a:p>
            <a:r>
              <a:rPr lang="en-US" sz="1700" b="0" dirty="0">
                <a:hlinkClick r:id="rId3"/>
              </a:rPr>
              <a:t>https://guides.lib.uiowa.edu/ORCID</a:t>
            </a:r>
            <a:endParaRPr lang="en-US" sz="1700" b="0" dirty="0"/>
          </a:p>
          <a:p>
            <a:r>
              <a:rPr lang="en-US" sz="2000" b="0" dirty="0"/>
              <a:t>Contact: Cassie Reed Thureson</a:t>
            </a:r>
          </a:p>
        </p:txBody>
      </p:sp>
      <p:pic>
        <p:nvPicPr>
          <p:cNvPr id="5" name="Picture 4" descr="Screenshot of Hardin Library webpage">
            <a:extLst>
              <a:ext uri="{FF2B5EF4-FFF2-40B4-BE49-F238E27FC236}">
                <a16:creationId xmlns:a16="http://schemas.microsoft.com/office/drawing/2014/main" id="{D0A25F55-D3E6-4F73-B62F-58A84555C0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479" y="3110274"/>
            <a:ext cx="4900245" cy="2393051"/>
          </a:xfrm>
          <a:prstGeom prst="rect">
            <a:avLst/>
          </a:prstGeom>
          <a:effectLst>
            <a:outerShdw blurRad="63500" sx="102000" sy="102000" algn="ctr" rotWithShape="0">
              <a:prstClr val="black">
                <a:alpha val="40000"/>
              </a:prstClr>
            </a:outerShdw>
          </a:effectLst>
        </p:spPr>
      </p:pic>
      <p:sp>
        <p:nvSpPr>
          <p:cNvPr id="3" name="Content Placeholder 2">
            <a:extLst>
              <a:ext uri="{FF2B5EF4-FFF2-40B4-BE49-F238E27FC236}">
                <a16:creationId xmlns:a16="http://schemas.microsoft.com/office/drawing/2014/main" id="{4A910185-0743-C44B-D051-856E7F835941}"/>
              </a:ext>
            </a:extLst>
          </p:cNvPr>
          <p:cNvSpPr>
            <a:spLocks noGrp="1"/>
          </p:cNvSpPr>
          <p:nvPr>
            <p:ph idx="15"/>
          </p:nvPr>
        </p:nvSpPr>
        <p:spPr>
          <a:xfrm>
            <a:off x="6433719" y="1686758"/>
            <a:ext cx="4800224" cy="982700"/>
          </a:xfrm>
        </p:spPr>
        <p:txBody>
          <a:bodyPr>
            <a:noAutofit/>
          </a:bodyPr>
          <a:lstStyle/>
          <a:p>
            <a:r>
              <a:rPr lang="en-US" sz="1900" dirty="0"/>
              <a:t>eRA Commons Online Help</a:t>
            </a:r>
          </a:p>
          <a:p>
            <a:r>
              <a:rPr lang="en-US" sz="1600" b="0" dirty="0">
                <a:hlinkClick r:id="rId5"/>
              </a:rPr>
              <a:t>https://www.era.nih.gov/erahelp/commons/PPF_Help/8_2_orcid.htm</a:t>
            </a:r>
            <a:endParaRPr lang="en-US" sz="1600" b="0" dirty="0"/>
          </a:p>
        </p:txBody>
      </p:sp>
      <p:pic>
        <p:nvPicPr>
          <p:cNvPr id="12" name="Picture 11" descr="Screenshot of eRA commons help page">
            <a:extLst>
              <a:ext uri="{FF2B5EF4-FFF2-40B4-BE49-F238E27FC236}">
                <a16:creationId xmlns:a16="http://schemas.microsoft.com/office/drawing/2014/main" id="{7769D223-2F35-6EA0-75B3-223B1901788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433724" y="3110274"/>
            <a:ext cx="4800219" cy="2393051"/>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DE95D839-1A38-F01F-4669-62FB65F5D27F}"/>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87757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4884F-2782-5ABF-C7DE-C9CDA4B3864B}"/>
              </a:ext>
            </a:extLst>
          </p:cNvPr>
          <p:cNvSpPr>
            <a:spLocks noGrp="1"/>
          </p:cNvSpPr>
          <p:nvPr>
            <p:ph type="title"/>
          </p:nvPr>
        </p:nvSpPr>
        <p:spPr>
          <a:xfrm>
            <a:off x="949324" y="420806"/>
            <a:ext cx="10305621" cy="896116"/>
          </a:xfrm>
        </p:spPr>
        <p:txBody>
          <a:bodyPr>
            <a:normAutofit/>
          </a:bodyPr>
          <a:lstStyle/>
          <a:p>
            <a:r>
              <a:rPr lang="en-US" b="0" dirty="0"/>
              <a:t>NIH </a:t>
            </a:r>
            <a:r>
              <a:rPr lang="en-US" b="0" i="1" u="sng" dirty="0"/>
              <a:t>requires </a:t>
            </a:r>
            <a:r>
              <a:rPr lang="en-US" b="0" dirty="0"/>
              <a:t>use of </a:t>
            </a:r>
            <a:r>
              <a:rPr lang="en-US" b="0" dirty="0" err="1"/>
              <a:t>SciENcv</a:t>
            </a:r>
            <a:endParaRPr lang="en-US" b="0" dirty="0"/>
          </a:p>
        </p:txBody>
      </p:sp>
      <p:sp>
        <p:nvSpPr>
          <p:cNvPr id="2" name="TextBox 1">
            <a:extLst>
              <a:ext uri="{FF2B5EF4-FFF2-40B4-BE49-F238E27FC236}">
                <a16:creationId xmlns:a16="http://schemas.microsoft.com/office/drawing/2014/main" id="{10951652-F606-3848-822B-B29A23B19FDB}"/>
              </a:ext>
            </a:extLst>
          </p:cNvPr>
          <p:cNvSpPr txBox="1"/>
          <p:nvPr/>
        </p:nvSpPr>
        <p:spPr>
          <a:xfrm>
            <a:off x="949324" y="2828835"/>
            <a:ext cx="4552574" cy="1200329"/>
          </a:xfrm>
          <a:prstGeom prst="rect">
            <a:avLst/>
          </a:prstGeom>
          <a:noFill/>
          <a:effectLst/>
        </p:spPr>
        <p:txBody>
          <a:bodyPr wrap="square">
            <a:spAutoFit/>
          </a:bodyPr>
          <a:lstStyle/>
          <a:p>
            <a:pPr>
              <a:spcBef>
                <a:spcPts val="1200"/>
              </a:spcBef>
              <a:spcAft>
                <a:spcPts val="600"/>
              </a:spcAft>
            </a:pPr>
            <a:r>
              <a:rPr lang="en-US" sz="2400" dirty="0"/>
              <a:t>Common Forms and biosketch supplement </a:t>
            </a:r>
            <a:r>
              <a:rPr lang="en-US" sz="2400" i="1" u="sng" dirty="0"/>
              <a:t>must</a:t>
            </a:r>
            <a:r>
              <a:rPr lang="en-US" sz="2400" dirty="0"/>
              <a:t> be completed in </a:t>
            </a:r>
            <a:r>
              <a:rPr lang="en-US" sz="2400" dirty="0" err="1"/>
              <a:t>SciENcv</a:t>
            </a:r>
            <a:endParaRPr lang="en-US" sz="2400" dirty="0"/>
          </a:p>
        </p:txBody>
      </p:sp>
      <p:pic>
        <p:nvPicPr>
          <p:cNvPr id="7" name="Picture 6" descr="Image of SciENcv home screen">
            <a:extLst>
              <a:ext uri="{FF2B5EF4-FFF2-40B4-BE49-F238E27FC236}">
                <a16:creationId xmlns:a16="http://schemas.microsoft.com/office/drawing/2014/main" id="{865E7651-49B1-773B-7DA1-9C610D026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002115"/>
            <a:ext cx="5694158" cy="3026065"/>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8F34B596-83B7-BEA2-B4B8-749FF05F89E2}"/>
              </a:ext>
            </a:extLst>
          </p:cNvPr>
          <p:cNvSpPr txBox="1"/>
          <p:nvPr/>
        </p:nvSpPr>
        <p:spPr>
          <a:xfrm>
            <a:off x="6096000" y="5846108"/>
            <a:ext cx="6096000" cy="461665"/>
          </a:xfrm>
          <a:prstGeom prst="rect">
            <a:avLst/>
          </a:prstGeom>
          <a:noFill/>
        </p:spPr>
        <p:txBody>
          <a:bodyPr wrap="square">
            <a:spAutoFit/>
          </a:bodyPr>
          <a:lstStyle/>
          <a:p>
            <a:pPr algn="r"/>
            <a:r>
              <a:rPr lang="en-US" sz="1200" b="1" dirty="0" err="1"/>
              <a:t>SciENcv</a:t>
            </a:r>
            <a:r>
              <a:rPr lang="en-US" sz="1200" b="1" dirty="0"/>
              <a:t> Help Manual:</a:t>
            </a:r>
          </a:p>
          <a:p>
            <a:pPr algn="r"/>
            <a:r>
              <a:rPr lang="en-US" sz="1200" b="1" dirty="0"/>
              <a:t> </a:t>
            </a:r>
            <a:r>
              <a:rPr lang="en-US" sz="1200" dirty="0">
                <a:hlinkClick r:id="rId4"/>
              </a:rPr>
              <a:t>https://www.ncbi.nlm.nih.gov/books/NBK154494/</a:t>
            </a:r>
            <a:endParaRPr lang="en-US" sz="1200" dirty="0"/>
          </a:p>
        </p:txBody>
      </p: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47017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0CD6-79E2-B4BC-BDB5-211D6B1DDF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D2C82BE-EE54-8EBC-7C87-B97497754074}"/>
              </a:ext>
            </a:extLst>
          </p:cNvPr>
          <p:cNvSpPr>
            <a:spLocks noGrp="1"/>
          </p:cNvSpPr>
          <p:nvPr>
            <p:ph type="title"/>
          </p:nvPr>
        </p:nvSpPr>
        <p:spPr>
          <a:xfrm>
            <a:off x="949325" y="498296"/>
            <a:ext cx="8409994" cy="896116"/>
          </a:xfrm>
        </p:spPr>
        <p:txBody>
          <a:bodyPr>
            <a:normAutofit fontScale="90000"/>
          </a:bodyPr>
          <a:lstStyle/>
          <a:p>
            <a:r>
              <a:rPr lang="en-US" b="0" dirty="0"/>
              <a:t>Using </a:t>
            </a:r>
            <a:r>
              <a:rPr lang="en-US" b="0" dirty="0" err="1"/>
              <a:t>SciENcv</a:t>
            </a:r>
            <a:r>
              <a:rPr lang="en-US" b="0" dirty="0"/>
              <a:t> to create your biosketch</a:t>
            </a:r>
          </a:p>
        </p:txBody>
      </p:sp>
      <p:pic>
        <p:nvPicPr>
          <p:cNvPr id="5" name="Picture 4" descr="Screenshot of SciENcv profile">
            <a:extLst>
              <a:ext uri="{FF2B5EF4-FFF2-40B4-BE49-F238E27FC236}">
                <a16:creationId xmlns:a16="http://schemas.microsoft.com/office/drawing/2014/main" id="{CAA9C6A5-EE80-B087-1585-78833230F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00390"/>
            <a:ext cx="4600437" cy="3271635"/>
          </a:xfrm>
          <a:prstGeom prst="rect">
            <a:avLst/>
          </a:prstGeom>
          <a:effectLst>
            <a:outerShdw blurRad="63500" sx="102000" sy="102000" algn="ctr" rotWithShape="0">
              <a:prstClr val="black">
                <a:alpha val="40000"/>
              </a:prstClr>
            </a:outerShdw>
          </a:effectLst>
        </p:spPr>
      </p:pic>
      <p:sp>
        <p:nvSpPr>
          <p:cNvPr id="11" name="Oval 10">
            <a:extLst>
              <a:ext uri="{FF2B5EF4-FFF2-40B4-BE49-F238E27FC236}">
                <a16:creationId xmlns:a16="http://schemas.microsoft.com/office/drawing/2014/main" id="{79185978-843E-7EDB-8D97-260A0155F18B}"/>
              </a:ext>
              <a:ext uri="{C183D7F6-B498-43B3-948B-1728B52AA6E4}">
                <adec:decorative xmlns:adec="http://schemas.microsoft.com/office/drawing/2017/decorative" val="1"/>
              </a:ext>
            </a:extLst>
          </p:cNvPr>
          <p:cNvSpPr/>
          <p:nvPr/>
        </p:nvSpPr>
        <p:spPr>
          <a:xfrm>
            <a:off x="3700786" y="3565117"/>
            <a:ext cx="899651" cy="357497"/>
          </a:xfrm>
          <a:prstGeom prst="ellipse">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creenshot of SciENcv profile">
            <a:extLst>
              <a:ext uri="{FF2B5EF4-FFF2-40B4-BE49-F238E27FC236}">
                <a16:creationId xmlns:a16="http://schemas.microsoft.com/office/drawing/2014/main" id="{6DB3A9A3-981A-7E5E-5FFA-AB490816F9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8770" y="1790664"/>
            <a:ext cx="3700368" cy="3906402"/>
          </a:xfrm>
          <a:prstGeom prst="rect">
            <a:avLst/>
          </a:prstGeom>
          <a:effectLst>
            <a:outerShdw blurRad="63500" sx="102000" sy="102000" algn="ctr" rotWithShape="0">
              <a:prstClr val="black">
                <a:alpha val="40000"/>
              </a:prstClr>
            </a:outerShdw>
          </a:effectLst>
        </p:spPr>
      </p:pic>
      <p:pic>
        <p:nvPicPr>
          <p:cNvPr id="19" name="Picture 18" descr="Screenshot of SciENcv profile">
            <a:extLst>
              <a:ext uri="{FF2B5EF4-FFF2-40B4-BE49-F238E27FC236}">
                <a16:creationId xmlns:a16="http://schemas.microsoft.com/office/drawing/2014/main" id="{BF91C1AE-2293-4AD5-0F57-8A4D8828B2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4441" y="3022714"/>
            <a:ext cx="4737750" cy="3323242"/>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7D960046-DE53-777A-26C6-CDE3D6F3ED64}"/>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6110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CD7E-DFA6-D85A-7515-0FDF6BC99C57}"/>
              </a:ext>
            </a:extLst>
          </p:cNvPr>
          <p:cNvSpPr>
            <a:spLocks noGrp="1"/>
          </p:cNvSpPr>
          <p:nvPr>
            <p:ph type="title"/>
          </p:nvPr>
        </p:nvSpPr>
        <p:spPr/>
        <p:txBody>
          <a:bodyPr/>
          <a:lstStyle/>
          <a:p>
            <a:r>
              <a:rPr lang="en-US" b="0" dirty="0"/>
              <a:t>Identifying information</a:t>
            </a:r>
          </a:p>
        </p:txBody>
      </p:sp>
      <p:sp>
        <p:nvSpPr>
          <p:cNvPr id="6" name="TextBox 5">
            <a:extLst>
              <a:ext uri="{FF2B5EF4-FFF2-40B4-BE49-F238E27FC236}">
                <a16:creationId xmlns:a16="http://schemas.microsoft.com/office/drawing/2014/main" id="{390E0529-053D-48EE-3852-38C04A539E27}"/>
              </a:ext>
            </a:extLst>
          </p:cNvPr>
          <p:cNvSpPr txBox="1"/>
          <p:nvPr/>
        </p:nvSpPr>
        <p:spPr>
          <a:xfrm>
            <a:off x="838199" y="1578870"/>
            <a:ext cx="7649060" cy="369332"/>
          </a:xfrm>
          <a:prstGeom prst="rect">
            <a:avLst/>
          </a:prstGeom>
          <a:noFill/>
        </p:spPr>
        <p:txBody>
          <a:bodyPr wrap="square" rtlCol="0">
            <a:spAutoFit/>
          </a:bodyPr>
          <a:lstStyle/>
          <a:p>
            <a:r>
              <a:rPr lang="en-US" dirty="0"/>
              <a:t>Populates automatically from </a:t>
            </a:r>
            <a:r>
              <a:rPr lang="en-US" dirty="0" err="1"/>
              <a:t>ORCiD</a:t>
            </a:r>
            <a:r>
              <a:rPr lang="en-US" dirty="0"/>
              <a:t> profile or previous biosketch</a:t>
            </a:r>
          </a:p>
        </p:txBody>
      </p:sp>
      <p:grpSp>
        <p:nvGrpSpPr>
          <p:cNvPr id="24" name="Group 23" descr="Screenshot of SciENcv profile">
            <a:extLst>
              <a:ext uri="{FF2B5EF4-FFF2-40B4-BE49-F238E27FC236}">
                <a16:creationId xmlns:a16="http://schemas.microsoft.com/office/drawing/2014/main" id="{9029AC04-FE19-ADC1-3A6F-20FD5B0CB2FB}"/>
              </a:ext>
            </a:extLst>
          </p:cNvPr>
          <p:cNvGrpSpPr/>
          <p:nvPr/>
        </p:nvGrpSpPr>
        <p:grpSpPr>
          <a:xfrm>
            <a:off x="732171" y="2212158"/>
            <a:ext cx="11269329" cy="3194523"/>
            <a:chOff x="732171" y="2212158"/>
            <a:chExt cx="11269329" cy="3194523"/>
          </a:xfrm>
        </p:grpSpPr>
        <p:pic>
          <p:nvPicPr>
            <p:cNvPr id="8" name="Picture 7" descr="A white paper with black text&#10;&#10;AI-generated content may be incorrect.">
              <a:extLst>
                <a:ext uri="{FF2B5EF4-FFF2-40B4-BE49-F238E27FC236}">
                  <a16:creationId xmlns:a16="http://schemas.microsoft.com/office/drawing/2014/main" id="{52DE0904-E4CB-E807-8560-F6F32898AE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171" y="2212158"/>
              <a:ext cx="9440529" cy="3194522"/>
            </a:xfrm>
            <a:prstGeom prst="rect">
              <a:avLst/>
            </a:prstGeom>
            <a:effectLst/>
          </p:spPr>
        </p:pic>
        <p:sp>
          <p:nvSpPr>
            <p:cNvPr id="9" name="TextBox 8">
              <a:extLst>
                <a:ext uri="{FF2B5EF4-FFF2-40B4-BE49-F238E27FC236}">
                  <a16:creationId xmlns:a16="http://schemas.microsoft.com/office/drawing/2014/main" id="{9D18F4BB-FFB4-88F0-5B52-ADCB3D228A51}"/>
                </a:ext>
              </a:extLst>
            </p:cNvPr>
            <p:cNvSpPr txBox="1"/>
            <p:nvPr/>
          </p:nvSpPr>
          <p:spPr>
            <a:xfrm>
              <a:off x="6780784" y="3655677"/>
              <a:ext cx="5220716" cy="1015663"/>
            </a:xfrm>
            <a:prstGeom prst="rect">
              <a:avLst/>
            </a:prstGeom>
            <a:solidFill>
              <a:schemeClr val="bg1"/>
            </a:solidFill>
          </p:spPr>
          <p:txBody>
            <a:bodyPr wrap="square" rtlCol="0">
              <a:spAutoFit/>
            </a:bodyPr>
            <a:lstStyle/>
            <a:p>
              <a:r>
                <a:rPr lang="en-US" sz="1200" dirty="0">
                  <a:solidFill>
                    <a:schemeClr val="tx1">
                      <a:lumMod val="85000"/>
                      <a:lumOff val="15000"/>
                    </a:schemeClr>
                  </a:solidFill>
                  <a:latin typeface="Roboto Medium" panose="02000000000000000000" pitchFamily="2" charset="0"/>
                  <a:ea typeface="Roboto Medium" panose="02000000000000000000" pitchFamily="2" charset="0"/>
                  <a:cs typeface="Arial Narrow" panose="020B0604020202020204" pitchFamily="34" charset="0"/>
                </a:rPr>
                <a:t>Persistent Identifier (PID): </a:t>
              </a:r>
              <a:r>
                <a:rPr lang="en-US" sz="1200" dirty="0">
                  <a:solidFill>
                    <a:schemeClr val="tx1">
                      <a:lumMod val="75000"/>
                      <a:lumOff val="25000"/>
                    </a:schemeClr>
                  </a:solidFill>
                  <a:latin typeface="Roboto" panose="02000000000000000000" pitchFamily="2" charset="0"/>
                  <a:ea typeface="Roboto" panose="02000000000000000000" pitchFamily="2" charset="0"/>
                  <a:cs typeface="Arial Narrow" panose="020B0604020202020204" pitchFamily="34" charset="0"/>
                </a:rPr>
                <a:t>https://orcid.org/0000-0002-1688-730X</a:t>
              </a:r>
              <a:r>
                <a:rPr lang="en-US" sz="1200" dirty="0">
                  <a:solidFill>
                    <a:schemeClr val="tx1">
                      <a:lumMod val="65000"/>
                      <a:lumOff val="35000"/>
                    </a:schemeClr>
                  </a:solidFill>
                  <a:latin typeface="Roboto Medium" panose="02000000000000000000" pitchFamily="2" charset="0"/>
                  <a:ea typeface="Roboto Medium" panose="02000000000000000000" pitchFamily="2" charset="0"/>
                  <a:cs typeface="Arial Narrow" panose="020B0604020202020204" pitchFamily="34" charset="0"/>
                </a:rPr>
                <a:t>	</a:t>
              </a:r>
            </a:p>
            <a:p>
              <a:endParaRPr lang="en-US" sz="1200" dirty="0">
                <a:solidFill>
                  <a:schemeClr val="tx1">
                    <a:lumMod val="65000"/>
                    <a:lumOff val="35000"/>
                  </a:schemeClr>
                </a:solidFill>
                <a:latin typeface="Roboto Medium" panose="02000000000000000000" pitchFamily="2" charset="0"/>
                <a:ea typeface="Roboto Medium" panose="02000000000000000000" pitchFamily="2" charset="0"/>
                <a:cs typeface="Arial Narrow" panose="020B0604020202020204" pitchFamily="34" charset="0"/>
              </a:endParaRPr>
            </a:p>
            <a:p>
              <a:r>
                <a:rPr lang="en-US" sz="1200" dirty="0">
                  <a:solidFill>
                    <a:schemeClr val="tx1">
                      <a:lumMod val="85000"/>
                      <a:lumOff val="15000"/>
                    </a:schemeClr>
                  </a:solidFill>
                  <a:latin typeface="Roboto Medium" panose="02000000000000000000" pitchFamily="2" charset="0"/>
                  <a:ea typeface="Roboto Medium" panose="02000000000000000000" pitchFamily="2" charset="0"/>
                  <a:cs typeface="Arial Narrow" panose="020B0604020202020204" pitchFamily="34" charset="0"/>
                </a:rPr>
                <a:t>eRA Commons ID:	</a:t>
              </a:r>
              <a:r>
                <a:rPr lang="en-US" sz="1200" dirty="0">
                  <a:solidFill>
                    <a:schemeClr val="tx1">
                      <a:lumMod val="85000"/>
                      <a:lumOff val="15000"/>
                    </a:schemeClr>
                  </a:solidFill>
                  <a:latin typeface="Roboto" panose="02000000000000000000" pitchFamily="2" charset="0"/>
                  <a:ea typeface="Roboto" panose="02000000000000000000" pitchFamily="2" charset="0"/>
                  <a:cs typeface="Arial Narrow" panose="020B0604020202020204" pitchFamily="34" charset="0"/>
                </a:rPr>
                <a:t>barrjy</a:t>
              </a:r>
            </a:p>
            <a:p>
              <a:endParaRPr lang="en-US" sz="1200" dirty="0">
                <a:solidFill>
                  <a:schemeClr val="tx1">
                    <a:lumMod val="65000"/>
                    <a:lumOff val="35000"/>
                  </a:schemeClr>
                </a:solidFill>
                <a:latin typeface="Roboto Medium" panose="02000000000000000000" pitchFamily="2" charset="0"/>
                <a:ea typeface="Roboto Medium" panose="02000000000000000000" pitchFamily="2" charset="0"/>
                <a:cs typeface="Arial Narrow" panose="020B0604020202020204" pitchFamily="34" charset="0"/>
              </a:endParaRPr>
            </a:p>
            <a:p>
              <a:r>
                <a:rPr lang="en-US" sz="1200" dirty="0">
                  <a:solidFill>
                    <a:schemeClr val="tx1">
                      <a:lumMod val="85000"/>
                      <a:lumOff val="15000"/>
                    </a:schemeClr>
                  </a:solidFill>
                  <a:latin typeface="Roboto Medium" panose="02000000000000000000" pitchFamily="2" charset="0"/>
                  <a:ea typeface="Roboto Medium" panose="02000000000000000000" pitchFamily="2" charset="0"/>
                  <a:cs typeface="Arial Narrow" panose="020B0604020202020204" pitchFamily="34" charset="0"/>
                </a:rPr>
                <a:t>Last Updated: </a:t>
              </a:r>
              <a:r>
                <a:rPr lang="en-US" sz="1200" dirty="0">
                  <a:solidFill>
                    <a:schemeClr val="tx1">
                      <a:lumMod val="75000"/>
                      <a:lumOff val="25000"/>
                    </a:schemeClr>
                  </a:solidFill>
                  <a:latin typeface="Roboto Medium" panose="02000000000000000000" pitchFamily="2" charset="0"/>
                  <a:ea typeface="Roboto Medium" panose="02000000000000000000" pitchFamily="2" charset="0"/>
                  <a:cs typeface="Arial Narrow" panose="020B0604020202020204" pitchFamily="34" charset="0"/>
                </a:rPr>
                <a:t>	</a:t>
              </a:r>
              <a:r>
                <a:rPr lang="en-US" sz="1200" dirty="0">
                  <a:solidFill>
                    <a:schemeClr val="tx1">
                      <a:lumMod val="75000"/>
                      <a:lumOff val="25000"/>
                    </a:schemeClr>
                  </a:solidFill>
                  <a:latin typeface="Roboto" panose="02000000000000000000" pitchFamily="2" charset="0"/>
                  <a:ea typeface="Roboto" panose="02000000000000000000" pitchFamily="2" charset="0"/>
                  <a:cs typeface="Arial Narrow" panose="020B0604020202020204" pitchFamily="34" charset="0"/>
                </a:rPr>
                <a:t>January 27, 2026</a:t>
              </a:r>
            </a:p>
          </p:txBody>
        </p:sp>
        <p:sp>
          <p:nvSpPr>
            <p:cNvPr id="10" name="Rectangle 9">
              <a:extLst>
                <a:ext uri="{FF2B5EF4-FFF2-40B4-BE49-F238E27FC236}">
                  <a16:creationId xmlns:a16="http://schemas.microsoft.com/office/drawing/2014/main" id="{6F8E09A0-4BBF-27C7-2C18-6007FD7439BC}"/>
                </a:ext>
              </a:extLst>
            </p:cNvPr>
            <p:cNvSpPr/>
            <p:nvPr/>
          </p:nvSpPr>
          <p:spPr>
            <a:xfrm>
              <a:off x="952499" y="2212159"/>
              <a:ext cx="10566401" cy="319452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4406EC18-47AB-03BE-33AB-573305AAD8D2}"/>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119924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F856-E732-218D-B9DD-B14CD50B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7B600-F14C-8D52-5BFD-9CC5BA654940}"/>
              </a:ext>
            </a:extLst>
          </p:cNvPr>
          <p:cNvSpPr>
            <a:spLocks noGrp="1"/>
          </p:cNvSpPr>
          <p:nvPr>
            <p:ph type="title"/>
          </p:nvPr>
        </p:nvSpPr>
        <p:spPr/>
        <p:txBody>
          <a:bodyPr/>
          <a:lstStyle/>
          <a:p>
            <a:r>
              <a:rPr lang="en-US" b="0" dirty="0"/>
              <a:t>Professional preparation</a:t>
            </a:r>
          </a:p>
        </p:txBody>
      </p:sp>
      <p:pic>
        <p:nvPicPr>
          <p:cNvPr id="6" name="Picture 5" descr="Screenshot of SciENcv profile">
            <a:extLst>
              <a:ext uri="{FF2B5EF4-FFF2-40B4-BE49-F238E27FC236}">
                <a16:creationId xmlns:a16="http://schemas.microsoft.com/office/drawing/2014/main" id="{892DC1C2-788D-DBEB-13E7-BBF215C13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499" y="1884395"/>
            <a:ext cx="7301768" cy="3089210"/>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3A6531BD-7176-3900-16F4-FDCE284E1721}"/>
              </a:ext>
            </a:extLst>
          </p:cNvPr>
          <p:cNvSpPr txBox="1"/>
          <p:nvPr/>
        </p:nvSpPr>
        <p:spPr>
          <a:xfrm>
            <a:off x="8483600" y="1720840"/>
            <a:ext cx="3454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List major academic or professional appointments, including postdoctoral and fellowship training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Information can be pulled from </a:t>
            </a:r>
            <a:r>
              <a:rPr lang="en-US" dirty="0" err="1"/>
              <a:t>ORCiD</a:t>
            </a:r>
            <a:r>
              <a:rPr lang="en-US" dirty="0"/>
              <a:t> profile or other biosketch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SciENcv</a:t>
            </a:r>
            <a:r>
              <a:rPr lang="en-US" dirty="0"/>
              <a:t> will automatically organize in reverse chronological order</a:t>
            </a:r>
          </a:p>
        </p:txBody>
      </p:sp>
      <p:sp>
        <p:nvSpPr>
          <p:cNvPr id="3" name="Footer Placeholder 2">
            <a:extLst>
              <a:ext uri="{FF2B5EF4-FFF2-40B4-BE49-F238E27FC236}">
                <a16:creationId xmlns:a16="http://schemas.microsoft.com/office/drawing/2014/main" id="{449336D2-F5E6-EE39-1C2A-2231F1F432E3}"/>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2153182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E11786-1D99-5067-D9A5-7838B089C98E}"/>
              </a:ext>
            </a:extLst>
          </p:cNvPr>
          <p:cNvSpPr>
            <a:spLocks noGrp="1"/>
          </p:cNvSpPr>
          <p:nvPr>
            <p:ph type="title"/>
          </p:nvPr>
        </p:nvSpPr>
        <p:spPr>
          <a:xfrm>
            <a:off x="949325" y="498296"/>
            <a:ext cx="6644844" cy="896116"/>
          </a:xfrm>
        </p:spPr>
        <p:txBody>
          <a:bodyPr>
            <a:normAutofit/>
          </a:bodyPr>
          <a:lstStyle/>
          <a:p>
            <a:r>
              <a:rPr lang="en-US" b="0" dirty="0"/>
              <a:t>Appointments and Positions</a:t>
            </a:r>
          </a:p>
        </p:txBody>
      </p:sp>
      <p:pic>
        <p:nvPicPr>
          <p:cNvPr id="12" name="Picture 11" descr="Screenshot of SciENcv profile">
            <a:extLst>
              <a:ext uri="{FF2B5EF4-FFF2-40B4-BE49-F238E27FC236}">
                <a16:creationId xmlns:a16="http://schemas.microsoft.com/office/drawing/2014/main" id="{6883B200-4203-AB3B-1DA7-FAAF9AF51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1549376"/>
            <a:ext cx="5257801" cy="4467077"/>
          </a:xfrm>
          <a:prstGeom prst="rect">
            <a:avLst/>
          </a:prstGeom>
          <a:effectLst>
            <a:outerShdw blurRad="63500" sx="102000" sy="102000" algn="ctr" rotWithShape="0">
              <a:prstClr val="black">
                <a:alpha val="40000"/>
              </a:prstClr>
            </a:outerShdw>
          </a:effectLst>
        </p:spPr>
      </p:pic>
      <p:pic>
        <p:nvPicPr>
          <p:cNvPr id="14" name="Picture 13" descr="Screenshot of SciENcv profile">
            <a:extLst>
              <a:ext uri="{FF2B5EF4-FFF2-40B4-BE49-F238E27FC236}">
                <a16:creationId xmlns:a16="http://schemas.microsoft.com/office/drawing/2014/main" id="{3C4E1D9E-0FD5-7FD4-919A-AE19FCD6D5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3670" y="1566679"/>
            <a:ext cx="3122330" cy="3724642"/>
          </a:xfrm>
          <a:prstGeom prst="rect">
            <a:avLst/>
          </a:prstGeom>
        </p:spPr>
      </p:pic>
      <p:sp>
        <p:nvSpPr>
          <p:cNvPr id="6" name="Text Placeholder 3">
            <a:extLst>
              <a:ext uri="{FF2B5EF4-FFF2-40B4-BE49-F238E27FC236}">
                <a16:creationId xmlns:a16="http://schemas.microsoft.com/office/drawing/2014/main" id="{88603222-C477-DED4-1F7A-069DCA965CD3}"/>
              </a:ext>
            </a:extLst>
          </p:cNvPr>
          <p:cNvSpPr>
            <a:spLocks noGrp="1"/>
          </p:cNvSpPr>
          <p:nvPr>
            <p:ph idx="1"/>
          </p:nvPr>
        </p:nvSpPr>
        <p:spPr>
          <a:xfrm>
            <a:off x="6591174" y="1654492"/>
            <a:ext cx="5257801" cy="4256843"/>
          </a:xfrm>
        </p:spPr>
        <p:txBody>
          <a:bodyPr vert="horz" lIns="91440" tIns="45720" rIns="91440" bIns="45720" rtlCol="0" anchor="t">
            <a:normAutofit/>
          </a:bodyPr>
          <a:lstStyle/>
          <a:p>
            <a:pPr marL="285750" indent="-285750">
              <a:buFont typeface="Arial"/>
              <a:buChar char="•"/>
            </a:pPr>
            <a:r>
              <a:rPr lang="en-US" sz="1800" i="1" dirty="0"/>
              <a:t>Required </a:t>
            </a:r>
            <a:r>
              <a:rPr lang="en-US" sz="1800" dirty="0"/>
              <a:t>to list all within the past 3 years but can also list older positions </a:t>
            </a:r>
          </a:p>
          <a:p>
            <a:pPr marL="285750" indent="-285750">
              <a:buFont typeface="Arial"/>
              <a:buChar char="•"/>
            </a:pPr>
            <a:r>
              <a:rPr lang="en-US" sz="1800" dirty="0"/>
              <a:t>Must indicate a primary appointment or position (can only list one)</a:t>
            </a:r>
          </a:p>
          <a:p>
            <a:pPr marL="971550" lvl="1" indent="-285750">
              <a:buFont typeface="Arial"/>
              <a:buChar char="•"/>
            </a:pPr>
            <a:r>
              <a:rPr lang="en-US" sz="1600" dirty="0"/>
              <a:t>Will show up as “Current” but does not appear in final PDF</a:t>
            </a:r>
          </a:p>
          <a:p>
            <a:pPr marL="285750" indent="-285750">
              <a:buFont typeface="Arial"/>
              <a:buChar char="•"/>
            </a:pPr>
            <a:r>
              <a:rPr lang="en-US" sz="1800" dirty="0"/>
              <a:t>Include leadership positions in professional organizations, service on NIH study sections, editorial review boards</a:t>
            </a:r>
          </a:p>
          <a:p>
            <a:pPr marL="285750" indent="-285750">
              <a:buFont typeface="Arial"/>
              <a:buChar char="•"/>
            </a:pPr>
            <a:r>
              <a:rPr lang="en-US" sz="1800" dirty="0"/>
              <a:t>Must include city, state, country of organizations</a:t>
            </a:r>
          </a:p>
          <a:p>
            <a:pPr marL="971550" lvl="1" indent="-285750">
              <a:buFont typeface="Arial"/>
              <a:buChar char="•"/>
            </a:pPr>
            <a:r>
              <a:rPr lang="en-US" sz="1600" dirty="0"/>
              <a:t>If a professional society, list the location of their headquarters</a:t>
            </a:r>
          </a:p>
          <a:p>
            <a:pPr marL="285750" indent="-285750">
              <a:buFont typeface="Arial"/>
              <a:buChar char="•"/>
            </a:pPr>
            <a:endParaRPr lang="en-US" sz="1800" dirty="0"/>
          </a:p>
          <a:p>
            <a:pPr marL="285750" indent="-285750">
              <a:buFont typeface="Arial"/>
              <a:buChar char="•"/>
            </a:pPr>
            <a:endParaRPr lang="en-US" sz="2000" dirty="0"/>
          </a:p>
        </p:txBody>
      </p:sp>
      <p:cxnSp>
        <p:nvCxnSpPr>
          <p:cNvPr id="16" name="Straight Arrow Connector 15">
            <a:extLst>
              <a:ext uri="{FF2B5EF4-FFF2-40B4-BE49-F238E27FC236}">
                <a16:creationId xmlns:a16="http://schemas.microsoft.com/office/drawing/2014/main" id="{57A50324-F889-F51B-AB31-DC7F3C83DAEF}"/>
              </a:ext>
              <a:ext uri="{C183D7F6-B498-43B3-948B-1728B52AA6E4}">
                <adec:decorative xmlns:adec="http://schemas.microsoft.com/office/drawing/2017/decorative" val="1"/>
              </a:ext>
            </a:extLst>
          </p:cNvPr>
          <p:cNvCxnSpPr/>
          <p:nvPr/>
        </p:nvCxnSpPr>
        <p:spPr>
          <a:xfrm flipV="1">
            <a:off x="1892300" y="2273300"/>
            <a:ext cx="2654300" cy="10287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0003DD9-23C5-9421-4054-54D9F0AA043A}"/>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22818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40B7F-8179-4352-87BD-414B58AEE6FC}"/>
              </a:ext>
            </a:extLst>
          </p:cNvPr>
          <p:cNvSpPr>
            <a:spLocks noGrp="1"/>
          </p:cNvSpPr>
          <p:nvPr>
            <p:ph type="title"/>
          </p:nvPr>
        </p:nvSpPr>
        <p:spPr/>
        <p:txBody>
          <a:bodyPr/>
          <a:lstStyle/>
          <a:p>
            <a:r>
              <a:rPr lang="en-US" b="0" dirty="0"/>
              <a:t>What editing staff do</a:t>
            </a:r>
          </a:p>
        </p:txBody>
      </p:sp>
      <p:sp>
        <p:nvSpPr>
          <p:cNvPr id="12" name="Rectangle 8">
            <a:extLst>
              <a:ext uri="{FF2B5EF4-FFF2-40B4-BE49-F238E27FC236}">
                <a16:creationId xmlns:a16="http://schemas.microsoft.com/office/drawing/2014/main" id="{F645BCFB-B4AB-0762-E3B4-7916E46B75DF}"/>
              </a:ext>
            </a:extLst>
          </p:cNvPr>
          <p:cNvSpPr>
            <a:spLocks noChangeArrowheads="1"/>
          </p:cNvSpPr>
          <p:nvPr/>
        </p:nvSpPr>
        <p:spPr bwMode="auto">
          <a:xfrm>
            <a:off x="952499" y="1712911"/>
            <a:ext cx="10491356" cy="460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3" indent="-285753">
              <a:spcBef>
                <a:spcPts val="1200"/>
              </a:spcBef>
              <a:spcAft>
                <a:spcPts val="600"/>
              </a:spcAft>
              <a:buFont typeface="Arial" panose="020B0604020202020204" pitchFamily="34" charset="0"/>
              <a:buChar char="•"/>
            </a:pPr>
            <a:r>
              <a:rPr lang="en-US" sz="2000" dirty="0"/>
              <a:t>Provide input on drafts of writing projects</a:t>
            </a:r>
          </a:p>
          <a:p>
            <a:pPr marL="285753" indent="-285753">
              <a:spcBef>
                <a:spcPts val="1200"/>
              </a:spcBef>
              <a:spcAft>
                <a:spcPts val="600"/>
              </a:spcAft>
              <a:buFont typeface="Arial" panose="020B0604020202020204" pitchFamily="34" charset="0"/>
              <a:buChar char="•"/>
            </a:pPr>
            <a:r>
              <a:rPr lang="en-US" sz="2000" dirty="0"/>
              <a:t>Provide one-on-one consultation on writing strategy</a:t>
            </a:r>
          </a:p>
          <a:p>
            <a:pPr marL="285753" indent="-285753">
              <a:spcBef>
                <a:spcPts val="1200"/>
              </a:spcBef>
              <a:spcAft>
                <a:spcPts val="600"/>
              </a:spcAft>
              <a:buFont typeface="Arial" panose="020B0604020202020204" pitchFamily="34" charset="0"/>
              <a:buChar char="•"/>
            </a:pPr>
            <a:r>
              <a:rPr lang="en-US" sz="2000" dirty="0"/>
              <a:t>Brainstorm with authors and faculty on Specific Aims</a:t>
            </a:r>
          </a:p>
          <a:p>
            <a:pPr marL="285753" indent="-285753">
              <a:spcBef>
                <a:spcPts val="1200"/>
              </a:spcBef>
              <a:spcAft>
                <a:spcPts val="600"/>
              </a:spcAft>
              <a:buSzPct val="80000"/>
              <a:buFont typeface="Arial" panose="020B0604020202020204" pitchFamily="34" charset="0"/>
              <a:buChar char="•"/>
            </a:pPr>
            <a:r>
              <a:rPr lang="en-US" sz="2000" dirty="0"/>
              <a:t>Teach scientific writing</a:t>
            </a:r>
          </a:p>
          <a:p>
            <a:pPr marL="285753" indent="-285753">
              <a:spcBef>
                <a:spcPts val="1200"/>
              </a:spcBef>
              <a:spcAft>
                <a:spcPts val="600"/>
              </a:spcAft>
              <a:buSzPct val="80000"/>
              <a:buFont typeface="Arial" panose="020B0604020202020204" pitchFamily="34" charset="0"/>
              <a:buChar char="•"/>
            </a:pPr>
            <a:r>
              <a:rPr lang="en-US" sz="2000" dirty="0"/>
              <a:t>Collect and generate resources</a:t>
            </a:r>
          </a:p>
          <a:p>
            <a:pPr marL="742960" lvl="1" indent="-285753">
              <a:spcAft>
                <a:spcPts val="300"/>
              </a:spcAft>
              <a:buSzPct val="80000"/>
              <a:buFont typeface="System Font Regular"/>
              <a:buChar char="—"/>
            </a:pPr>
            <a:r>
              <a:rPr lang="en-US" sz="1600" dirty="0"/>
              <a:t>Changes in funding agency requirements</a:t>
            </a:r>
          </a:p>
          <a:p>
            <a:pPr marL="742960" lvl="1" indent="-285753">
              <a:buSzPct val="80000"/>
              <a:buFont typeface="System Font Regular"/>
              <a:buChar char="—"/>
            </a:pPr>
            <a:r>
              <a:rPr lang="en-US" sz="1600" dirty="0"/>
              <a:t>Grant writing templates (NIH “R”/“K/“F” grants)</a:t>
            </a:r>
          </a:p>
          <a:p>
            <a:pPr marL="288929" indent="-271466">
              <a:spcBef>
                <a:spcPts val="1200"/>
              </a:spcBef>
              <a:spcAft>
                <a:spcPts val="600"/>
              </a:spcAft>
              <a:buSzPct val="80000"/>
              <a:buFont typeface="Arial" panose="020B0604020202020204" pitchFamily="34" charset="0"/>
              <a:buChar char="•"/>
              <a:tabLst>
                <a:tab pos="271466" algn="l"/>
              </a:tabLst>
            </a:pPr>
            <a:r>
              <a:rPr lang="en-US" sz="2000" dirty="0"/>
              <a:t>Liaise with other RD professionals</a:t>
            </a:r>
          </a:p>
          <a:p>
            <a:pPr marL="742960" lvl="1" indent="-285753">
              <a:spcAft>
                <a:spcPts val="300"/>
              </a:spcAft>
              <a:buSzPct val="80000"/>
              <a:buFont typeface="System Font Regular"/>
              <a:buChar char="—"/>
              <a:tabLst>
                <a:tab pos="271466" algn="l"/>
              </a:tabLst>
            </a:pPr>
            <a:r>
              <a:rPr lang="en-US" sz="1600" dirty="0"/>
              <a:t>National Organization of Research Development Professionals (NORDP)</a:t>
            </a:r>
          </a:p>
          <a:p>
            <a:pPr marL="742960" lvl="1" indent="-285753">
              <a:buSzPct val="80000"/>
              <a:buFont typeface="System Font Regular"/>
              <a:buChar char="—"/>
              <a:tabLst>
                <a:tab pos="271466" algn="l"/>
              </a:tabLst>
            </a:pPr>
            <a:r>
              <a:rPr lang="en-US" sz="1600" dirty="0"/>
              <a:t>Scientific Editors Network (</a:t>
            </a:r>
            <a:r>
              <a:rPr lang="en-US" sz="1600" dirty="0" err="1"/>
              <a:t>ScENe</a:t>
            </a:r>
            <a:r>
              <a:rPr lang="en-US" sz="1600" dirty="0"/>
              <a:t>)</a:t>
            </a:r>
          </a:p>
          <a:p>
            <a:pPr marL="742960" lvl="1" indent="-285753">
              <a:buSzPct val="80000"/>
              <a:buFont typeface="System Font Regular"/>
              <a:buChar char="—"/>
              <a:tabLst>
                <a:tab pos="271466" algn="l"/>
              </a:tabLst>
            </a:pPr>
            <a:r>
              <a:rPr lang="en-US" sz="1600" dirty="0"/>
              <a:t>American Medical Writers Association (AMWA)</a:t>
            </a:r>
            <a:endParaRPr lang="en-US" sz="2400" dirty="0"/>
          </a:p>
        </p:txBody>
      </p:sp>
      <p:pic>
        <p:nvPicPr>
          <p:cNvPr id="23" name="Picture 22" descr="Image of SERCC brochure">
            <a:extLst>
              <a:ext uri="{FF2B5EF4-FFF2-40B4-BE49-F238E27FC236}">
                <a16:creationId xmlns:a16="http://schemas.microsoft.com/office/drawing/2014/main" id="{B2912634-E19F-504E-3C79-3CF89C9F8A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4126" y="0"/>
            <a:ext cx="2713522" cy="6381706"/>
          </a:xfrm>
          <a:prstGeom prst="rect">
            <a:avLst/>
          </a:prstGeom>
          <a:solidFill>
            <a:srgbClr val="00B0F0"/>
          </a:solidFill>
          <a:ln>
            <a:noFill/>
          </a:ln>
          <a:effectLst>
            <a:outerShdw blurRad="63500" sx="102000" sy="102000" algn="ctr" rotWithShape="0">
              <a:prstClr val="black">
                <a:alpha val="40000"/>
              </a:prstClr>
            </a:outerShdw>
          </a:effectLst>
        </p:spPr>
      </p:pic>
      <p:sp>
        <p:nvSpPr>
          <p:cNvPr id="2" name="Footer Placeholder 3">
            <a:extLst>
              <a:ext uri="{FF2B5EF4-FFF2-40B4-BE49-F238E27FC236}">
                <a16:creationId xmlns:a16="http://schemas.microsoft.com/office/drawing/2014/main" id="{A016622F-8B3B-1324-B2B6-33565A1F80B9}"/>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
        <p:nvSpPr>
          <p:cNvPr id="3" name="Oval 2">
            <a:extLst>
              <a:ext uri="{FF2B5EF4-FFF2-40B4-BE49-F238E27FC236}">
                <a16:creationId xmlns:a16="http://schemas.microsoft.com/office/drawing/2014/main" id="{05CDB64F-535A-8854-203E-A521E64822CD}"/>
              </a:ext>
              <a:ext uri="{C183D7F6-B498-43B3-948B-1728B52AA6E4}">
                <adec:decorative xmlns:adec="http://schemas.microsoft.com/office/drawing/2017/decorative" val="1"/>
              </a:ext>
            </a:extLst>
          </p:cNvPr>
          <p:cNvSpPr/>
          <p:nvPr/>
        </p:nvSpPr>
        <p:spPr bwMode="auto">
          <a:xfrm>
            <a:off x="0" y="3775665"/>
            <a:ext cx="7512424" cy="1165412"/>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4" name="Oval 3">
            <a:extLst>
              <a:ext uri="{FF2B5EF4-FFF2-40B4-BE49-F238E27FC236}">
                <a16:creationId xmlns:a16="http://schemas.microsoft.com/office/drawing/2014/main" id="{2CF83566-9C97-2A16-C611-29B90B238644}"/>
              </a:ext>
              <a:ext uri="{C183D7F6-B498-43B3-948B-1728B52AA6E4}">
                <adec:decorative xmlns:adec="http://schemas.microsoft.com/office/drawing/2017/decorative" val="1"/>
              </a:ext>
            </a:extLst>
          </p:cNvPr>
          <p:cNvSpPr/>
          <p:nvPr/>
        </p:nvSpPr>
        <p:spPr bwMode="auto">
          <a:xfrm>
            <a:off x="42582" y="1576265"/>
            <a:ext cx="7512424" cy="611124"/>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4C9E5AAC-B8DC-B6C5-9B22-F35E94CDC143}"/>
              </a:ext>
              <a:ext uri="{C183D7F6-B498-43B3-948B-1728B52AA6E4}">
                <adec:decorative xmlns:adec="http://schemas.microsoft.com/office/drawing/2017/decorative" val="1"/>
              </a:ext>
            </a:extLst>
          </p:cNvPr>
          <p:cNvSpPr/>
          <p:nvPr/>
        </p:nvSpPr>
        <p:spPr bwMode="auto">
          <a:xfrm>
            <a:off x="0" y="3164541"/>
            <a:ext cx="7512424" cy="611124"/>
          </a:xfrm>
          <a:prstGeom prst="ellipse">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Verdana"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512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887054-2BDA-2C96-1755-E10C50BC9587}"/>
              </a:ext>
            </a:extLst>
          </p:cNvPr>
          <p:cNvSpPr>
            <a:spLocks noGrp="1"/>
          </p:cNvSpPr>
          <p:nvPr>
            <p:ph type="title"/>
          </p:nvPr>
        </p:nvSpPr>
        <p:spPr/>
        <p:txBody>
          <a:bodyPr/>
          <a:lstStyle/>
          <a:p>
            <a:r>
              <a:rPr lang="en-US" b="0" dirty="0"/>
              <a:t>Products</a:t>
            </a:r>
          </a:p>
        </p:txBody>
      </p:sp>
      <p:sp>
        <p:nvSpPr>
          <p:cNvPr id="6" name="Text Placeholder 3">
            <a:extLst>
              <a:ext uri="{FF2B5EF4-FFF2-40B4-BE49-F238E27FC236}">
                <a16:creationId xmlns:a16="http://schemas.microsoft.com/office/drawing/2014/main" id="{ECD1E59C-37EE-924C-F913-A3709FC73311}"/>
              </a:ext>
            </a:extLst>
          </p:cNvPr>
          <p:cNvSpPr>
            <a:spLocks noGrp="1"/>
          </p:cNvSpPr>
          <p:nvPr>
            <p:ph idx="1"/>
          </p:nvPr>
        </p:nvSpPr>
        <p:spPr>
          <a:xfrm>
            <a:off x="838199" y="1564882"/>
            <a:ext cx="5372101" cy="4794821"/>
          </a:xfrm>
        </p:spPr>
        <p:txBody>
          <a:bodyPr vert="horz" lIns="91440" tIns="45720" rIns="91440" bIns="45720" rtlCol="0" anchor="t">
            <a:normAutofit fontScale="92500" lnSpcReduction="10000"/>
          </a:bodyPr>
          <a:lstStyle/>
          <a:p>
            <a:pPr marL="285750" indent="-285750">
              <a:buFont typeface="Arial"/>
              <a:buChar char="•"/>
            </a:pPr>
            <a:r>
              <a:rPr lang="en-US" sz="1800" dirty="0"/>
              <a:t>Only include up to 5 products in two sections (10 total)</a:t>
            </a:r>
          </a:p>
          <a:p>
            <a:pPr marL="622300" lvl="1" indent="-279400">
              <a:buFont typeface="Arial"/>
              <a:buChar char="•"/>
            </a:pPr>
            <a:r>
              <a:rPr lang="en-US" sz="1600" i="1" dirty="0"/>
              <a:t>Products Closely Related to the Proposed Project</a:t>
            </a:r>
          </a:p>
          <a:p>
            <a:pPr marL="622300" lvl="1" indent="-279400">
              <a:buFont typeface="Arial"/>
              <a:buChar char="•"/>
            </a:pPr>
            <a:r>
              <a:rPr lang="en-US" sz="1600" i="1" dirty="0"/>
              <a:t>Other Significant Products Highlighting Contributions to Science*</a:t>
            </a:r>
            <a:endParaRPr lang="en-US" sz="1600" dirty="0"/>
          </a:p>
          <a:p>
            <a:pPr marL="285750" indent="-285750">
              <a:buFont typeface="Arial"/>
              <a:buChar char="•"/>
            </a:pPr>
            <a:r>
              <a:rPr lang="en-US" sz="1800" dirty="0"/>
              <a:t>Products pulled in from your My Bibliography and </a:t>
            </a:r>
            <a:r>
              <a:rPr lang="en-US" sz="1800" dirty="0" err="1"/>
              <a:t>ORCiD</a:t>
            </a:r>
            <a:r>
              <a:rPr lang="en-US" sz="1800" dirty="0"/>
              <a:t> profile</a:t>
            </a:r>
          </a:p>
          <a:p>
            <a:pPr marL="622300" lvl="1" indent="-279400">
              <a:buFont typeface="Arial"/>
              <a:buChar char="•"/>
            </a:pPr>
            <a:r>
              <a:rPr lang="en-US" sz="1600" dirty="0"/>
              <a:t>If you can’t find a product, check other tab (won’t show duplicates)</a:t>
            </a:r>
            <a:endParaRPr lang="en-US" sz="1600" dirty="0">
              <a:highlight>
                <a:srgbClr val="FFFF00"/>
              </a:highlight>
            </a:endParaRPr>
          </a:p>
          <a:p>
            <a:pPr marL="285750" indent="-285750">
              <a:buFont typeface="Arial"/>
              <a:buChar char="•"/>
            </a:pPr>
            <a:r>
              <a:rPr lang="en-US" sz="1800" dirty="0"/>
              <a:t>Link to full list of products (</a:t>
            </a:r>
            <a:r>
              <a:rPr lang="en-US" sz="1800" dirty="0" err="1"/>
              <a:t>ORCiD</a:t>
            </a:r>
            <a:r>
              <a:rPr lang="en-US" sz="1800" dirty="0"/>
              <a:t> profile) will be automatically populated at the top of the Biosketch upon export</a:t>
            </a:r>
          </a:p>
          <a:p>
            <a:pPr marL="285750" indent="-285750">
              <a:buFont typeface="Arial"/>
              <a:buChar char="•"/>
            </a:pPr>
            <a:r>
              <a:rPr lang="en-US" sz="1800" dirty="0"/>
              <a:t>Acceptable products:</a:t>
            </a:r>
          </a:p>
          <a:p>
            <a:pPr marL="971550" lvl="1" indent="-285750">
              <a:buFont typeface="Arial"/>
              <a:buChar char="•"/>
            </a:pPr>
            <a:r>
              <a:rPr lang="en-US" sz="1400" dirty="0"/>
              <a:t>Publications, conference papers, presentations</a:t>
            </a:r>
          </a:p>
          <a:p>
            <a:pPr marL="971550" lvl="1" indent="-285750">
              <a:buFont typeface="Arial"/>
              <a:buChar char="•"/>
            </a:pPr>
            <a:r>
              <a:rPr lang="en-US" sz="1400" dirty="0"/>
              <a:t>Website(s) or other Internet sites</a:t>
            </a:r>
          </a:p>
          <a:p>
            <a:pPr marL="971550" lvl="1" indent="-285750">
              <a:buFont typeface="Arial"/>
              <a:buChar char="•"/>
            </a:pPr>
            <a:r>
              <a:rPr lang="en-US" sz="1400" dirty="0"/>
              <a:t>Technologies or techniques</a:t>
            </a:r>
          </a:p>
          <a:p>
            <a:pPr marL="971550" lvl="1" indent="-285750">
              <a:buFont typeface="Arial"/>
              <a:buChar char="•"/>
            </a:pPr>
            <a:r>
              <a:rPr lang="en-US" sz="1400" dirty="0"/>
              <a:t>Inventions, patents, patent applications</a:t>
            </a:r>
          </a:p>
          <a:p>
            <a:pPr marL="971550" lvl="1" indent="-285750">
              <a:buFont typeface="Arial"/>
              <a:buChar char="•"/>
            </a:pPr>
            <a:r>
              <a:rPr lang="en-US" sz="1400" dirty="0"/>
              <a:t>Databases, datasets, software, models, curricula</a:t>
            </a:r>
          </a:p>
        </p:txBody>
      </p:sp>
      <p:pic>
        <p:nvPicPr>
          <p:cNvPr id="7" name="Picture 6" descr="Screenshot of SciENcv profile">
            <a:extLst>
              <a:ext uri="{FF2B5EF4-FFF2-40B4-BE49-F238E27FC236}">
                <a16:creationId xmlns:a16="http://schemas.microsoft.com/office/drawing/2014/main" id="{54CD48B0-9EC9-BFBD-3AF9-71253867A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6829" y="1066800"/>
            <a:ext cx="5510449" cy="4387850"/>
          </a:xfrm>
          <a:prstGeom prst="rect">
            <a:avLst/>
          </a:prstGeom>
          <a:effectLst>
            <a:outerShdw blurRad="63500" sx="102000" sy="102000" algn="ctr" rotWithShape="0">
              <a:prstClr val="black">
                <a:alpha val="40000"/>
              </a:prstClr>
            </a:outerShdw>
          </a:effectLst>
        </p:spPr>
      </p:pic>
      <p:cxnSp>
        <p:nvCxnSpPr>
          <p:cNvPr id="9" name="Straight Arrow Connector 8">
            <a:extLst>
              <a:ext uri="{FF2B5EF4-FFF2-40B4-BE49-F238E27FC236}">
                <a16:creationId xmlns:a16="http://schemas.microsoft.com/office/drawing/2014/main" id="{7D15C325-5E76-D1F6-70CC-D9D400F6F39C}"/>
              </a:ext>
              <a:ext uri="{C183D7F6-B498-43B3-948B-1728B52AA6E4}">
                <adec:decorative xmlns:adec="http://schemas.microsoft.com/office/drawing/2017/decorative" val="1"/>
              </a:ext>
            </a:extLst>
          </p:cNvPr>
          <p:cNvCxnSpPr>
            <a:cxnSpLocks/>
          </p:cNvCxnSpPr>
          <p:nvPr/>
        </p:nvCxnSpPr>
        <p:spPr>
          <a:xfrm>
            <a:off x="3314700" y="3632200"/>
            <a:ext cx="3261029" cy="0"/>
          </a:xfrm>
          <a:prstGeom prst="straightConnector1">
            <a:avLst/>
          </a:prstGeom>
          <a:ln w="15875">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4E35151-68CE-ABFE-6B4D-505A18882887}"/>
              </a:ext>
            </a:extLst>
          </p:cNvPr>
          <p:cNvSpPr txBox="1"/>
          <p:nvPr/>
        </p:nvSpPr>
        <p:spPr>
          <a:xfrm>
            <a:off x="6877658" y="5721901"/>
            <a:ext cx="5119620" cy="461665"/>
          </a:xfrm>
          <a:prstGeom prst="rect">
            <a:avLst/>
          </a:prstGeom>
          <a:noFill/>
        </p:spPr>
        <p:txBody>
          <a:bodyPr wrap="square" rtlCol="0">
            <a:spAutoFit/>
          </a:bodyPr>
          <a:lstStyle/>
          <a:p>
            <a:r>
              <a:rPr lang="en-US" sz="1200" dirty="0">
                <a:solidFill>
                  <a:srgbClr val="0070C0"/>
                </a:solidFill>
              </a:rPr>
              <a:t>* Only products listed in the </a:t>
            </a:r>
            <a:r>
              <a:rPr lang="en-US" sz="1200" i="1" dirty="0">
                <a:solidFill>
                  <a:srgbClr val="0070C0"/>
                </a:solidFill>
              </a:rPr>
              <a:t>Other Significant Products </a:t>
            </a:r>
            <a:r>
              <a:rPr lang="en-US" sz="1200" dirty="0">
                <a:solidFill>
                  <a:srgbClr val="0070C0"/>
                </a:solidFill>
              </a:rPr>
              <a:t>section can be referenced in the Contributions to Science paragraphs</a:t>
            </a:r>
          </a:p>
        </p:txBody>
      </p:sp>
      <p:sp>
        <p:nvSpPr>
          <p:cNvPr id="5" name="Footer Placeholder 4">
            <a:extLst>
              <a:ext uri="{FF2B5EF4-FFF2-40B4-BE49-F238E27FC236}">
                <a16:creationId xmlns:a16="http://schemas.microsoft.com/office/drawing/2014/main" id="{F24626B9-2EC0-C700-3045-E7829E88B59A}"/>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409950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D00B-C17F-1423-86F2-58146F043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FE1ED-9E9B-9F85-F38C-92D891285DD7}"/>
              </a:ext>
            </a:extLst>
          </p:cNvPr>
          <p:cNvSpPr>
            <a:spLocks noGrp="1"/>
          </p:cNvSpPr>
          <p:nvPr>
            <p:ph type="title"/>
          </p:nvPr>
        </p:nvSpPr>
        <p:spPr/>
        <p:txBody>
          <a:bodyPr/>
          <a:lstStyle/>
          <a:p>
            <a:r>
              <a:rPr lang="en-US" b="0" dirty="0"/>
              <a:t>NIH Biosketch Common Form + Supplement</a:t>
            </a:r>
          </a:p>
        </p:txBody>
      </p:sp>
      <p:grpSp>
        <p:nvGrpSpPr>
          <p:cNvPr id="20" name="Group 19" descr="Graphic illustrating changes to NIH biosketch">
            <a:extLst>
              <a:ext uri="{FF2B5EF4-FFF2-40B4-BE49-F238E27FC236}">
                <a16:creationId xmlns:a16="http://schemas.microsoft.com/office/drawing/2014/main" id="{E69C8807-EC08-19FD-7FCE-976C62D8E197}"/>
              </a:ext>
            </a:extLst>
          </p:cNvPr>
          <p:cNvGrpSpPr/>
          <p:nvPr/>
        </p:nvGrpSpPr>
        <p:grpSpPr>
          <a:xfrm>
            <a:off x="336958" y="1600386"/>
            <a:ext cx="10759974" cy="4320696"/>
            <a:chOff x="454945" y="1718373"/>
            <a:chExt cx="10759974" cy="4320696"/>
          </a:xfrm>
        </p:grpSpPr>
        <p:grpSp>
          <p:nvGrpSpPr>
            <p:cNvPr id="13" name="Group 12">
              <a:extLst>
                <a:ext uri="{FF2B5EF4-FFF2-40B4-BE49-F238E27FC236}">
                  <a16:creationId xmlns:a16="http://schemas.microsoft.com/office/drawing/2014/main" id="{F4DBF874-349E-EDF4-C948-CBABA9CDCAB8}"/>
                </a:ext>
              </a:extLst>
            </p:cNvPr>
            <p:cNvGrpSpPr/>
            <p:nvPr/>
          </p:nvGrpSpPr>
          <p:grpSpPr>
            <a:xfrm>
              <a:off x="1305405" y="1718373"/>
              <a:ext cx="9909514" cy="4100395"/>
              <a:chOff x="1345431" y="1497146"/>
              <a:chExt cx="9909514" cy="4100395"/>
            </a:xfrm>
          </p:grpSpPr>
          <p:sp>
            <p:nvSpPr>
              <p:cNvPr id="6" name="TextBox 5">
                <a:extLst>
                  <a:ext uri="{FF2B5EF4-FFF2-40B4-BE49-F238E27FC236}">
                    <a16:creationId xmlns:a16="http://schemas.microsoft.com/office/drawing/2014/main" id="{ADFF9034-2DA9-B2A0-74D5-17B985BE7FD4}"/>
                  </a:ext>
                </a:extLst>
              </p:cNvPr>
              <p:cNvSpPr txBox="1"/>
              <p:nvPr/>
            </p:nvSpPr>
            <p:spPr>
              <a:xfrm>
                <a:off x="1345431" y="1497146"/>
                <a:ext cx="9894069" cy="615553"/>
              </a:xfrm>
              <a:prstGeom prst="rect">
                <a:avLst/>
              </a:prstGeom>
              <a:noFill/>
              <a:ln w="12700">
                <a:solidFill>
                  <a:schemeClr val="accent4"/>
                </a:solidFill>
              </a:ln>
            </p:spPr>
            <p:txBody>
              <a:bodyPr wrap="square" rtlCol="0">
                <a:spAutoFit/>
              </a:bodyPr>
              <a:lstStyle/>
              <a:p>
                <a:r>
                  <a:rPr lang="en-US" sz="1700" b="1" dirty="0">
                    <a:solidFill>
                      <a:schemeClr val="accent4"/>
                    </a:solidFill>
                  </a:rPr>
                  <a:t>Identifying Information, Organization, and Location</a:t>
                </a:r>
              </a:p>
              <a:p>
                <a:r>
                  <a:rPr lang="en-US" sz="1700" dirty="0">
                    <a:solidFill>
                      <a:schemeClr val="tx1">
                        <a:lumMod val="65000"/>
                        <a:lumOff val="35000"/>
                      </a:schemeClr>
                    </a:solidFill>
                  </a:rPr>
                  <a:t>Name, title, </a:t>
                </a:r>
                <a:r>
                  <a:rPr lang="en-US" sz="1700" dirty="0" err="1">
                    <a:solidFill>
                      <a:schemeClr val="tx1">
                        <a:lumMod val="65000"/>
                        <a:lumOff val="35000"/>
                      </a:schemeClr>
                    </a:solidFill>
                  </a:rPr>
                  <a:t>ORCiD</a:t>
                </a:r>
                <a:r>
                  <a:rPr lang="en-US" sz="1700" dirty="0">
                    <a:solidFill>
                      <a:schemeClr val="tx1">
                        <a:lumMod val="65000"/>
                        <a:lumOff val="35000"/>
                      </a:schemeClr>
                    </a:solidFill>
                  </a:rPr>
                  <a:t>, eRA Commons ID</a:t>
                </a:r>
              </a:p>
            </p:txBody>
          </p:sp>
          <p:sp>
            <p:nvSpPr>
              <p:cNvPr id="7" name="TextBox 6">
                <a:extLst>
                  <a:ext uri="{FF2B5EF4-FFF2-40B4-BE49-F238E27FC236}">
                    <a16:creationId xmlns:a16="http://schemas.microsoft.com/office/drawing/2014/main" id="{7126A539-6CAA-C699-C92F-B680474574E9}"/>
                  </a:ext>
                </a:extLst>
              </p:cNvPr>
              <p:cNvSpPr txBox="1"/>
              <p:nvPr/>
            </p:nvSpPr>
            <p:spPr>
              <a:xfrm>
                <a:off x="1345431" y="2193127"/>
                <a:ext cx="3214281" cy="1661993"/>
              </a:xfrm>
              <a:prstGeom prst="rect">
                <a:avLst/>
              </a:prstGeom>
              <a:noFill/>
              <a:ln w="12700">
                <a:solidFill>
                  <a:schemeClr val="accent4"/>
                </a:solidFill>
              </a:ln>
            </p:spPr>
            <p:txBody>
              <a:bodyPr wrap="square" rtlCol="0">
                <a:spAutoFit/>
              </a:bodyPr>
              <a:lstStyle/>
              <a:p>
                <a:pPr marL="342900" indent="-342900">
                  <a:buAutoNum type="alphaUcPeriod"/>
                </a:pPr>
                <a:r>
                  <a:rPr lang="en-US" sz="1700" b="1" dirty="0">
                    <a:solidFill>
                      <a:schemeClr val="accent4"/>
                    </a:solidFill>
                  </a:rPr>
                  <a:t>Professional Preparation</a:t>
                </a:r>
              </a:p>
              <a:p>
                <a:endParaRPr lang="en-US" sz="1700" b="1" dirty="0">
                  <a:solidFill>
                    <a:schemeClr val="accent4"/>
                  </a:solidFill>
                </a:endParaRPr>
              </a:p>
              <a:p>
                <a:r>
                  <a:rPr lang="en-US" sz="1700" dirty="0">
                    <a:solidFill>
                      <a:schemeClr val="tx1">
                        <a:lumMod val="65000"/>
                        <a:lumOff val="35000"/>
                      </a:schemeClr>
                    </a:solidFill>
                  </a:rPr>
                  <a:t>Education and training, including postdoctoral fellowships and residencies.</a:t>
                </a:r>
              </a:p>
              <a:p>
                <a:endParaRPr lang="en-US" sz="1700" dirty="0">
                  <a:solidFill>
                    <a:schemeClr val="tx1">
                      <a:lumMod val="65000"/>
                      <a:lumOff val="35000"/>
                    </a:schemeClr>
                  </a:solidFill>
                </a:endParaRPr>
              </a:p>
            </p:txBody>
          </p:sp>
          <p:sp>
            <p:nvSpPr>
              <p:cNvPr id="8" name="TextBox 7">
                <a:extLst>
                  <a:ext uri="{FF2B5EF4-FFF2-40B4-BE49-F238E27FC236}">
                    <a16:creationId xmlns:a16="http://schemas.microsoft.com/office/drawing/2014/main" id="{4A742C67-1BFF-AA6E-B5E2-FD3E1A676854}"/>
                  </a:ext>
                </a:extLst>
              </p:cNvPr>
              <p:cNvSpPr txBox="1"/>
              <p:nvPr/>
            </p:nvSpPr>
            <p:spPr>
              <a:xfrm>
                <a:off x="4693003" y="2193127"/>
                <a:ext cx="3214281" cy="1661993"/>
              </a:xfrm>
              <a:prstGeom prst="rect">
                <a:avLst/>
              </a:prstGeom>
              <a:noFill/>
              <a:ln w="12700">
                <a:solidFill>
                  <a:schemeClr val="accent4"/>
                </a:solidFill>
              </a:ln>
            </p:spPr>
            <p:txBody>
              <a:bodyPr wrap="square" rtlCol="0">
                <a:spAutoFit/>
              </a:bodyPr>
              <a:lstStyle/>
              <a:p>
                <a:r>
                  <a:rPr lang="en-US" sz="1700" b="1" dirty="0">
                    <a:solidFill>
                      <a:schemeClr val="accent4"/>
                    </a:solidFill>
                  </a:rPr>
                  <a:t>B. Appointments and Positions</a:t>
                </a:r>
              </a:p>
              <a:p>
                <a:endParaRPr lang="en-US" sz="1700" b="1" dirty="0">
                  <a:solidFill>
                    <a:schemeClr val="accent4"/>
                  </a:solidFill>
                </a:endParaRPr>
              </a:p>
              <a:p>
                <a:r>
                  <a:rPr lang="en-US" sz="1700" dirty="0">
                    <a:solidFill>
                      <a:schemeClr val="tx1">
                        <a:lumMod val="65000"/>
                        <a:lumOff val="35000"/>
                      </a:schemeClr>
                    </a:solidFill>
                  </a:rPr>
                  <a:t>Major academic, professional, or institutional roles (full-time, part-time, voluntary.</a:t>
                </a:r>
              </a:p>
              <a:p>
                <a:endParaRPr lang="en-US" sz="1700" dirty="0">
                  <a:solidFill>
                    <a:schemeClr val="tx1">
                      <a:lumMod val="65000"/>
                      <a:lumOff val="35000"/>
                    </a:schemeClr>
                  </a:solidFill>
                </a:endParaRPr>
              </a:p>
            </p:txBody>
          </p:sp>
          <p:sp>
            <p:nvSpPr>
              <p:cNvPr id="9" name="TextBox 8">
                <a:extLst>
                  <a:ext uri="{FF2B5EF4-FFF2-40B4-BE49-F238E27FC236}">
                    <a16:creationId xmlns:a16="http://schemas.microsoft.com/office/drawing/2014/main" id="{9C9A8C26-AECC-1C1A-0426-69CB65BEEE6A}"/>
                  </a:ext>
                </a:extLst>
              </p:cNvPr>
              <p:cNvSpPr txBox="1"/>
              <p:nvPr/>
            </p:nvSpPr>
            <p:spPr>
              <a:xfrm>
                <a:off x="8040664" y="2183821"/>
                <a:ext cx="3214281" cy="1661993"/>
              </a:xfrm>
              <a:prstGeom prst="rect">
                <a:avLst/>
              </a:prstGeom>
              <a:noFill/>
              <a:ln w="12700">
                <a:solidFill>
                  <a:schemeClr val="accent4"/>
                </a:solidFill>
              </a:ln>
            </p:spPr>
            <p:txBody>
              <a:bodyPr wrap="square" rtlCol="0">
                <a:spAutoFit/>
              </a:bodyPr>
              <a:lstStyle/>
              <a:p>
                <a:r>
                  <a:rPr lang="en-US" sz="1700" b="1" dirty="0">
                    <a:solidFill>
                      <a:schemeClr val="accent4"/>
                    </a:solidFill>
                  </a:rPr>
                  <a:t>C. Products</a:t>
                </a:r>
              </a:p>
              <a:p>
                <a:endParaRPr lang="en-US" sz="1700" b="1" dirty="0">
                  <a:solidFill>
                    <a:schemeClr val="accent4"/>
                  </a:solidFill>
                </a:endParaRPr>
              </a:p>
              <a:p>
                <a:r>
                  <a:rPr lang="en-US" sz="1700" dirty="0">
                    <a:solidFill>
                      <a:schemeClr val="tx1">
                        <a:lumMod val="65000"/>
                        <a:lumOff val="35000"/>
                      </a:schemeClr>
                    </a:solidFill>
                  </a:rPr>
                  <a:t>5 related to proposal plus 5 additional, including publications, patents, presentations, datasets. </a:t>
                </a:r>
              </a:p>
            </p:txBody>
          </p:sp>
          <p:sp>
            <p:nvSpPr>
              <p:cNvPr id="10" name="TextBox 9">
                <a:extLst>
                  <a:ext uri="{FF2B5EF4-FFF2-40B4-BE49-F238E27FC236}">
                    <a16:creationId xmlns:a16="http://schemas.microsoft.com/office/drawing/2014/main" id="{184EADA4-C1B7-EC9B-C7EB-C2CF3FDC6A38}"/>
                  </a:ext>
                </a:extLst>
              </p:cNvPr>
              <p:cNvSpPr txBox="1"/>
              <p:nvPr/>
            </p:nvSpPr>
            <p:spPr>
              <a:xfrm>
                <a:off x="1345431" y="3935548"/>
                <a:ext cx="3214280" cy="1661993"/>
              </a:xfrm>
              <a:prstGeom prst="rect">
                <a:avLst/>
              </a:prstGeom>
              <a:noFill/>
              <a:ln w="12700">
                <a:solidFill>
                  <a:schemeClr val="accent5"/>
                </a:solidFill>
              </a:ln>
            </p:spPr>
            <p:txBody>
              <a:bodyPr wrap="square" rtlCol="0">
                <a:spAutoFit/>
              </a:bodyPr>
              <a:lstStyle/>
              <a:p>
                <a:pPr marL="342900" indent="-342900">
                  <a:buAutoNum type="alphaUcPeriod"/>
                </a:pPr>
                <a:r>
                  <a:rPr lang="en-US" sz="1700" b="1" dirty="0">
                    <a:solidFill>
                      <a:schemeClr val="accent5"/>
                    </a:solidFill>
                  </a:rPr>
                  <a:t>Personal Statement</a:t>
                </a:r>
              </a:p>
              <a:p>
                <a:endParaRPr lang="en-US" sz="1700" b="1" dirty="0">
                  <a:solidFill>
                    <a:schemeClr val="accent4"/>
                  </a:solidFill>
                </a:endParaRPr>
              </a:p>
              <a:p>
                <a:r>
                  <a:rPr lang="en-US" sz="1700" dirty="0">
                    <a:solidFill>
                      <a:schemeClr val="tx1">
                        <a:lumMod val="65000"/>
                        <a:lumOff val="35000"/>
                      </a:schemeClr>
                    </a:solidFill>
                  </a:rPr>
                  <a:t>Up to 3500 characters about who you are and why you are well-suited for the project. </a:t>
                </a:r>
              </a:p>
              <a:p>
                <a:endParaRPr lang="en-US" sz="1700" dirty="0">
                  <a:solidFill>
                    <a:schemeClr val="tx1">
                      <a:lumMod val="65000"/>
                      <a:lumOff val="35000"/>
                    </a:schemeClr>
                  </a:solidFill>
                </a:endParaRPr>
              </a:p>
            </p:txBody>
          </p:sp>
          <p:sp>
            <p:nvSpPr>
              <p:cNvPr id="11" name="TextBox 10">
                <a:extLst>
                  <a:ext uri="{FF2B5EF4-FFF2-40B4-BE49-F238E27FC236}">
                    <a16:creationId xmlns:a16="http://schemas.microsoft.com/office/drawing/2014/main" id="{9F64B50B-49FD-B469-F152-E2C8ED60190B}"/>
                  </a:ext>
                </a:extLst>
              </p:cNvPr>
              <p:cNvSpPr txBox="1"/>
              <p:nvPr/>
            </p:nvSpPr>
            <p:spPr>
              <a:xfrm>
                <a:off x="4693002" y="3935548"/>
                <a:ext cx="3214280" cy="1661993"/>
              </a:xfrm>
              <a:prstGeom prst="rect">
                <a:avLst/>
              </a:prstGeom>
              <a:noFill/>
              <a:ln w="12700">
                <a:solidFill>
                  <a:schemeClr val="accent5"/>
                </a:solidFill>
              </a:ln>
            </p:spPr>
            <p:txBody>
              <a:bodyPr wrap="square" rtlCol="0">
                <a:spAutoFit/>
              </a:bodyPr>
              <a:lstStyle/>
              <a:p>
                <a:r>
                  <a:rPr lang="en-US" sz="1700" b="1" dirty="0">
                    <a:solidFill>
                      <a:schemeClr val="accent5"/>
                    </a:solidFill>
                  </a:rPr>
                  <a:t>B. Honors</a:t>
                </a:r>
              </a:p>
              <a:p>
                <a:endParaRPr lang="en-US" sz="1700" b="1" dirty="0">
                  <a:solidFill>
                    <a:schemeClr val="accent4"/>
                  </a:solidFill>
                </a:endParaRPr>
              </a:p>
              <a:p>
                <a:r>
                  <a:rPr lang="en-US" sz="1700" dirty="0">
                    <a:solidFill>
                      <a:schemeClr val="tx1">
                        <a:lumMod val="65000"/>
                        <a:lumOff val="35000"/>
                      </a:schemeClr>
                    </a:solidFill>
                  </a:rPr>
                  <a:t>Up to 15 relevant academic and professional awards, scholarships, fellowships licensures, certifications.</a:t>
                </a:r>
              </a:p>
            </p:txBody>
          </p:sp>
          <p:sp>
            <p:nvSpPr>
              <p:cNvPr id="12" name="TextBox 11">
                <a:extLst>
                  <a:ext uri="{FF2B5EF4-FFF2-40B4-BE49-F238E27FC236}">
                    <a16:creationId xmlns:a16="http://schemas.microsoft.com/office/drawing/2014/main" id="{32821C8E-411B-2F00-800F-3847AE87D07B}"/>
                  </a:ext>
                </a:extLst>
              </p:cNvPr>
              <p:cNvSpPr txBox="1"/>
              <p:nvPr/>
            </p:nvSpPr>
            <p:spPr>
              <a:xfrm>
                <a:off x="8040573" y="3934375"/>
                <a:ext cx="3214280" cy="1661993"/>
              </a:xfrm>
              <a:prstGeom prst="rect">
                <a:avLst/>
              </a:prstGeom>
              <a:noFill/>
              <a:ln w="12700">
                <a:solidFill>
                  <a:schemeClr val="accent5"/>
                </a:solidFill>
              </a:ln>
            </p:spPr>
            <p:txBody>
              <a:bodyPr wrap="square" rtlCol="0">
                <a:spAutoFit/>
              </a:bodyPr>
              <a:lstStyle/>
              <a:p>
                <a:r>
                  <a:rPr lang="en-US" sz="1700" b="1" dirty="0">
                    <a:solidFill>
                      <a:schemeClr val="accent5"/>
                    </a:solidFill>
                  </a:rPr>
                  <a:t>C. Contributions to Science</a:t>
                </a:r>
              </a:p>
              <a:p>
                <a:endParaRPr lang="en-US" sz="1700" b="1" dirty="0">
                  <a:solidFill>
                    <a:schemeClr val="accent4"/>
                  </a:solidFill>
                </a:endParaRPr>
              </a:p>
              <a:p>
                <a:r>
                  <a:rPr lang="en-US" sz="1700" dirty="0">
                    <a:solidFill>
                      <a:schemeClr val="tx1">
                        <a:lumMod val="65000"/>
                        <a:lumOff val="35000"/>
                      </a:schemeClr>
                    </a:solidFill>
                  </a:rPr>
                  <a:t>Descriptions of up to 5 contributions, each limited to 2000 characters. Only reference citations in </a:t>
                </a:r>
                <a:r>
                  <a:rPr lang="en-US" sz="1700" i="1" dirty="0">
                    <a:solidFill>
                      <a:schemeClr val="tx1">
                        <a:lumMod val="65000"/>
                        <a:lumOff val="35000"/>
                      </a:schemeClr>
                    </a:solidFill>
                  </a:rPr>
                  <a:t>Products</a:t>
                </a:r>
                <a:r>
                  <a:rPr lang="en-US" sz="1700" dirty="0">
                    <a:solidFill>
                      <a:schemeClr val="tx1">
                        <a:lumMod val="65000"/>
                        <a:lumOff val="35000"/>
                      </a:schemeClr>
                    </a:solidFill>
                  </a:rPr>
                  <a:t>.</a:t>
                </a:r>
              </a:p>
            </p:txBody>
          </p:sp>
        </p:grpSp>
        <p:sp>
          <p:nvSpPr>
            <p:cNvPr id="15" name="TextBox 14">
              <a:extLst>
                <a:ext uri="{FF2B5EF4-FFF2-40B4-BE49-F238E27FC236}">
                  <a16:creationId xmlns:a16="http://schemas.microsoft.com/office/drawing/2014/main" id="{28346710-DFC6-7E0D-7BD9-0AA9383703FF}"/>
                </a:ext>
              </a:extLst>
            </p:cNvPr>
            <p:cNvSpPr txBox="1"/>
            <p:nvPr/>
          </p:nvSpPr>
          <p:spPr>
            <a:xfrm rot="16200000">
              <a:off x="-385983" y="2706111"/>
              <a:ext cx="2051187" cy="369332"/>
            </a:xfrm>
            <a:prstGeom prst="rect">
              <a:avLst/>
            </a:prstGeom>
            <a:noFill/>
          </p:spPr>
          <p:txBody>
            <a:bodyPr wrap="square" rtlCol="0">
              <a:spAutoFit/>
            </a:bodyPr>
            <a:lstStyle/>
            <a:p>
              <a:pPr algn="ctr"/>
              <a:r>
                <a:rPr lang="en-US" dirty="0">
                  <a:solidFill>
                    <a:schemeClr val="accent4"/>
                  </a:solidFill>
                </a:rPr>
                <a:t>Common Form</a:t>
              </a:r>
            </a:p>
          </p:txBody>
        </p:sp>
        <p:sp>
          <p:nvSpPr>
            <p:cNvPr id="16" name="TextBox 15">
              <a:extLst>
                <a:ext uri="{FF2B5EF4-FFF2-40B4-BE49-F238E27FC236}">
                  <a16:creationId xmlns:a16="http://schemas.microsoft.com/office/drawing/2014/main" id="{97D7BAE1-9306-BF59-B122-E885F804EE22}"/>
                </a:ext>
              </a:extLst>
            </p:cNvPr>
            <p:cNvSpPr txBox="1"/>
            <p:nvPr/>
          </p:nvSpPr>
          <p:spPr>
            <a:xfrm rot="16200000">
              <a:off x="-385983" y="4828810"/>
              <a:ext cx="2051187" cy="369332"/>
            </a:xfrm>
            <a:prstGeom prst="rect">
              <a:avLst/>
            </a:prstGeom>
            <a:noFill/>
          </p:spPr>
          <p:txBody>
            <a:bodyPr wrap="square" rtlCol="0">
              <a:spAutoFit/>
            </a:bodyPr>
            <a:lstStyle/>
            <a:p>
              <a:pPr algn="ctr"/>
              <a:r>
                <a:rPr lang="en-US" dirty="0">
                  <a:solidFill>
                    <a:schemeClr val="accent5"/>
                  </a:solidFill>
                </a:rPr>
                <a:t>Supplement</a:t>
              </a:r>
            </a:p>
          </p:txBody>
        </p:sp>
        <p:sp>
          <p:nvSpPr>
            <p:cNvPr id="17" name="Left Brace 16">
              <a:extLst>
                <a:ext uri="{FF2B5EF4-FFF2-40B4-BE49-F238E27FC236}">
                  <a16:creationId xmlns:a16="http://schemas.microsoft.com/office/drawing/2014/main" id="{FD4A05FA-99CB-A971-044F-E0AF5DC799C8}"/>
                </a:ext>
              </a:extLst>
            </p:cNvPr>
            <p:cNvSpPr/>
            <p:nvPr/>
          </p:nvSpPr>
          <p:spPr>
            <a:xfrm>
              <a:off x="824275" y="1718373"/>
              <a:ext cx="444523" cy="2344808"/>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3E880227-4818-0E0C-C8AF-9D6B52F7E817}"/>
                </a:ext>
              </a:extLst>
            </p:cNvPr>
            <p:cNvSpPr/>
            <p:nvPr/>
          </p:nvSpPr>
          <p:spPr>
            <a:xfrm>
              <a:off x="949324" y="4209358"/>
              <a:ext cx="319473" cy="1608237"/>
            </a:xfrm>
            <a:prstGeom prst="lef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F8BD4FC6-1E7E-8F8D-6457-ABE7EE3CA021}"/>
              </a:ext>
            </a:extLst>
          </p:cNvPr>
          <p:cNvSpPr txBox="1"/>
          <p:nvPr/>
        </p:nvSpPr>
        <p:spPr>
          <a:xfrm>
            <a:off x="8214852" y="5795180"/>
            <a:ext cx="3977148" cy="646331"/>
          </a:xfrm>
          <a:prstGeom prst="rect">
            <a:avLst/>
          </a:prstGeom>
          <a:noFill/>
        </p:spPr>
        <p:txBody>
          <a:bodyPr wrap="square" rtlCol="0">
            <a:spAutoFit/>
          </a:bodyPr>
          <a:lstStyle/>
          <a:p>
            <a:pPr algn="r"/>
            <a:r>
              <a:rPr lang="en-US" sz="1200" b="1" dirty="0"/>
              <a:t>Adapted from Robert Lawrence</a:t>
            </a:r>
          </a:p>
          <a:p>
            <a:pPr algn="r"/>
            <a:r>
              <a:rPr lang="en-US" sz="1200" dirty="0"/>
              <a:t>https://</a:t>
            </a:r>
            <a:r>
              <a:rPr lang="en-US" sz="1200" dirty="0" err="1"/>
              <a:t>medium.com</a:t>
            </a:r>
            <a:r>
              <a:rPr lang="en-US" sz="1200" dirty="0"/>
              <a:t>/</a:t>
            </a:r>
            <a:r>
              <a:rPr lang="en-US" sz="1200" dirty="0" err="1"/>
              <a:t>metascientific</a:t>
            </a:r>
            <a:r>
              <a:rPr lang="en-US" sz="1200" dirty="0"/>
              <a:t>/entering-the-sciencv-era-for-nih-biosketches-5fdc1a96cd11</a:t>
            </a:r>
          </a:p>
        </p:txBody>
      </p:sp>
      <p:sp>
        <p:nvSpPr>
          <p:cNvPr id="4" name="Footer Placeholder 3">
            <a:extLst>
              <a:ext uri="{FF2B5EF4-FFF2-40B4-BE49-F238E27FC236}">
                <a16:creationId xmlns:a16="http://schemas.microsoft.com/office/drawing/2014/main" id="{105F2353-093A-80C6-F379-CC71890AC4A9}"/>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1494151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354C6-8809-7124-AC2F-EF10945B0484}"/>
              </a:ext>
            </a:extLst>
          </p:cNvPr>
          <p:cNvSpPr>
            <a:spLocks noGrp="1"/>
          </p:cNvSpPr>
          <p:nvPr>
            <p:ph type="title"/>
          </p:nvPr>
        </p:nvSpPr>
        <p:spPr/>
        <p:txBody>
          <a:bodyPr/>
          <a:lstStyle/>
          <a:p>
            <a:r>
              <a:rPr lang="en-US" b="0" dirty="0"/>
              <a:t>Personal Statement</a:t>
            </a:r>
          </a:p>
        </p:txBody>
      </p:sp>
      <p:pic>
        <p:nvPicPr>
          <p:cNvPr id="10" name="Content Placeholder 9" descr="Screenshot of SciENcv profile">
            <a:extLst>
              <a:ext uri="{FF2B5EF4-FFF2-40B4-BE49-F238E27FC236}">
                <a16:creationId xmlns:a16="http://schemas.microsoft.com/office/drawing/2014/main" id="{9E7D1A62-CFA6-0728-0F08-290F28C00A3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0325" y="1539929"/>
            <a:ext cx="4740275" cy="4680064"/>
          </a:xfr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CA809E6-21A5-AAC9-E835-04DBA94BDEDF}"/>
              </a:ext>
            </a:extLst>
          </p:cNvPr>
          <p:cNvSpPr txBox="1"/>
          <p:nvPr/>
        </p:nvSpPr>
        <p:spPr>
          <a:xfrm>
            <a:off x="6411482" y="1942547"/>
            <a:ext cx="5780518" cy="367793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Helvetica"/>
                <a:cs typeface="Helvetica"/>
              </a:rPr>
              <a:t>Briefly describe the </a:t>
            </a:r>
            <a:r>
              <a:rPr lang="en-US" b="1" dirty="0">
                <a:latin typeface="Helvetica"/>
                <a:cs typeface="Helvetica"/>
              </a:rPr>
              <a:t>goal of the project</a:t>
            </a:r>
            <a:r>
              <a:rPr lang="en-US" dirty="0">
                <a:latin typeface="Helvetica"/>
                <a:cs typeface="Helvetica"/>
              </a:rPr>
              <a:t> and </a:t>
            </a:r>
            <a:r>
              <a:rPr lang="en-US" b="1" dirty="0">
                <a:latin typeface="Helvetica"/>
                <a:cs typeface="Helvetica"/>
              </a:rPr>
              <a:t>why you are well-qualified</a:t>
            </a:r>
            <a:r>
              <a:rPr lang="en-US" dirty="0">
                <a:latin typeface="Helvetica"/>
                <a:cs typeface="Helvetica"/>
              </a:rPr>
              <a:t> to achieve this goal. Relevant factors may include: </a:t>
            </a:r>
          </a:p>
          <a:p>
            <a:pPr marL="860425" lvl="2" indent="-381000">
              <a:spcAft>
                <a:spcPts val="600"/>
              </a:spcAft>
              <a:buFont typeface="Courier New" panose="02070309020205020404" pitchFamily="49" charset="0"/>
              <a:buChar char="o"/>
            </a:pPr>
            <a:r>
              <a:rPr lang="en-US" dirty="0">
                <a:latin typeface="Helvetica"/>
                <a:cs typeface="Helvetica"/>
              </a:rPr>
              <a:t>aspects of your training</a:t>
            </a:r>
          </a:p>
          <a:p>
            <a:pPr marL="860425" lvl="2" indent="-381000">
              <a:spcAft>
                <a:spcPts val="600"/>
              </a:spcAft>
              <a:buFont typeface="Courier New" panose="02070309020205020404" pitchFamily="49" charset="0"/>
              <a:buChar char="o"/>
            </a:pPr>
            <a:r>
              <a:rPr lang="en-US" dirty="0">
                <a:latin typeface="Helvetica"/>
                <a:cs typeface="Helvetica"/>
              </a:rPr>
              <a:t>previous experimental work on this topic or related topics</a:t>
            </a:r>
          </a:p>
          <a:p>
            <a:pPr marL="860425" lvl="2" indent="-381000">
              <a:spcAft>
                <a:spcPts val="600"/>
              </a:spcAft>
              <a:buFont typeface="Courier New" panose="02070309020205020404" pitchFamily="49" charset="0"/>
              <a:buChar char="o"/>
            </a:pPr>
            <a:r>
              <a:rPr lang="en-US" dirty="0">
                <a:latin typeface="Helvetica"/>
                <a:cs typeface="Helvetica"/>
              </a:rPr>
              <a:t>technical expertise </a:t>
            </a:r>
          </a:p>
          <a:p>
            <a:pPr marL="860425" lvl="2" indent="-381000">
              <a:spcAft>
                <a:spcPts val="1200"/>
              </a:spcAft>
              <a:buFont typeface="Courier New" panose="02070309020205020404" pitchFamily="49" charset="0"/>
              <a:buChar char="o"/>
            </a:pPr>
            <a:r>
              <a:rPr lang="en-US" dirty="0">
                <a:latin typeface="Helvetica"/>
                <a:cs typeface="Helvetica"/>
              </a:rPr>
              <a:t>collaborators or scientific environment.</a:t>
            </a:r>
          </a:p>
          <a:p>
            <a:pPr marL="285750" indent="-285750">
              <a:spcAft>
                <a:spcPts val="600"/>
              </a:spcAft>
              <a:buFont typeface="Arial" panose="020B0604020202020204" pitchFamily="34" charset="0"/>
              <a:buChar char="•"/>
            </a:pPr>
            <a:r>
              <a:rPr lang="en-US" dirty="0">
                <a:solidFill>
                  <a:srgbClr val="0070C0"/>
                </a:solidFill>
              </a:rPr>
              <a:t>Limited to 3,500 characters</a:t>
            </a:r>
          </a:p>
          <a:p>
            <a:pPr marL="285750" indent="-285750">
              <a:spcAft>
                <a:spcPts val="600"/>
              </a:spcAft>
              <a:buFont typeface="Arial" panose="020B0604020202020204" pitchFamily="34" charset="0"/>
              <a:buChar char="•"/>
            </a:pPr>
            <a:r>
              <a:rPr lang="en-US" dirty="0">
                <a:solidFill>
                  <a:srgbClr val="0070C0"/>
                </a:solidFill>
              </a:rPr>
              <a:t>No longer allowed to include citations or list research support </a:t>
            </a:r>
          </a:p>
        </p:txBody>
      </p:sp>
      <p:sp>
        <p:nvSpPr>
          <p:cNvPr id="5" name="Footer Placeholder 4">
            <a:extLst>
              <a:ext uri="{FF2B5EF4-FFF2-40B4-BE49-F238E27FC236}">
                <a16:creationId xmlns:a16="http://schemas.microsoft.com/office/drawing/2014/main" id="{5DFE7577-7F69-43C1-FBAC-674E4F2A3B4D}"/>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3501049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FFAE-C708-55D7-78B6-FEA9BCB467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9AC255-929D-F16A-1E68-78DD0D3F1578}"/>
              </a:ext>
            </a:extLst>
          </p:cNvPr>
          <p:cNvSpPr>
            <a:spLocks noGrp="1"/>
          </p:cNvSpPr>
          <p:nvPr>
            <p:ph type="title"/>
          </p:nvPr>
        </p:nvSpPr>
        <p:spPr>
          <a:xfrm>
            <a:off x="949324" y="498296"/>
            <a:ext cx="10259169" cy="896116"/>
          </a:xfrm>
        </p:spPr>
        <p:txBody>
          <a:bodyPr>
            <a:normAutofit/>
          </a:bodyPr>
          <a:lstStyle/>
          <a:p>
            <a:r>
              <a:rPr lang="en-US" b="0" dirty="0"/>
              <a:t>Tips for writing the Personal Statement</a:t>
            </a:r>
          </a:p>
        </p:txBody>
      </p:sp>
      <p:sp>
        <p:nvSpPr>
          <p:cNvPr id="2" name="Rectangle 1">
            <a:extLst>
              <a:ext uri="{FF2B5EF4-FFF2-40B4-BE49-F238E27FC236}">
                <a16:creationId xmlns:a16="http://schemas.microsoft.com/office/drawing/2014/main" id="{50D917FA-7E2E-EF12-96E2-9D7D89DA71B0}"/>
              </a:ext>
            </a:extLst>
          </p:cNvPr>
          <p:cNvSpPr/>
          <p:nvPr/>
        </p:nvSpPr>
        <p:spPr>
          <a:xfrm>
            <a:off x="457200" y="1241425"/>
            <a:ext cx="11547566" cy="5278368"/>
          </a:xfrm>
          <a:prstGeom prst="rect">
            <a:avLst/>
          </a:prstGeom>
        </p:spPr>
        <p:txBody>
          <a:bodyPr wrap="square">
            <a:spAutoFit/>
          </a:bodyPr>
          <a:lstStyle/>
          <a:p>
            <a:endParaRPr lang="en-US" sz="1800" b="1" i="0" dirty="0">
              <a:latin typeface="Helvetica"/>
              <a:cs typeface="Helvetica"/>
            </a:endParaRPr>
          </a:p>
          <a:p>
            <a:pPr marL="800100" lvl="1" indent="-342900">
              <a:spcAft>
                <a:spcPts val="1200"/>
              </a:spcAft>
              <a:buFont typeface="+mj-lt"/>
              <a:buAutoNum type="arabicPeriod"/>
            </a:pPr>
            <a:r>
              <a:rPr lang="en-US" dirty="0">
                <a:latin typeface="Helvetica"/>
                <a:cs typeface="Helvetica"/>
              </a:rPr>
              <a:t>Write in first person </a:t>
            </a:r>
          </a:p>
          <a:p>
            <a:pPr marL="800100" lvl="1" indent="-342900">
              <a:spcAft>
                <a:spcPts val="1200"/>
              </a:spcAft>
              <a:buFont typeface="+mj-lt"/>
              <a:buAutoNum type="arabicPeriod"/>
            </a:pPr>
            <a:r>
              <a:rPr lang="en-US" dirty="0">
                <a:latin typeface="Helvetica"/>
                <a:cs typeface="Helvetica"/>
              </a:rPr>
              <a:t>If this is for a K award, make sure to describe long-term career goals and gaps you need to fill to achieve these </a:t>
            </a:r>
          </a:p>
          <a:p>
            <a:pPr marL="800100" lvl="1" indent="-342900">
              <a:spcAft>
                <a:spcPts val="1200"/>
              </a:spcAft>
              <a:buFont typeface="+mj-lt"/>
              <a:buAutoNum type="arabicPeriod"/>
            </a:pPr>
            <a:r>
              <a:rPr lang="en-US" sz="1800" i="0" dirty="0">
                <a:latin typeface="Helvetica"/>
                <a:cs typeface="Helvetica"/>
              </a:rPr>
              <a:t>May describe impediments to past productivity</a:t>
            </a:r>
          </a:p>
          <a:p>
            <a:pPr marL="800100" lvl="1" indent="-342900">
              <a:spcAft>
                <a:spcPts val="1200"/>
              </a:spcAft>
              <a:buFont typeface="+mj-lt"/>
              <a:buAutoNum type="arabicPeriod"/>
            </a:pPr>
            <a:r>
              <a:rPr lang="en-US" sz="1800" i="0" dirty="0">
                <a:latin typeface="Helvetica"/>
                <a:cs typeface="Helvetica"/>
              </a:rPr>
              <a:t>Indicate if you have published or created research products under a different name</a:t>
            </a:r>
          </a:p>
          <a:p>
            <a:pPr marL="800100" lvl="1" indent="-342900">
              <a:spcAft>
                <a:spcPts val="1200"/>
              </a:spcAft>
              <a:buFont typeface="+mj-lt"/>
              <a:buAutoNum type="arabicPeriod"/>
            </a:pPr>
            <a:r>
              <a:rPr lang="en-US" dirty="0">
                <a:solidFill>
                  <a:srgbClr val="0070C0"/>
                </a:solidFill>
              </a:rPr>
              <a:t>Do not reference citations listed in </a:t>
            </a:r>
            <a:r>
              <a:rPr lang="en-US" i="1" dirty="0">
                <a:solidFill>
                  <a:srgbClr val="0070C0"/>
                </a:solidFill>
              </a:rPr>
              <a:t>Products Most Closely Related to the Proposed Project </a:t>
            </a:r>
            <a:r>
              <a:rPr lang="en-US" dirty="0">
                <a:solidFill>
                  <a:srgbClr val="0070C0"/>
                </a:solidFill>
              </a:rPr>
              <a:t>or </a:t>
            </a:r>
            <a:r>
              <a:rPr lang="en-US" i="1" dirty="0">
                <a:solidFill>
                  <a:srgbClr val="0070C0"/>
                </a:solidFill>
              </a:rPr>
              <a:t>Other Significant Products </a:t>
            </a:r>
            <a:r>
              <a:rPr lang="en-US" dirty="0">
                <a:solidFill>
                  <a:srgbClr val="0070C0"/>
                </a:solidFill>
              </a:rPr>
              <a:t>section in Common Form</a:t>
            </a:r>
            <a:endParaRPr lang="en-US" i="1" dirty="0">
              <a:solidFill>
                <a:srgbClr val="0070C0"/>
              </a:solidFill>
            </a:endParaRPr>
          </a:p>
          <a:p>
            <a:pPr marL="1257300" lvl="2" indent="-342900">
              <a:spcAft>
                <a:spcPts val="1200"/>
              </a:spcAft>
              <a:buFont typeface="Arial" panose="020B0604020202020204" pitchFamily="34" charset="0"/>
              <a:buChar char="•"/>
            </a:pPr>
            <a:r>
              <a:rPr lang="en-US" dirty="0"/>
              <a:t>Recommend general statements to research productivity</a:t>
            </a:r>
          </a:p>
          <a:p>
            <a:pPr marL="1257300" lvl="2" indent="-342900">
              <a:spcAft>
                <a:spcPts val="1200"/>
              </a:spcAft>
              <a:buFont typeface="Arial" panose="020B0604020202020204" pitchFamily="34" charset="0"/>
              <a:buChar char="•"/>
            </a:pPr>
            <a:r>
              <a:rPr lang="en-US" dirty="0"/>
              <a:t>E.g., “We published standout article on neurological effects of chocolate in </a:t>
            </a:r>
            <a:r>
              <a:rPr lang="en-US" i="1" dirty="0"/>
              <a:t>Science </a:t>
            </a:r>
            <a:r>
              <a:rPr lang="en-US" dirty="0"/>
              <a:t>that has been cited 100 times.”</a:t>
            </a:r>
            <a:endParaRPr lang="en-US" sz="1800" i="0" dirty="0">
              <a:latin typeface="Helvetica"/>
              <a:cs typeface="Helvetica"/>
            </a:endParaRPr>
          </a:p>
          <a:p>
            <a:pPr marL="800100" lvl="1" indent="-342900">
              <a:spcAft>
                <a:spcPts val="600"/>
              </a:spcAft>
              <a:buFont typeface="+mj-lt"/>
              <a:buAutoNum type="arabicPeriod"/>
            </a:pPr>
            <a:r>
              <a:rPr lang="en-US" b="1" dirty="0">
                <a:latin typeface="Helvetica"/>
                <a:cs typeface="Helvetica"/>
              </a:rPr>
              <a:t>Tailor this for each specific grant application and make that obvious to reviewers</a:t>
            </a:r>
          </a:p>
          <a:p>
            <a:pPr marL="1257300" lvl="2" indent="-342900">
              <a:spcAft>
                <a:spcPts val="600"/>
              </a:spcAft>
              <a:buFont typeface="Arial" panose="020B0604020202020204" pitchFamily="34" charset="0"/>
              <a:buChar char="•"/>
            </a:pPr>
            <a:r>
              <a:rPr lang="en-US" dirty="0">
                <a:latin typeface="Helvetica"/>
                <a:cs typeface="Helvetica"/>
              </a:rPr>
              <a:t>Mentors should highlight their previous experience with mentoring</a:t>
            </a:r>
          </a:p>
          <a:p>
            <a:pPr marL="1257300" lvl="2" indent="-342900">
              <a:spcAft>
                <a:spcPts val="600"/>
              </a:spcAft>
              <a:buFont typeface="+mj-lt"/>
              <a:buAutoNum type="arabicPeriod"/>
            </a:pPr>
            <a:endParaRPr lang="en-US" b="1" dirty="0">
              <a:latin typeface="Helvetica"/>
              <a:cs typeface="Helvetica"/>
            </a:endParaRPr>
          </a:p>
        </p:txBody>
      </p:sp>
      <p:sp>
        <p:nvSpPr>
          <p:cNvPr id="3" name="Rounded Rectangular Callout 8">
            <a:extLst>
              <a:ext uri="{FF2B5EF4-FFF2-40B4-BE49-F238E27FC236}">
                <a16:creationId xmlns:a16="http://schemas.microsoft.com/office/drawing/2014/main" id="{BA53667B-358B-77BE-0A33-0C98921A2302}"/>
              </a:ext>
            </a:extLst>
          </p:cNvPr>
          <p:cNvSpPr>
            <a:spLocks noChangeArrowheads="1"/>
          </p:cNvSpPr>
          <p:nvPr/>
        </p:nvSpPr>
        <p:spPr bwMode="auto">
          <a:xfrm>
            <a:off x="8745716" y="1441511"/>
            <a:ext cx="1697447" cy="365125"/>
          </a:xfrm>
          <a:prstGeom prst="wedgeRoundRectCallout">
            <a:avLst>
              <a:gd name="adj1" fmla="val -21179"/>
              <a:gd name="adj2" fmla="val 110136"/>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45964B"/>
                </a:solidFill>
                <a:latin typeface="Helvetica" charset="0"/>
                <a:cs typeface="Helvetica" charset="0"/>
              </a:rPr>
              <a:t>Be specific</a:t>
            </a:r>
          </a:p>
        </p:txBody>
      </p:sp>
      <p:sp>
        <p:nvSpPr>
          <p:cNvPr id="4" name="Rounded Rectangular Callout 8">
            <a:extLst>
              <a:ext uri="{FF2B5EF4-FFF2-40B4-BE49-F238E27FC236}">
                <a16:creationId xmlns:a16="http://schemas.microsoft.com/office/drawing/2014/main" id="{448A437A-F630-147D-2188-A8DF41A7F472}"/>
              </a:ext>
            </a:extLst>
          </p:cNvPr>
          <p:cNvSpPr>
            <a:spLocks noChangeArrowheads="1"/>
          </p:cNvSpPr>
          <p:nvPr/>
        </p:nvSpPr>
        <p:spPr bwMode="auto">
          <a:xfrm>
            <a:off x="7999528" y="2443378"/>
            <a:ext cx="3394894" cy="582210"/>
          </a:xfrm>
          <a:prstGeom prst="wedgeRoundRectCallout">
            <a:avLst>
              <a:gd name="adj1" fmla="val -104929"/>
              <a:gd name="adj2" fmla="val 11184"/>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45964B"/>
                </a:solidFill>
                <a:latin typeface="Helvetica" charset="0"/>
                <a:cs typeface="Helvetica" charset="0"/>
              </a:rPr>
              <a:t>But be strategic and provide evidence of recovery</a:t>
            </a:r>
          </a:p>
        </p:txBody>
      </p:sp>
      <p:sp>
        <p:nvSpPr>
          <p:cNvPr id="17" name="Footer Placeholder 3">
            <a:extLst>
              <a:ext uri="{FF2B5EF4-FFF2-40B4-BE49-F238E27FC236}">
                <a16:creationId xmlns:a16="http://schemas.microsoft.com/office/drawing/2014/main" id="{837E93F2-0D29-9DD0-CF5D-763A06765B02}"/>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65006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E1BB-C459-C1CF-86AD-704B534386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50127F8-BE1B-5424-008A-5032496F2586}"/>
              </a:ext>
            </a:extLst>
          </p:cNvPr>
          <p:cNvSpPr>
            <a:spLocks noGrp="1"/>
          </p:cNvSpPr>
          <p:nvPr>
            <p:ph type="title"/>
          </p:nvPr>
        </p:nvSpPr>
        <p:spPr>
          <a:xfrm>
            <a:off x="949324" y="498296"/>
            <a:ext cx="10259169" cy="896116"/>
          </a:xfrm>
        </p:spPr>
        <p:txBody>
          <a:bodyPr>
            <a:normAutofit/>
          </a:bodyPr>
          <a:lstStyle/>
          <a:p>
            <a:r>
              <a:rPr lang="en-US" b="0" dirty="0"/>
              <a:t>Personal Statement – Example 1 for K08</a:t>
            </a:r>
          </a:p>
        </p:txBody>
      </p:sp>
      <p:sp>
        <p:nvSpPr>
          <p:cNvPr id="17" name="Footer Placeholder 3">
            <a:extLst>
              <a:ext uri="{FF2B5EF4-FFF2-40B4-BE49-F238E27FC236}">
                <a16:creationId xmlns:a16="http://schemas.microsoft.com/office/drawing/2014/main" id="{688C82FD-756F-18FD-4194-3A2AFB13BA5E}"/>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
        <p:nvSpPr>
          <p:cNvPr id="2" name="TextBox 1">
            <a:extLst>
              <a:ext uri="{FF2B5EF4-FFF2-40B4-BE49-F238E27FC236}">
                <a16:creationId xmlns:a16="http://schemas.microsoft.com/office/drawing/2014/main" id="{F38755AF-C878-0D3D-433A-4568B21F6EB9}"/>
              </a:ext>
            </a:extLst>
          </p:cNvPr>
          <p:cNvSpPr txBox="1"/>
          <p:nvPr/>
        </p:nvSpPr>
        <p:spPr>
          <a:xfrm>
            <a:off x="1712629" y="1511003"/>
            <a:ext cx="9004678" cy="4939814"/>
          </a:xfrm>
          <a:prstGeom prst="rect">
            <a:avLst/>
          </a:prstGeom>
          <a:noFill/>
        </p:spPr>
        <p:txBody>
          <a:bodyPr wrap="square" rtlCol="0">
            <a:spAutoFit/>
          </a:bodyPr>
          <a:lstStyle/>
          <a:p>
            <a:r>
              <a:rPr lang="en-US" sz="1500" dirty="0"/>
              <a:t>My long‑term goal is to become an independent physician‑scientist who leads a mechanistic immunology research program focused on translating discoveries in immune dysregulation into new therapies for autoimmune disease. My clinical work has shown me how limited current treatment options can be, and this motivates my commitment to research that bridges basic immunology with patient care. I am pursuing a K08 because I need focused training in advanced immunologic methods, single‑cell analysis, and computational approaches that will allow me to study immune circuits with far greater depth than my current experience permits. While my clinical and translational background has prepared me to identify important biological questions, I require additional mechanistic training to develop a fully independent research program. The proposed training plan—including coursework, mentored laboratory work, and computational skill development—is essential for acquiring these competencies. I am well prepared for this training based on my clinical expertise and research experience. During residency and fellowship, I completed several first‑author studies examining cytokine signaling and immune dysfunction in human disease samples. I have strong skills in flow cytometry, immune phenotyping, and translational biospecimen analysis, which provide a solid foundation for the more sophisticated mechanistic approaches I aim to master. I have assembled a highly complementary mentorship team with expertise in molecular immunology, computational biology, and translational research, creating an ideal environment for my development. The K08 award will provide the protected time, structured mentorship, and technical training needed to transition successfully to an independent, R01‑funded research career focused on unraveling and therapeutically targeting the molecular drivers of autoimmune disease.</a:t>
            </a:r>
          </a:p>
          <a:p>
            <a:endParaRPr lang="en-US" sz="1500" dirty="0"/>
          </a:p>
        </p:txBody>
      </p:sp>
    </p:spTree>
    <p:extLst>
      <p:ext uri="{BB962C8B-B14F-4D97-AF65-F5344CB8AC3E}">
        <p14:creationId xmlns:p14="http://schemas.microsoft.com/office/powerpoint/2010/main" val="645214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ED86-53A8-088A-DBFD-AE6BD2E0461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F1C73E-9CAC-45BA-6CA8-61811F4DC139}"/>
              </a:ext>
            </a:extLst>
          </p:cNvPr>
          <p:cNvSpPr>
            <a:spLocks noGrp="1"/>
          </p:cNvSpPr>
          <p:nvPr>
            <p:ph type="title"/>
          </p:nvPr>
        </p:nvSpPr>
        <p:spPr>
          <a:xfrm>
            <a:off x="949324" y="498296"/>
            <a:ext cx="10259169" cy="896116"/>
          </a:xfrm>
        </p:spPr>
        <p:txBody>
          <a:bodyPr>
            <a:normAutofit/>
          </a:bodyPr>
          <a:lstStyle/>
          <a:p>
            <a:r>
              <a:rPr lang="en-US" b="0" dirty="0"/>
              <a:t>Personal Statement – Example 1 notes</a:t>
            </a:r>
          </a:p>
        </p:txBody>
      </p:sp>
      <p:sp>
        <p:nvSpPr>
          <p:cNvPr id="2" name="TextBox 1">
            <a:extLst>
              <a:ext uri="{FF2B5EF4-FFF2-40B4-BE49-F238E27FC236}">
                <a16:creationId xmlns:a16="http://schemas.microsoft.com/office/drawing/2014/main" id="{815F9F7E-B2A2-B03F-1252-30F8CB30C157}"/>
              </a:ext>
            </a:extLst>
          </p:cNvPr>
          <p:cNvSpPr txBox="1"/>
          <p:nvPr/>
        </p:nvSpPr>
        <p:spPr>
          <a:xfrm>
            <a:off x="1712629" y="1511003"/>
            <a:ext cx="9004678" cy="4939814"/>
          </a:xfrm>
          <a:prstGeom prst="rect">
            <a:avLst/>
          </a:prstGeom>
          <a:noFill/>
        </p:spPr>
        <p:txBody>
          <a:bodyPr wrap="square" rtlCol="0">
            <a:spAutoFit/>
          </a:bodyPr>
          <a:lstStyle/>
          <a:p>
            <a:r>
              <a:rPr lang="en-US" sz="1500" dirty="0"/>
              <a:t>My long‑term goal is to become an independent physician‑scientist who leads a mechanistic immunology research program focused on translating discoveries in immune dysregulation into new therapies for autoimmune disease. My clinical work has shown me how limited current treatment options can be, and this motivates my commitment to research that bridges basic immunology with patient care. I am pursuing a K08 because I need focused training in advanced immunologic methods, single‑cell analysis, and computational approaches that will allow me to study immune circuits with far greater depth than my current experience permits. While my clinical and translational background has prepared me to identify important biological questions, I require additional mechanistic training to develop a fully independent research program. The proposed training plan—including coursework, mentored laboratory work, and computational skill development—is essential for acquiring these competencies. I am well prepared for this training based on my clinical expertise and research experience. During residency and fellowship, I completed several first‑author studies examining cytokine signaling and immune dysfunction in human disease samples. I have strong skills in flow cytometry, immune phenotyping, and translational biospecimen analysis, which provide a solid foundation for the more sophisticated mechanistic approaches I aim to master. I have assembled a highly complementary mentorship team with expertise in molecular immunology, computational biology, and translational research, creating an ideal environment for my development. The K08 award will provide the protected time, structured mentorship, and technical training needed to transition successfully to an independent, R01‑funded research career focused on unraveling and therapeutically targeting the molecular drivers of autoimmune disease.</a:t>
            </a:r>
          </a:p>
          <a:p>
            <a:endParaRPr lang="en-US" sz="1500" dirty="0"/>
          </a:p>
        </p:txBody>
      </p:sp>
      <p:sp>
        <p:nvSpPr>
          <p:cNvPr id="4" name="Oval 3">
            <a:extLst>
              <a:ext uri="{FF2B5EF4-FFF2-40B4-BE49-F238E27FC236}">
                <a16:creationId xmlns:a16="http://schemas.microsoft.com/office/drawing/2014/main" id="{56362973-1AB9-9923-CA1E-84E0A6246F17}"/>
              </a:ext>
              <a:ext uri="{C183D7F6-B498-43B3-948B-1728B52AA6E4}">
                <adec:decorative xmlns:adec="http://schemas.microsoft.com/office/drawing/2017/decorative" val="1"/>
              </a:ext>
            </a:extLst>
          </p:cNvPr>
          <p:cNvSpPr/>
          <p:nvPr/>
        </p:nvSpPr>
        <p:spPr bwMode="auto">
          <a:xfrm>
            <a:off x="1669062" y="1394412"/>
            <a:ext cx="8677650" cy="850638"/>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 name="Rounded Rectangular Callout 4">
            <a:extLst>
              <a:ext uri="{FF2B5EF4-FFF2-40B4-BE49-F238E27FC236}">
                <a16:creationId xmlns:a16="http://schemas.microsoft.com/office/drawing/2014/main" id="{F68981E4-9EB6-5B11-2877-B82AECD45CF5}"/>
              </a:ext>
            </a:extLst>
          </p:cNvPr>
          <p:cNvSpPr>
            <a:spLocks noChangeArrowheads="1"/>
          </p:cNvSpPr>
          <p:nvPr/>
        </p:nvSpPr>
        <p:spPr bwMode="auto">
          <a:xfrm>
            <a:off x="9879385" y="648052"/>
            <a:ext cx="2280509" cy="850638"/>
          </a:xfrm>
          <a:prstGeom prst="wedgeRoundRectCallout">
            <a:avLst>
              <a:gd name="adj1" fmla="val -42045"/>
              <a:gd name="adj2" fmla="val 75214"/>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Clearly explains long-term career goal and provides rationale</a:t>
            </a:r>
          </a:p>
        </p:txBody>
      </p:sp>
      <p:sp>
        <p:nvSpPr>
          <p:cNvPr id="7" name="Oval 6">
            <a:extLst>
              <a:ext uri="{FF2B5EF4-FFF2-40B4-BE49-F238E27FC236}">
                <a16:creationId xmlns:a16="http://schemas.microsoft.com/office/drawing/2014/main" id="{717DFFBB-2FA6-154D-7012-F96CD8F3D5C2}"/>
              </a:ext>
              <a:ext uri="{C183D7F6-B498-43B3-948B-1728B52AA6E4}">
                <adec:decorative xmlns:adec="http://schemas.microsoft.com/office/drawing/2017/decorative" val="1"/>
              </a:ext>
            </a:extLst>
          </p:cNvPr>
          <p:cNvSpPr/>
          <p:nvPr/>
        </p:nvSpPr>
        <p:spPr bwMode="auto">
          <a:xfrm>
            <a:off x="1712629" y="2361641"/>
            <a:ext cx="8677650" cy="850638"/>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8" name="Rounded Rectangular Callout 27">
            <a:extLst>
              <a:ext uri="{FF2B5EF4-FFF2-40B4-BE49-F238E27FC236}">
                <a16:creationId xmlns:a16="http://schemas.microsoft.com/office/drawing/2014/main" id="{D080C7D3-38C8-AC50-6BF1-1B88824DA25F}"/>
              </a:ext>
            </a:extLst>
          </p:cNvPr>
          <p:cNvSpPr>
            <a:spLocks noChangeArrowheads="1"/>
          </p:cNvSpPr>
          <p:nvPr/>
        </p:nvSpPr>
        <p:spPr bwMode="auto">
          <a:xfrm>
            <a:off x="53419" y="1807511"/>
            <a:ext cx="1630703" cy="1404768"/>
          </a:xfrm>
          <a:prstGeom prst="wedgeRoundRectCallout">
            <a:avLst>
              <a:gd name="adj1" fmla="val 55260"/>
              <a:gd name="adj2" fmla="val 20472"/>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Need for proposed training (could be more specific)</a:t>
            </a:r>
          </a:p>
        </p:txBody>
      </p:sp>
      <p:sp>
        <p:nvSpPr>
          <p:cNvPr id="29" name="Oval 28">
            <a:extLst>
              <a:ext uri="{FF2B5EF4-FFF2-40B4-BE49-F238E27FC236}">
                <a16:creationId xmlns:a16="http://schemas.microsoft.com/office/drawing/2014/main" id="{3A3C611E-ED2E-ACC2-21B8-B28309B58A0A}"/>
              </a:ext>
              <a:ext uri="{C183D7F6-B498-43B3-948B-1728B52AA6E4}">
                <adec:decorative xmlns:adec="http://schemas.microsoft.com/office/drawing/2017/decorative" val="1"/>
              </a:ext>
            </a:extLst>
          </p:cNvPr>
          <p:cNvSpPr/>
          <p:nvPr/>
        </p:nvSpPr>
        <p:spPr bwMode="auto">
          <a:xfrm>
            <a:off x="1605053" y="3961840"/>
            <a:ext cx="8677650" cy="1083633"/>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0" name="Rounded Rectangular Callout 29">
            <a:extLst>
              <a:ext uri="{FF2B5EF4-FFF2-40B4-BE49-F238E27FC236}">
                <a16:creationId xmlns:a16="http://schemas.microsoft.com/office/drawing/2014/main" id="{A925E51A-FE71-EFB4-A7BD-B660DDF17318}"/>
              </a:ext>
            </a:extLst>
          </p:cNvPr>
          <p:cNvSpPr>
            <a:spLocks noChangeArrowheads="1"/>
          </p:cNvSpPr>
          <p:nvPr/>
        </p:nvSpPr>
        <p:spPr bwMode="auto">
          <a:xfrm>
            <a:off x="10429706" y="2916347"/>
            <a:ext cx="1745737" cy="1319477"/>
          </a:xfrm>
          <a:prstGeom prst="wedgeRoundRectCallout">
            <a:avLst>
              <a:gd name="adj1" fmla="val -132938"/>
              <a:gd name="adj2" fmla="val 41583"/>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Highlights previous experience, including publications</a:t>
            </a:r>
          </a:p>
        </p:txBody>
      </p:sp>
      <p:sp>
        <p:nvSpPr>
          <p:cNvPr id="31" name="Oval 30">
            <a:extLst>
              <a:ext uri="{FF2B5EF4-FFF2-40B4-BE49-F238E27FC236}">
                <a16:creationId xmlns:a16="http://schemas.microsoft.com/office/drawing/2014/main" id="{542ED5FD-11A9-5D98-6C32-455AF33DCD10}"/>
              </a:ext>
              <a:ext uri="{C183D7F6-B498-43B3-948B-1728B52AA6E4}">
                <adec:decorative xmlns:adec="http://schemas.microsoft.com/office/drawing/2017/decorative" val="1"/>
              </a:ext>
            </a:extLst>
          </p:cNvPr>
          <p:cNvSpPr/>
          <p:nvPr/>
        </p:nvSpPr>
        <p:spPr bwMode="auto">
          <a:xfrm>
            <a:off x="1672289" y="5158629"/>
            <a:ext cx="8677650" cy="1083633"/>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2" name="Rounded Rectangular Callout 31">
            <a:extLst>
              <a:ext uri="{FF2B5EF4-FFF2-40B4-BE49-F238E27FC236}">
                <a16:creationId xmlns:a16="http://schemas.microsoft.com/office/drawing/2014/main" id="{63F1B942-B258-E098-942D-5093AF428A4F}"/>
              </a:ext>
            </a:extLst>
          </p:cNvPr>
          <p:cNvSpPr>
            <a:spLocks noChangeArrowheads="1"/>
          </p:cNvSpPr>
          <p:nvPr/>
        </p:nvSpPr>
        <p:spPr bwMode="auto">
          <a:xfrm>
            <a:off x="24912" y="4446433"/>
            <a:ext cx="1630703" cy="1083634"/>
          </a:xfrm>
          <a:prstGeom prst="wedgeRoundRectCallout">
            <a:avLst>
              <a:gd name="adj1" fmla="val 58558"/>
              <a:gd name="adj2" fmla="val 60322"/>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Further specifies benefits of K08 proposal</a:t>
            </a:r>
          </a:p>
        </p:txBody>
      </p:sp>
      <p:sp>
        <p:nvSpPr>
          <p:cNvPr id="17" name="Footer Placeholder 3">
            <a:extLst>
              <a:ext uri="{FF2B5EF4-FFF2-40B4-BE49-F238E27FC236}">
                <a16:creationId xmlns:a16="http://schemas.microsoft.com/office/drawing/2014/main" id="{4D063F2C-3CE9-62B3-4AC6-DB6D0D88E44D}"/>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531396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3DEE9-5C2D-91F5-C076-D3FB2F0508A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E9C18A2-FA78-E0BC-C210-5FB2740DC98D}"/>
              </a:ext>
            </a:extLst>
          </p:cNvPr>
          <p:cNvSpPr>
            <a:spLocks noGrp="1"/>
          </p:cNvSpPr>
          <p:nvPr>
            <p:ph type="title"/>
          </p:nvPr>
        </p:nvSpPr>
        <p:spPr>
          <a:xfrm>
            <a:off x="949324" y="498296"/>
            <a:ext cx="10259169" cy="896116"/>
          </a:xfrm>
        </p:spPr>
        <p:txBody>
          <a:bodyPr>
            <a:normAutofit/>
          </a:bodyPr>
          <a:lstStyle/>
          <a:p>
            <a:r>
              <a:rPr lang="en-US" b="0" dirty="0"/>
              <a:t>Personal Statement – Example 2 for R01*</a:t>
            </a:r>
          </a:p>
        </p:txBody>
      </p:sp>
      <p:pic>
        <p:nvPicPr>
          <p:cNvPr id="32" name="Picture 31" descr="screenshot of personal statement&#10;">
            <a:extLst>
              <a:ext uri="{FF2B5EF4-FFF2-40B4-BE49-F238E27FC236}">
                <a16:creationId xmlns:a16="http://schemas.microsoft.com/office/drawing/2014/main" id="{A97D13FE-CA3C-56A2-6A11-2914CD608524}"/>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2154348" y="2011292"/>
            <a:ext cx="8083205" cy="2997086"/>
          </a:xfrm>
          <a:prstGeom prst="rect">
            <a:avLst/>
          </a:prstGeom>
        </p:spPr>
      </p:pic>
      <p:sp>
        <p:nvSpPr>
          <p:cNvPr id="2" name="TextBox 1">
            <a:extLst>
              <a:ext uri="{FF2B5EF4-FFF2-40B4-BE49-F238E27FC236}">
                <a16:creationId xmlns:a16="http://schemas.microsoft.com/office/drawing/2014/main" id="{157EFFDE-7B40-689B-79F2-307CBBA27033}"/>
              </a:ext>
            </a:extLst>
          </p:cNvPr>
          <p:cNvSpPr txBox="1"/>
          <p:nvPr/>
        </p:nvSpPr>
        <p:spPr>
          <a:xfrm>
            <a:off x="215154" y="5957047"/>
            <a:ext cx="6629400" cy="276999"/>
          </a:xfrm>
          <a:prstGeom prst="rect">
            <a:avLst/>
          </a:prstGeom>
          <a:noFill/>
        </p:spPr>
        <p:txBody>
          <a:bodyPr wrap="square" rtlCol="0">
            <a:spAutoFit/>
          </a:bodyPr>
          <a:lstStyle/>
          <a:p>
            <a:r>
              <a:rPr lang="en-US" sz="1200" dirty="0">
                <a:solidFill>
                  <a:srgbClr val="0070C0"/>
                </a:solidFill>
              </a:rPr>
              <a:t>*Older example before Common Forms were required</a:t>
            </a:r>
          </a:p>
        </p:txBody>
      </p:sp>
      <p:sp>
        <p:nvSpPr>
          <p:cNvPr id="17" name="Footer Placeholder 3">
            <a:extLst>
              <a:ext uri="{FF2B5EF4-FFF2-40B4-BE49-F238E27FC236}">
                <a16:creationId xmlns:a16="http://schemas.microsoft.com/office/drawing/2014/main" id="{0B97583B-28B3-733E-C849-69C708AE1B78}"/>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303998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4A86B-B49D-BA07-BD7B-0612264F8E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B61038-7B70-1956-40CF-4CC03172223D}"/>
              </a:ext>
            </a:extLst>
          </p:cNvPr>
          <p:cNvSpPr>
            <a:spLocks noGrp="1"/>
          </p:cNvSpPr>
          <p:nvPr>
            <p:ph type="title"/>
          </p:nvPr>
        </p:nvSpPr>
        <p:spPr>
          <a:xfrm>
            <a:off x="949324" y="498296"/>
            <a:ext cx="10259169" cy="896116"/>
          </a:xfrm>
        </p:spPr>
        <p:txBody>
          <a:bodyPr>
            <a:normAutofit/>
          </a:bodyPr>
          <a:lstStyle/>
          <a:p>
            <a:r>
              <a:rPr lang="en-US" b="0" dirty="0"/>
              <a:t>Personal Statement – Example 2 notes</a:t>
            </a:r>
          </a:p>
        </p:txBody>
      </p:sp>
      <p:pic>
        <p:nvPicPr>
          <p:cNvPr id="32" name="Picture 31" descr="screenshot of personal statement">
            <a:extLst>
              <a:ext uri="{FF2B5EF4-FFF2-40B4-BE49-F238E27FC236}">
                <a16:creationId xmlns:a16="http://schemas.microsoft.com/office/drawing/2014/main" id="{1D2E9B2A-E63A-3C8A-BF62-F742A0BD3EC4}"/>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2173064" y="1464587"/>
            <a:ext cx="8083205" cy="3107413"/>
          </a:xfrm>
          <a:prstGeom prst="rect">
            <a:avLst/>
          </a:prstGeom>
        </p:spPr>
      </p:pic>
      <p:sp>
        <p:nvSpPr>
          <p:cNvPr id="33" name="Oval 32">
            <a:extLst>
              <a:ext uri="{FF2B5EF4-FFF2-40B4-BE49-F238E27FC236}">
                <a16:creationId xmlns:a16="http://schemas.microsoft.com/office/drawing/2014/main" id="{129C8D5A-5E8A-9B52-2124-51973694A593}"/>
              </a:ext>
              <a:ext uri="{C183D7F6-B498-43B3-948B-1728B52AA6E4}">
                <adec:decorative xmlns:adec="http://schemas.microsoft.com/office/drawing/2017/decorative" val="1"/>
              </a:ext>
            </a:extLst>
          </p:cNvPr>
          <p:cNvSpPr/>
          <p:nvPr/>
        </p:nvSpPr>
        <p:spPr bwMode="auto">
          <a:xfrm>
            <a:off x="2173064" y="3864887"/>
            <a:ext cx="8058227" cy="602610"/>
          </a:xfrm>
          <a:prstGeom prst="ellipse">
            <a:avLst/>
          </a:prstGeom>
          <a:solidFill>
            <a:srgbClr val="0000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9" name="Rounded Rectangular Callout 8">
            <a:extLst>
              <a:ext uri="{FF2B5EF4-FFF2-40B4-BE49-F238E27FC236}">
                <a16:creationId xmlns:a16="http://schemas.microsoft.com/office/drawing/2014/main" id="{BBCE7EF8-9D58-A192-3292-A31BA6EAE278}"/>
              </a:ext>
            </a:extLst>
          </p:cNvPr>
          <p:cNvSpPr>
            <a:spLocks noChangeArrowheads="1"/>
          </p:cNvSpPr>
          <p:nvPr/>
        </p:nvSpPr>
        <p:spPr bwMode="auto">
          <a:xfrm>
            <a:off x="10057356" y="626723"/>
            <a:ext cx="1941993" cy="1121040"/>
          </a:xfrm>
          <a:prstGeom prst="wedgeRoundRectCallout">
            <a:avLst>
              <a:gd name="adj1" fmla="val -67327"/>
              <a:gd name="adj2" fmla="val 51902"/>
              <a:gd name="adj3" fmla="val 16667"/>
            </a:avLst>
          </a:prstGeom>
          <a:solidFill>
            <a:srgbClr val="0000FF">
              <a:alpha val="41960"/>
            </a:srgbClr>
          </a:solidFill>
          <a:ln w="9525">
            <a:solidFill>
              <a:srgbClr val="0000FF"/>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latin typeface="Helvetica" charset="0"/>
                <a:cs typeface="Helvetica" charset="0"/>
              </a:rPr>
              <a:t>Vague, would make this more specific to proposed project</a:t>
            </a:r>
          </a:p>
        </p:txBody>
      </p:sp>
      <p:sp>
        <p:nvSpPr>
          <p:cNvPr id="7" name="Rounded Rectangular Callout 6">
            <a:extLst>
              <a:ext uri="{FF2B5EF4-FFF2-40B4-BE49-F238E27FC236}">
                <a16:creationId xmlns:a16="http://schemas.microsoft.com/office/drawing/2014/main" id="{2C2BEA03-FE38-8B71-3320-27E7A9961300}"/>
              </a:ext>
            </a:extLst>
          </p:cNvPr>
          <p:cNvSpPr>
            <a:spLocks noChangeArrowheads="1"/>
          </p:cNvSpPr>
          <p:nvPr/>
        </p:nvSpPr>
        <p:spPr bwMode="auto">
          <a:xfrm>
            <a:off x="208971" y="2030939"/>
            <a:ext cx="1857916" cy="1197421"/>
          </a:xfrm>
          <a:prstGeom prst="wedgeRoundRectCallout">
            <a:avLst>
              <a:gd name="adj1" fmla="val 63204"/>
              <a:gd name="adj2" fmla="val 5533"/>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Describes background and highlights past funding success.</a:t>
            </a:r>
          </a:p>
        </p:txBody>
      </p:sp>
      <p:sp>
        <p:nvSpPr>
          <p:cNvPr id="30" name="Rounded Rectangular Callout 29">
            <a:extLst>
              <a:ext uri="{FF2B5EF4-FFF2-40B4-BE49-F238E27FC236}">
                <a16:creationId xmlns:a16="http://schemas.microsoft.com/office/drawing/2014/main" id="{7AF744AD-7632-F66A-BF59-4E60B8A55F82}"/>
              </a:ext>
            </a:extLst>
          </p:cNvPr>
          <p:cNvSpPr>
            <a:spLocks noChangeArrowheads="1"/>
          </p:cNvSpPr>
          <p:nvPr/>
        </p:nvSpPr>
        <p:spPr bwMode="auto">
          <a:xfrm>
            <a:off x="10325987" y="2818118"/>
            <a:ext cx="1857916" cy="1197421"/>
          </a:xfrm>
          <a:prstGeom prst="wedgeRoundRectCallout">
            <a:avLst>
              <a:gd name="adj1" fmla="val -57530"/>
              <a:gd name="adj2" fmla="val -8786"/>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Provides evidence for leadership abilities</a:t>
            </a:r>
          </a:p>
        </p:txBody>
      </p:sp>
      <p:sp>
        <p:nvSpPr>
          <p:cNvPr id="29" name="Rounded Rectangular Callout 28">
            <a:extLst>
              <a:ext uri="{FF2B5EF4-FFF2-40B4-BE49-F238E27FC236}">
                <a16:creationId xmlns:a16="http://schemas.microsoft.com/office/drawing/2014/main" id="{66DE67BF-05AB-56FA-700D-FA51D228D273}"/>
              </a:ext>
            </a:extLst>
          </p:cNvPr>
          <p:cNvSpPr>
            <a:spLocks noChangeArrowheads="1"/>
          </p:cNvSpPr>
          <p:nvPr/>
        </p:nvSpPr>
        <p:spPr bwMode="auto">
          <a:xfrm>
            <a:off x="18716" y="4166192"/>
            <a:ext cx="1941993" cy="1121040"/>
          </a:xfrm>
          <a:prstGeom prst="wedgeRoundRectCallout">
            <a:avLst>
              <a:gd name="adj1" fmla="val 70251"/>
              <a:gd name="adj2" fmla="val -41135"/>
              <a:gd name="adj3" fmla="val 16667"/>
            </a:avLst>
          </a:prstGeom>
          <a:solidFill>
            <a:srgbClr val="0000FF">
              <a:alpha val="41960"/>
            </a:srgbClr>
          </a:solidFill>
          <a:ln w="9525">
            <a:solidFill>
              <a:srgbClr val="0000FF"/>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latin typeface="Helvetica" charset="0"/>
                <a:cs typeface="Helvetica" charset="0"/>
              </a:rPr>
              <a:t>Takes opportunity to explain factors that affected past productivity.</a:t>
            </a:r>
          </a:p>
        </p:txBody>
      </p:sp>
      <p:sp>
        <p:nvSpPr>
          <p:cNvPr id="34" name="Oval 33">
            <a:extLst>
              <a:ext uri="{FF2B5EF4-FFF2-40B4-BE49-F238E27FC236}">
                <a16:creationId xmlns:a16="http://schemas.microsoft.com/office/drawing/2014/main" id="{8701FFF8-CD5C-560A-C6D7-D111A1AA7014}"/>
              </a:ext>
              <a:ext uri="{C183D7F6-B498-43B3-948B-1728B52AA6E4}">
                <adec:decorative xmlns:adec="http://schemas.microsoft.com/office/drawing/2017/decorative" val="1"/>
              </a:ext>
            </a:extLst>
          </p:cNvPr>
          <p:cNvSpPr/>
          <p:nvPr/>
        </p:nvSpPr>
        <p:spPr bwMode="auto">
          <a:xfrm>
            <a:off x="2199274" y="2968771"/>
            <a:ext cx="8069484" cy="896116"/>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C6E57F05-9380-E90E-5140-C76AFB82C30B}"/>
              </a:ext>
              <a:ext uri="{C183D7F6-B498-43B3-948B-1728B52AA6E4}">
                <adec:decorative xmlns:adec="http://schemas.microsoft.com/office/drawing/2017/decorative" val="1"/>
              </a:ext>
            </a:extLst>
          </p:cNvPr>
          <p:cNvSpPr/>
          <p:nvPr/>
        </p:nvSpPr>
        <p:spPr bwMode="auto">
          <a:xfrm>
            <a:off x="2173064" y="2030939"/>
            <a:ext cx="8069484" cy="1013151"/>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E6444B18-BE99-4C93-B692-0EACE825B105}"/>
              </a:ext>
              <a:ext uri="{C183D7F6-B498-43B3-948B-1728B52AA6E4}">
                <adec:decorative xmlns:adec="http://schemas.microsoft.com/office/drawing/2017/decorative" val="1"/>
              </a:ext>
            </a:extLst>
          </p:cNvPr>
          <p:cNvSpPr/>
          <p:nvPr/>
        </p:nvSpPr>
        <p:spPr bwMode="auto">
          <a:xfrm>
            <a:off x="2201639" y="1636037"/>
            <a:ext cx="8058227" cy="602610"/>
          </a:xfrm>
          <a:prstGeom prst="ellipse">
            <a:avLst/>
          </a:prstGeom>
          <a:solidFill>
            <a:srgbClr val="0000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 name="TextBox 1">
            <a:extLst>
              <a:ext uri="{FF2B5EF4-FFF2-40B4-BE49-F238E27FC236}">
                <a16:creationId xmlns:a16="http://schemas.microsoft.com/office/drawing/2014/main" id="{2D8D6BDE-2D0E-D7CE-1C38-FF48CD507796}"/>
              </a:ext>
            </a:extLst>
          </p:cNvPr>
          <p:cNvSpPr txBox="1"/>
          <p:nvPr/>
        </p:nvSpPr>
        <p:spPr>
          <a:xfrm>
            <a:off x="215154" y="5957047"/>
            <a:ext cx="6629400" cy="276999"/>
          </a:xfrm>
          <a:prstGeom prst="rect">
            <a:avLst/>
          </a:prstGeom>
          <a:noFill/>
        </p:spPr>
        <p:txBody>
          <a:bodyPr wrap="square" rtlCol="0">
            <a:spAutoFit/>
          </a:bodyPr>
          <a:lstStyle/>
          <a:p>
            <a:r>
              <a:rPr lang="en-US" sz="1200" dirty="0">
                <a:solidFill>
                  <a:srgbClr val="0070C0"/>
                </a:solidFill>
              </a:rPr>
              <a:t>*Older example before Common Forms were required</a:t>
            </a:r>
          </a:p>
        </p:txBody>
      </p:sp>
      <p:sp>
        <p:nvSpPr>
          <p:cNvPr id="17" name="Footer Placeholder 3">
            <a:extLst>
              <a:ext uri="{FF2B5EF4-FFF2-40B4-BE49-F238E27FC236}">
                <a16:creationId xmlns:a16="http://schemas.microsoft.com/office/drawing/2014/main" id="{533A6EB3-65CC-954B-6A0C-D5CDC690C2BB}"/>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08195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C334-ABBB-BE8B-C4E7-BFBBB56074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54A6452-6807-B2B9-EDFF-8D71906CD4C3}"/>
              </a:ext>
            </a:extLst>
          </p:cNvPr>
          <p:cNvSpPr>
            <a:spLocks noGrp="1"/>
          </p:cNvSpPr>
          <p:nvPr>
            <p:ph type="title"/>
          </p:nvPr>
        </p:nvSpPr>
        <p:spPr>
          <a:xfrm>
            <a:off x="949324" y="498296"/>
            <a:ext cx="10259169" cy="896116"/>
          </a:xfrm>
        </p:spPr>
        <p:txBody>
          <a:bodyPr>
            <a:normAutofit/>
          </a:bodyPr>
          <a:lstStyle/>
          <a:p>
            <a:r>
              <a:rPr lang="en-US" b="0" dirty="0"/>
              <a:t>Personal Statement – Example 3 for T32</a:t>
            </a:r>
          </a:p>
        </p:txBody>
      </p:sp>
      <p:sp>
        <p:nvSpPr>
          <p:cNvPr id="17" name="Footer Placeholder 3">
            <a:extLst>
              <a:ext uri="{FF2B5EF4-FFF2-40B4-BE49-F238E27FC236}">
                <a16:creationId xmlns:a16="http://schemas.microsoft.com/office/drawing/2014/main" id="{034F6EAA-56BA-8061-ED92-4BF2F96A46D8}"/>
              </a:ext>
            </a:extLst>
          </p:cNvPr>
          <p:cNvSpPr>
            <a:spLocks noGrp="1"/>
          </p:cNvSpPr>
          <p:nvPr>
            <p:ph type="ftr" sz="quarter" idx="3"/>
          </p:nvPr>
        </p:nvSpPr>
        <p:spPr>
          <a:xfrm>
            <a:off x="6575729" y="6503069"/>
            <a:ext cx="4679216" cy="365125"/>
          </a:xfrm>
          <a:prstGeom prst="rect">
            <a:avLst/>
          </a:prstGeom>
        </p:spPr>
        <p:txBody>
          <a:bodyPr/>
          <a:lstStyle/>
          <a:p>
            <a:r>
              <a:rPr lang="en-US" dirty="0">
                <a:latin typeface="+mn-lt"/>
              </a:rPr>
              <a:t>Scientific Editing and Research Communication Core</a:t>
            </a:r>
          </a:p>
        </p:txBody>
      </p:sp>
      <p:sp>
        <p:nvSpPr>
          <p:cNvPr id="2" name="TextBox 1">
            <a:extLst>
              <a:ext uri="{FF2B5EF4-FFF2-40B4-BE49-F238E27FC236}">
                <a16:creationId xmlns:a16="http://schemas.microsoft.com/office/drawing/2014/main" id="{381ADF96-2BB6-EBB3-88DF-513196BE7BFE}"/>
              </a:ext>
            </a:extLst>
          </p:cNvPr>
          <p:cNvSpPr txBox="1"/>
          <p:nvPr/>
        </p:nvSpPr>
        <p:spPr>
          <a:xfrm>
            <a:off x="1399752" y="2094446"/>
            <a:ext cx="9358312" cy="2677656"/>
          </a:xfrm>
          <a:prstGeom prst="rect">
            <a:avLst/>
          </a:prstGeom>
          <a:noFill/>
        </p:spPr>
        <p:txBody>
          <a:bodyPr wrap="square" rtlCol="0">
            <a:spAutoFit/>
          </a:bodyPr>
          <a:lstStyle/>
          <a:p>
            <a:r>
              <a:rPr lang="en-US" sz="1400" dirty="0"/>
              <a:t>I have more than 20 years of experience in graduate training, mentorship, and interdisciplinary research in cellular neurobiology. As Director of Graduate Training Initiatives in the Department of Neuroscience, I have overseen curriculum development, trainee progress assessment, and the coordination of cross-departmental training activities. I have mentored 16 PhD students and 8 postdoctoral fellows, many of whom now hold academic or industry positions. My research program integrates molecular neuroscience, systems physiology, and computational analysis—providing trainees with exposure to diverse experimental and analytical approaches.</a:t>
            </a:r>
          </a:p>
          <a:p>
            <a:endParaRPr lang="en-US" sz="1400" dirty="0"/>
          </a:p>
          <a:p>
            <a:r>
              <a:rPr lang="en-US" sz="1400" dirty="0"/>
              <a:t>I have led multiple institutional training efforts, including serving as Co‑Director of the Interdisciplinary Neuroscience Training Program from 2017–2024. My experience in program administration, commitment to trainee development, and track record of fostering inclusive, supportive training environments position me well to lead this T32 training program.</a:t>
            </a:r>
          </a:p>
          <a:p>
            <a:endParaRPr lang="en-US" sz="1400" dirty="0"/>
          </a:p>
        </p:txBody>
      </p:sp>
    </p:spTree>
    <p:extLst>
      <p:ext uri="{BB962C8B-B14F-4D97-AF65-F5344CB8AC3E}">
        <p14:creationId xmlns:p14="http://schemas.microsoft.com/office/powerpoint/2010/main" val="857002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5A50-616C-228F-5497-C5756B63306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0263F37-77ED-C3AC-757A-1D343BA25713}"/>
              </a:ext>
            </a:extLst>
          </p:cNvPr>
          <p:cNvSpPr>
            <a:spLocks noGrp="1"/>
          </p:cNvSpPr>
          <p:nvPr>
            <p:ph type="title"/>
          </p:nvPr>
        </p:nvSpPr>
        <p:spPr>
          <a:xfrm>
            <a:off x="949324" y="498296"/>
            <a:ext cx="10259169" cy="896116"/>
          </a:xfrm>
        </p:spPr>
        <p:txBody>
          <a:bodyPr>
            <a:normAutofit/>
          </a:bodyPr>
          <a:lstStyle/>
          <a:p>
            <a:r>
              <a:rPr lang="en-US" b="0" dirty="0"/>
              <a:t>Personal Statement – Example 3 notes</a:t>
            </a:r>
          </a:p>
        </p:txBody>
      </p:sp>
      <p:sp>
        <p:nvSpPr>
          <p:cNvPr id="2" name="TextBox 1">
            <a:extLst>
              <a:ext uri="{FF2B5EF4-FFF2-40B4-BE49-F238E27FC236}">
                <a16:creationId xmlns:a16="http://schemas.microsoft.com/office/drawing/2014/main" id="{AEF5AF5B-5905-A7B1-7584-4E4F0BA6957A}"/>
              </a:ext>
            </a:extLst>
          </p:cNvPr>
          <p:cNvSpPr txBox="1"/>
          <p:nvPr/>
        </p:nvSpPr>
        <p:spPr>
          <a:xfrm>
            <a:off x="917258" y="2105467"/>
            <a:ext cx="9358312" cy="2677656"/>
          </a:xfrm>
          <a:prstGeom prst="rect">
            <a:avLst/>
          </a:prstGeom>
          <a:noFill/>
        </p:spPr>
        <p:txBody>
          <a:bodyPr wrap="square" rtlCol="0">
            <a:spAutoFit/>
          </a:bodyPr>
          <a:lstStyle/>
          <a:p>
            <a:r>
              <a:rPr lang="en-US" sz="1400" dirty="0"/>
              <a:t>I have more than 20 years of experience in graduate training, mentorship, and interdisciplinary research in cellular neurobiology. As Director of Graduate Training Initiatives in the Department of Neuroscience, I have overseen curriculum development, trainee progress assessment, and the coordination of cross-departmental training activities. I have mentored 16 PhD students and 8 postdoctoral fellows, many of whom now hold academic or industry positions. My research program integrates molecular neuroscience, systems physiology, and computational analysis—providing trainees with exposure to diverse experimental and analytical approaches.</a:t>
            </a:r>
          </a:p>
          <a:p>
            <a:endParaRPr lang="en-US" sz="1400" dirty="0"/>
          </a:p>
          <a:p>
            <a:r>
              <a:rPr lang="en-US" sz="1400" dirty="0"/>
              <a:t>I have led multiple institutional training efforts, including serving as Co‑Director of the Interdisciplinary Neuroscience Training Program from 2017–2024. My experience in program administration, commitment to trainee development, and track record of fostering inclusive, supportive training environments position me well to lead this T32 training program.</a:t>
            </a:r>
          </a:p>
          <a:p>
            <a:endParaRPr lang="en-US" sz="1400" dirty="0"/>
          </a:p>
        </p:txBody>
      </p:sp>
      <p:sp>
        <p:nvSpPr>
          <p:cNvPr id="43" name="Rounded Rectangular Callout 8" descr="Highlight section of paragraph illustrating specificity in Personal Statement">
            <a:extLst>
              <a:ext uri="{FF2B5EF4-FFF2-40B4-BE49-F238E27FC236}">
                <a16:creationId xmlns:a16="http://schemas.microsoft.com/office/drawing/2014/main" id="{2C10FFB7-36F6-6370-DA47-0BE393D7ED1A}"/>
              </a:ext>
            </a:extLst>
          </p:cNvPr>
          <p:cNvSpPr>
            <a:spLocks noChangeArrowheads="1"/>
          </p:cNvSpPr>
          <p:nvPr/>
        </p:nvSpPr>
        <p:spPr bwMode="auto">
          <a:xfrm>
            <a:off x="10275570" y="2624031"/>
            <a:ext cx="1916430" cy="1146631"/>
          </a:xfrm>
          <a:prstGeom prst="wedgeRoundRectCallout">
            <a:avLst>
              <a:gd name="adj1" fmla="val -70691"/>
              <a:gd name="adj2" fmla="val -40086"/>
              <a:gd name="adj3" fmla="val 16667"/>
            </a:avLst>
          </a:prstGeom>
          <a:solidFill>
            <a:srgbClr val="45964B">
              <a:alpha val="41960"/>
            </a:srgbClr>
          </a:solidFill>
          <a:ln w="9525">
            <a:solidFill>
              <a:srgbClr val="45964B"/>
            </a:solidFill>
            <a:round/>
            <a:headEnd/>
            <a:tailEnd/>
          </a:ln>
        </p:spPr>
        <p:txBody>
          <a:bodyPr/>
          <a:lstStyle/>
          <a:p>
            <a:pPr algn="ctr"/>
            <a:endParaRPr lang="en-US" sz="1600" dirty="0">
              <a:solidFill>
                <a:srgbClr val="008000"/>
              </a:solidFill>
              <a:latin typeface="Helvetica" charset="0"/>
              <a:cs typeface="Helvetica" charset="0"/>
            </a:endParaRPr>
          </a:p>
        </p:txBody>
      </p:sp>
      <p:sp>
        <p:nvSpPr>
          <p:cNvPr id="41" name="Rectangle 40">
            <a:extLst>
              <a:ext uri="{FF2B5EF4-FFF2-40B4-BE49-F238E27FC236}">
                <a16:creationId xmlns:a16="http://schemas.microsoft.com/office/drawing/2014/main" id="{5AD6E3B3-8A68-03BF-8770-737FBBCE05E4}"/>
              </a:ext>
            </a:extLst>
          </p:cNvPr>
          <p:cNvSpPr/>
          <p:nvPr/>
        </p:nvSpPr>
        <p:spPr>
          <a:xfrm>
            <a:off x="3266937" y="4959495"/>
            <a:ext cx="5948500" cy="400110"/>
          </a:xfrm>
          <a:prstGeom prst="rect">
            <a:avLst/>
          </a:prstGeom>
          <a:ln>
            <a:solidFill>
              <a:srgbClr val="45964B"/>
            </a:solidFill>
          </a:ln>
        </p:spPr>
        <p:txBody>
          <a:bodyPr wrap="square">
            <a:spAutoFit/>
          </a:bodyPr>
          <a:lstStyle/>
          <a:p>
            <a:pPr algn="ctr"/>
            <a:r>
              <a:rPr lang="en-US" sz="2000" dirty="0">
                <a:latin typeface="Helvetica"/>
                <a:cs typeface="Helvetica"/>
              </a:rPr>
              <a:t>Tailor personal statement for </a:t>
            </a:r>
            <a:r>
              <a:rPr lang="en-US" sz="2000" i="1" u="sng" dirty="0">
                <a:latin typeface="Helvetica"/>
                <a:cs typeface="Helvetica"/>
              </a:rPr>
              <a:t>each</a:t>
            </a:r>
            <a:r>
              <a:rPr lang="en-US" sz="2000" dirty="0">
                <a:latin typeface="Helvetica"/>
                <a:cs typeface="Helvetica"/>
              </a:rPr>
              <a:t> application</a:t>
            </a:r>
          </a:p>
        </p:txBody>
      </p:sp>
      <p:sp>
        <p:nvSpPr>
          <p:cNvPr id="42" name="Rounded Rectangular Callout 8">
            <a:extLst>
              <a:ext uri="{FF2B5EF4-FFF2-40B4-BE49-F238E27FC236}">
                <a16:creationId xmlns:a16="http://schemas.microsoft.com/office/drawing/2014/main" id="{3FCBC1CF-A972-2C7F-C276-8ABD98696359}"/>
              </a:ext>
            </a:extLst>
          </p:cNvPr>
          <p:cNvSpPr>
            <a:spLocks noChangeArrowheads="1"/>
          </p:cNvSpPr>
          <p:nvPr/>
        </p:nvSpPr>
        <p:spPr bwMode="auto">
          <a:xfrm>
            <a:off x="10275570" y="2616352"/>
            <a:ext cx="1916430" cy="1146631"/>
          </a:xfrm>
          <a:prstGeom prst="wedgeRoundRectCallout">
            <a:avLst>
              <a:gd name="adj1" fmla="val -68877"/>
              <a:gd name="adj2" fmla="val 43401"/>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Presents support for being the right leader for this T32 in particular</a:t>
            </a:r>
          </a:p>
        </p:txBody>
      </p:sp>
      <p:sp>
        <p:nvSpPr>
          <p:cNvPr id="4" name="Oval 3">
            <a:extLst>
              <a:ext uri="{FF2B5EF4-FFF2-40B4-BE49-F238E27FC236}">
                <a16:creationId xmlns:a16="http://schemas.microsoft.com/office/drawing/2014/main" id="{8D320991-C4D6-5E92-8F4D-202F57461ADF}"/>
              </a:ext>
              <a:ext uri="{C183D7F6-B498-43B3-948B-1728B52AA6E4}">
                <adec:decorative xmlns:adec="http://schemas.microsoft.com/office/drawing/2017/decorative" val="1"/>
              </a:ext>
            </a:extLst>
          </p:cNvPr>
          <p:cNvSpPr/>
          <p:nvPr/>
        </p:nvSpPr>
        <p:spPr bwMode="auto">
          <a:xfrm>
            <a:off x="731520" y="2381086"/>
            <a:ext cx="9172574" cy="743680"/>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FE807356-618D-E012-A0C5-1C3C3D48AAE7}"/>
              </a:ext>
              <a:ext uri="{C183D7F6-B498-43B3-948B-1728B52AA6E4}">
                <adec:decorative xmlns:adec="http://schemas.microsoft.com/office/drawing/2017/decorative" val="1"/>
              </a:ext>
            </a:extLst>
          </p:cNvPr>
          <p:cNvSpPr/>
          <p:nvPr/>
        </p:nvSpPr>
        <p:spPr bwMode="auto">
          <a:xfrm>
            <a:off x="731520" y="3554089"/>
            <a:ext cx="9172574" cy="553055"/>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17" name="Footer Placeholder 3">
            <a:extLst>
              <a:ext uri="{FF2B5EF4-FFF2-40B4-BE49-F238E27FC236}">
                <a16:creationId xmlns:a16="http://schemas.microsoft.com/office/drawing/2014/main" id="{E2532CB7-D3D3-D4AB-36A1-DA79C553BEA3}"/>
              </a:ext>
            </a:extLst>
          </p:cNvPr>
          <p:cNvSpPr>
            <a:spLocks noGrp="1"/>
          </p:cNvSpPr>
          <p:nvPr>
            <p:ph type="ftr" sz="quarter" idx="3"/>
          </p:nvPr>
        </p:nvSpPr>
        <p:spPr>
          <a:xfrm>
            <a:off x="6575729" y="6503069"/>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303923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E047-2E80-F000-AA2F-526941521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E3FCB-CDD2-F906-84B4-32484889F91A}"/>
              </a:ext>
            </a:extLst>
          </p:cNvPr>
          <p:cNvSpPr>
            <a:spLocks noGrp="1"/>
          </p:cNvSpPr>
          <p:nvPr>
            <p:ph type="title"/>
          </p:nvPr>
        </p:nvSpPr>
        <p:spPr>
          <a:xfrm>
            <a:off x="949325" y="498296"/>
            <a:ext cx="9413875" cy="896116"/>
          </a:xfrm>
        </p:spPr>
        <p:txBody>
          <a:bodyPr>
            <a:normAutofit/>
          </a:bodyPr>
          <a:lstStyle/>
          <a:p>
            <a:r>
              <a:rPr lang="en-US" b="0" dirty="0"/>
              <a:t>In this session</a:t>
            </a:r>
          </a:p>
        </p:txBody>
      </p:sp>
      <p:pic>
        <p:nvPicPr>
          <p:cNvPr id="8" name="Picture 7">
            <a:extLst>
              <a:ext uri="{FF2B5EF4-FFF2-40B4-BE49-F238E27FC236}">
                <a16:creationId xmlns:a16="http://schemas.microsoft.com/office/drawing/2014/main" id="{4949ADA3-BFC9-3277-2410-F9C911A1AB2E}"/>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6918" y="3080352"/>
            <a:ext cx="957337" cy="908991"/>
          </a:xfrm>
          <a:prstGeom prst="ellipse">
            <a:avLst/>
          </a:prstGeom>
          <a:noFill/>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B1AD873-1AEB-F529-49FA-FDF365BD34A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483" y="4315340"/>
            <a:ext cx="1668206" cy="612124"/>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97523C05-07DD-C696-DCEF-AD75820D11F9}"/>
              </a:ext>
              <a:ext uri="{C183D7F6-B498-43B3-948B-1728B52AA6E4}">
                <adec:decorative xmlns:adec="http://schemas.microsoft.com/office/drawing/2017/decorative" val="1"/>
              </a:ext>
            </a:extLst>
          </p:cNvPr>
          <p:cNvGrpSpPr>
            <a:grpSpLocks noChangeAspect="1"/>
          </p:cNvGrpSpPr>
          <p:nvPr/>
        </p:nvGrpSpPr>
        <p:grpSpPr>
          <a:xfrm>
            <a:off x="1154373" y="1669964"/>
            <a:ext cx="860425" cy="1084391"/>
            <a:chOff x="9582602" y="3657600"/>
            <a:chExt cx="1485097" cy="1871663"/>
          </a:xfrm>
        </p:grpSpPr>
        <p:pic>
          <p:nvPicPr>
            <p:cNvPr id="5" name="Picture 4" descr="A document with text on it&#10;&#10;AI-generated content may be incorrect.">
              <a:extLst>
                <a:ext uri="{FF2B5EF4-FFF2-40B4-BE49-F238E27FC236}">
                  <a16:creationId xmlns:a16="http://schemas.microsoft.com/office/drawing/2014/main" id="{1D8A718A-7398-9481-B7B9-77E4ED5DFC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9746" y="3960341"/>
              <a:ext cx="1167953" cy="1568922"/>
            </a:xfrm>
            <a:prstGeom prst="rect">
              <a:avLst/>
            </a:prstGeom>
            <a:ln>
              <a:solidFill>
                <a:schemeClr val="tx1"/>
              </a:solidFill>
            </a:ln>
          </p:spPr>
        </p:pic>
        <p:pic>
          <p:nvPicPr>
            <p:cNvPr id="6" name="Content Placeholder 4" descr="A document with text and images&#10;&#10;AI-generated content may be incorrect.">
              <a:extLst>
                <a:ext uri="{FF2B5EF4-FFF2-40B4-BE49-F238E27FC236}">
                  <a16:creationId xmlns:a16="http://schemas.microsoft.com/office/drawing/2014/main" id="{D19952F9-7332-8B24-1622-E896668474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2602" y="3657600"/>
              <a:ext cx="1223298" cy="1568922"/>
            </a:xfrm>
            <a:prstGeom prst="rect">
              <a:avLst/>
            </a:prstGeom>
            <a:ln>
              <a:solidFill>
                <a:schemeClr val="tx1"/>
              </a:solidFill>
            </a:ln>
          </p:spPr>
        </p:pic>
      </p:grpSp>
      <p:pic>
        <p:nvPicPr>
          <p:cNvPr id="11" name="Picture 10">
            <a:extLst>
              <a:ext uri="{FF2B5EF4-FFF2-40B4-BE49-F238E27FC236}">
                <a16:creationId xmlns:a16="http://schemas.microsoft.com/office/drawing/2014/main" id="{0DBEB70C-6931-FE0C-6F47-907B813CD2E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4373" y="5499883"/>
            <a:ext cx="889424" cy="612124"/>
          </a:xfrm>
          <a:prstGeom prst="rect">
            <a:avLst/>
          </a:prstGeom>
          <a:effectLst>
            <a:outerShdw blurRad="63500" sx="102000" sy="102000" algn="ctr" rotWithShape="0">
              <a:prstClr val="black">
                <a:alpha val="40000"/>
              </a:prstClr>
            </a:outerShdw>
          </a:effectLst>
        </p:spPr>
      </p:pic>
      <p:sp>
        <p:nvSpPr>
          <p:cNvPr id="3" name="Rectangle 3">
            <a:extLst>
              <a:ext uri="{FF2B5EF4-FFF2-40B4-BE49-F238E27FC236}">
                <a16:creationId xmlns:a16="http://schemas.microsoft.com/office/drawing/2014/main" id="{AA83077C-6B67-3DE4-0664-18E3C1DF181A}"/>
              </a:ext>
            </a:extLst>
          </p:cNvPr>
          <p:cNvSpPr>
            <a:spLocks noChangeArrowheads="1"/>
          </p:cNvSpPr>
          <p:nvPr/>
        </p:nvSpPr>
        <p:spPr bwMode="auto">
          <a:xfrm>
            <a:off x="2536883" y="1922672"/>
            <a:ext cx="10269628" cy="4478149"/>
          </a:xfrm>
          <a:prstGeom prst="rect">
            <a:avLst/>
          </a:prstGeom>
          <a:noFill/>
          <a:ln w="9525">
            <a:noFill/>
            <a:miter lim="800000"/>
            <a:headEnd/>
            <a:tailEnd/>
          </a:ln>
        </p:spPr>
        <p:txBody>
          <a:bodyPr wrap="square">
            <a:spAutoFit/>
          </a:bodyPr>
          <a:lstStyle/>
          <a:p>
            <a:pPr>
              <a:spcBef>
                <a:spcPts val="1800"/>
              </a:spcBef>
              <a:spcAft>
                <a:spcPts val="600"/>
              </a:spcAft>
            </a:pPr>
            <a:r>
              <a:rPr lang="en-US" sz="2000" dirty="0">
                <a:latin typeface="+mj-lt"/>
                <a:cs typeface="Helvetica"/>
              </a:rPr>
              <a:t>What is a biographical sketch (biosketch) and who must complete one</a:t>
            </a:r>
          </a:p>
          <a:p>
            <a:pPr>
              <a:spcBef>
                <a:spcPts val="1800"/>
              </a:spcBef>
              <a:spcAft>
                <a:spcPts val="600"/>
              </a:spcAft>
            </a:pPr>
            <a:endParaRPr lang="en-US" sz="2000" dirty="0">
              <a:latin typeface="+mj-lt"/>
              <a:cs typeface="Helvetica"/>
            </a:endParaRPr>
          </a:p>
          <a:p>
            <a:pPr>
              <a:spcBef>
                <a:spcPts val="1800"/>
              </a:spcBef>
              <a:spcAft>
                <a:spcPts val="600"/>
              </a:spcAft>
            </a:pPr>
            <a:r>
              <a:rPr lang="en-US" sz="2000" dirty="0">
                <a:latin typeface="+mj-lt"/>
                <a:cs typeface="Helvetica"/>
              </a:rPr>
              <a:t>How reviewers use the biosketch</a:t>
            </a:r>
          </a:p>
          <a:p>
            <a:pPr>
              <a:spcBef>
                <a:spcPts val="1800"/>
              </a:spcBef>
              <a:spcAft>
                <a:spcPts val="600"/>
              </a:spcAft>
            </a:pPr>
            <a:endParaRPr lang="en-US" sz="2000" i="0" dirty="0">
              <a:latin typeface="+mj-lt"/>
              <a:cs typeface="Helvetica"/>
            </a:endParaRPr>
          </a:p>
          <a:p>
            <a:pPr>
              <a:spcBef>
                <a:spcPts val="1800"/>
              </a:spcBef>
              <a:spcAft>
                <a:spcPts val="600"/>
              </a:spcAft>
            </a:pPr>
            <a:r>
              <a:rPr lang="en-US" sz="2000" dirty="0">
                <a:latin typeface="+mj-lt"/>
                <a:cs typeface="Helvetica"/>
              </a:rPr>
              <a:t>How to create a biosketch</a:t>
            </a:r>
          </a:p>
          <a:p>
            <a:pPr>
              <a:spcBef>
                <a:spcPts val="1800"/>
              </a:spcBef>
              <a:spcAft>
                <a:spcPts val="600"/>
              </a:spcAft>
            </a:pPr>
            <a:endParaRPr lang="en-US" sz="2000" dirty="0">
              <a:latin typeface="+mj-lt"/>
              <a:cs typeface="Helvetica"/>
            </a:endParaRPr>
          </a:p>
          <a:p>
            <a:pPr>
              <a:spcBef>
                <a:spcPts val="1800"/>
              </a:spcBef>
              <a:spcAft>
                <a:spcPts val="600"/>
              </a:spcAft>
            </a:pPr>
            <a:r>
              <a:rPr lang="en-US" sz="2000" dirty="0">
                <a:latin typeface="+mj-lt"/>
                <a:cs typeface="Helvetica"/>
              </a:rPr>
              <a:t>General tips and resources</a:t>
            </a:r>
          </a:p>
          <a:p>
            <a:pPr marL="0" lvl="1">
              <a:spcAft>
                <a:spcPts val="1200"/>
              </a:spcAft>
              <a:defRPr/>
            </a:pPr>
            <a:endParaRPr lang="en-US" sz="2000" dirty="0">
              <a:latin typeface="Helvetica"/>
              <a:cs typeface="Helvetica"/>
            </a:endParaRPr>
          </a:p>
        </p:txBody>
      </p:sp>
      <p:sp>
        <p:nvSpPr>
          <p:cNvPr id="4" name="Footer Placeholder 3">
            <a:extLst>
              <a:ext uri="{FF2B5EF4-FFF2-40B4-BE49-F238E27FC236}">
                <a16:creationId xmlns:a16="http://schemas.microsoft.com/office/drawing/2014/main" id="{F5B009B1-178D-351B-087E-C8DB2BCF52DD}"/>
              </a:ext>
            </a:extLst>
          </p:cNvPr>
          <p:cNvSpPr>
            <a:spLocks noGrp="1"/>
          </p:cNvSpPr>
          <p:nvPr>
            <p:ph type="ftr" sz="quarter" idx="3"/>
          </p:nvPr>
        </p:nvSpPr>
        <p:spPr>
          <a:prstGeom prst="rect">
            <a:avLst/>
          </a:prstGeom>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681803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166F-D658-FE01-2E01-5140178BC3AE}"/>
              </a:ext>
            </a:extLst>
          </p:cNvPr>
          <p:cNvSpPr>
            <a:spLocks noGrp="1"/>
          </p:cNvSpPr>
          <p:nvPr>
            <p:ph type="title"/>
          </p:nvPr>
        </p:nvSpPr>
        <p:spPr/>
        <p:txBody>
          <a:bodyPr/>
          <a:lstStyle/>
          <a:p>
            <a:r>
              <a:rPr lang="en-US" b="0" dirty="0"/>
              <a:t>Honors</a:t>
            </a:r>
          </a:p>
        </p:txBody>
      </p:sp>
      <p:sp>
        <p:nvSpPr>
          <p:cNvPr id="6" name="Text Placeholder 3">
            <a:extLst>
              <a:ext uri="{FF2B5EF4-FFF2-40B4-BE49-F238E27FC236}">
                <a16:creationId xmlns:a16="http://schemas.microsoft.com/office/drawing/2014/main" id="{EDCE58B4-6B47-BB4F-5AC8-7D8505BA5A26}"/>
              </a:ext>
            </a:extLst>
          </p:cNvPr>
          <p:cNvSpPr txBox="1">
            <a:spLocks/>
          </p:cNvSpPr>
          <p:nvPr/>
        </p:nvSpPr>
        <p:spPr>
          <a:xfrm>
            <a:off x="952499" y="1565788"/>
            <a:ext cx="4797372" cy="411627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800" dirty="0"/>
          </a:p>
          <a:p>
            <a:pPr>
              <a:spcBef>
                <a:spcPts val="0"/>
              </a:spcBef>
            </a:pPr>
            <a:r>
              <a:rPr lang="en-US" sz="1800" dirty="0"/>
              <a:t>List academic and professional achievements and awards, including scholarships, fellowships, and development awards</a:t>
            </a:r>
          </a:p>
          <a:p>
            <a:pPr>
              <a:spcBef>
                <a:spcPts val="0"/>
              </a:spcBef>
            </a:pPr>
            <a:endParaRPr lang="en-US" sz="1800" dirty="0"/>
          </a:p>
          <a:p>
            <a:pPr>
              <a:spcBef>
                <a:spcPts val="0"/>
              </a:spcBef>
            </a:pPr>
            <a:r>
              <a:rPr lang="en-US" sz="1800" dirty="0"/>
              <a:t>Clinicians should include clinical licensures and specialty board certifications </a:t>
            </a:r>
          </a:p>
          <a:p>
            <a:pPr>
              <a:spcBef>
                <a:spcPts val="0"/>
              </a:spcBef>
            </a:pPr>
            <a:endParaRPr lang="en-US" sz="1800" dirty="0"/>
          </a:p>
          <a:p>
            <a:pPr>
              <a:spcBef>
                <a:spcPts val="0"/>
              </a:spcBef>
            </a:pPr>
            <a:r>
              <a:rPr lang="en-US" sz="1800" dirty="0">
                <a:solidFill>
                  <a:srgbClr val="0070C0"/>
                </a:solidFill>
              </a:rPr>
              <a:t>Limited to 15 entries</a:t>
            </a:r>
          </a:p>
          <a:p>
            <a:pPr>
              <a:spcBef>
                <a:spcPts val="0"/>
              </a:spcBef>
            </a:pPr>
            <a:endParaRPr lang="en-US" sz="1800" dirty="0"/>
          </a:p>
          <a:p>
            <a:pPr>
              <a:spcBef>
                <a:spcPts val="0"/>
              </a:spcBef>
            </a:pPr>
            <a:r>
              <a:rPr lang="en-US" sz="1800" dirty="0"/>
              <a:t>Must have at least 1 entry (N/A in fields if no honors)</a:t>
            </a:r>
          </a:p>
        </p:txBody>
      </p:sp>
      <p:pic>
        <p:nvPicPr>
          <p:cNvPr id="8" name="Picture 7" descr="screenshot of personal statement">
            <a:extLst>
              <a:ext uri="{FF2B5EF4-FFF2-40B4-BE49-F238E27FC236}">
                <a16:creationId xmlns:a16="http://schemas.microsoft.com/office/drawing/2014/main" id="{A0E477F2-3820-628B-72F6-EE8CDEF6E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999" y="1893935"/>
            <a:ext cx="6017456" cy="3070130"/>
          </a:xfrm>
          <a:prstGeom prst="rect">
            <a:avLst/>
          </a:prstGeom>
          <a:effectLst>
            <a:outerShdw blurRad="63500" sx="102000" sy="102000" algn="ctr" rotWithShape="0">
              <a:prstClr val="black">
                <a:alpha val="40000"/>
              </a:prstClr>
            </a:outerShdw>
          </a:effectLst>
        </p:spPr>
      </p:pic>
      <p:sp>
        <p:nvSpPr>
          <p:cNvPr id="3" name="Footer Placeholder 2">
            <a:extLst>
              <a:ext uri="{FF2B5EF4-FFF2-40B4-BE49-F238E27FC236}">
                <a16:creationId xmlns:a16="http://schemas.microsoft.com/office/drawing/2014/main" id="{5248A3EC-1411-5823-D158-00F682021A88}"/>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1930858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8282-A9AE-FC94-60FD-8A831E406096}"/>
              </a:ext>
            </a:extLst>
          </p:cNvPr>
          <p:cNvSpPr>
            <a:spLocks noGrp="1"/>
          </p:cNvSpPr>
          <p:nvPr>
            <p:ph type="title"/>
          </p:nvPr>
        </p:nvSpPr>
        <p:spPr/>
        <p:txBody>
          <a:bodyPr/>
          <a:lstStyle/>
          <a:p>
            <a:r>
              <a:rPr lang="en-US" b="0" dirty="0"/>
              <a:t>Contributions to Science</a:t>
            </a:r>
          </a:p>
        </p:txBody>
      </p:sp>
      <p:sp>
        <p:nvSpPr>
          <p:cNvPr id="6" name="Text Placeholder 3">
            <a:extLst>
              <a:ext uri="{FF2B5EF4-FFF2-40B4-BE49-F238E27FC236}">
                <a16:creationId xmlns:a16="http://schemas.microsoft.com/office/drawing/2014/main" id="{B6EC1A24-9EE9-6CB8-1274-AFBBB23C3E06}"/>
              </a:ext>
            </a:extLst>
          </p:cNvPr>
          <p:cNvSpPr txBox="1">
            <a:spLocks/>
          </p:cNvSpPr>
          <p:nvPr/>
        </p:nvSpPr>
        <p:spPr>
          <a:xfrm>
            <a:off x="952499" y="1778381"/>
            <a:ext cx="5143501" cy="363793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1800" dirty="0">
                <a:solidFill>
                  <a:srgbClr val="0070C0"/>
                </a:solidFill>
              </a:rPr>
              <a:t>Limited to 2000 characters each</a:t>
            </a:r>
          </a:p>
          <a:p>
            <a:pPr marL="285750" indent="-285750">
              <a:buFont typeface="Arial"/>
              <a:buChar char="•"/>
            </a:pPr>
            <a:r>
              <a:rPr lang="en-US" sz="1800" dirty="0"/>
              <a:t>Can include up to 5 contributions</a:t>
            </a:r>
          </a:p>
          <a:p>
            <a:pPr marL="285750" indent="-285750">
              <a:buFont typeface="Arial"/>
              <a:buChar char="•"/>
            </a:pPr>
            <a:r>
              <a:rPr lang="en-US" sz="1800" dirty="0">
                <a:solidFill>
                  <a:srgbClr val="0070C0"/>
                </a:solidFill>
              </a:rPr>
              <a:t>Refer to any of the 5 citations in the </a:t>
            </a:r>
            <a:r>
              <a:rPr lang="en-US" sz="1800" i="1" dirty="0">
                <a:solidFill>
                  <a:srgbClr val="0070C0"/>
                </a:solidFill>
              </a:rPr>
              <a:t>Other Significant Products </a:t>
            </a:r>
            <a:r>
              <a:rPr lang="en-US" sz="1800" dirty="0">
                <a:solidFill>
                  <a:srgbClr val="0070C0"/>
                </a:solidFill>
              </a:rPr>
              <a:t>section but </a:t>
            </a:r>
            <a:r>
              <a:rPr lang="en-US" sz="1800" b="1" dirty="0">
                <a:solidFill>
                  <a:srgbClr val="0070C0"/>
                </a:solidFill>
              </a:rPr>
              <a:t>no others</a:t>
            </a:r>
          </a:p>
          <a:p>
            <a:pPr marL="285750" indent="-285750">
              <a:buFont typeface="Arial"/>
              <a:buChar char="•"/>
            </a:pPr>
            <a:r>
              <a:rPr lang="en-US" sz="1800" dirty="0"/>
              <a:t>Some people have used html tagging to format but would caution against for now</a:t>
            </a:r>
          </a:p>
          <a:p>
            <a:pPr marL="742950" lvl="1" indent="-285750">
              <a:buFont typeface="Arial"/>
              <a:buChar char="•"/>
            </a:pPr>
            <a:r>
              <a:rPr lang="en-US" sz="1600" dirty="0"/>
              <a:t>Counts towards character limit</a:t>
            </a:r>
          </a:p>
          <a:p>
            <a:pPr marL="742950" lvl="1" indent="-285750">
              <a:buFont typeface="Arial"/>
              <a:buChar char="•"/>
            </a:pPr>
            <a:r>
              <a:rPr lang="en-US" sz="1600" dirty="0"/>
              <a:t>Unclear if this is acceptable by NIH</a:t>
            </a:r>
          </a:p>
          <a:p>
            <a:pPr marL="285750" indent="-285750">
              <a:buFont typeface="Arial"/>
              <a:buChar char="•"/>
            </a:pPr>
            <a:endParaRPr lang="en-US" sz="1800" dirty="0"/>
          </a:p>
        </p:txBody>
      </p:sp>
      <p:cxnSp>
        <p:nvCxnSpPr>
          <p:cNvPr id="9" name="Straight Arrow Connector 8">
            <a:extLst>
              <a:ext uri="{FF2B5EF4-FFF2-40B4-BE49-F238E27FC236}">
                <a16:creationId xmlns:a16="http://schemas.microsoft.com/office/drawing/2014/main" id="{7ADB7DC6-C316-0AD5-4AAF-B18A3824B1EF}"/>
              </a:ext>
              <a:ext uri="{C183D7F6-B498-43B3-948B-1728B52AA6E4}">
                <adec:decorative xmlns:adec="http://schemas.microsoft.com/office/drawing/2017/decorative" val="1"/>
              </a:ext>
            </a:extLst>
          </p:cNvPr>
          <p:cNvCxnSpPr>
            <a:cxnSpLocks/>
          </p:cNvCxnSpPr>
          <p:nvPr/>
        </p:nvCxnSpPr>
        <p:spPr>
          <a:xfrm>
            <a:off x="4882024" y="3960606"/>
            <a:ext cx="1614487" cy="62350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Screenshot of FAQ from NIH website">
            <a:extLst>
              <a:ext uri="{FF2B5EF4-FFF2-40B4-BE49-F238E27FC236}">
                <a16:creationId xmlns:a16="http://schemas.microsoft.com/office/drawing/2014/main" id="{FBC8A36C-426E-E464-12B4-37ECA3E7AE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26" y="5005958"/>
            <a:ext cx="5842444" cy="656925"/>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04AC3906-3A9D-3AB5-B352-40DCB88C0591}"/>
              </a:ext>
            </a:extLst>
          </p:cNvPr>
          <p:cNvSpPr txBox="1"/>
          <p:nvPr/>
        </p:nvSpPr>
        <p:spPr>
          <a:xfrm>
            <a:off x="150526" y="5713964"/>
            <a:ext cx="6100762" cy="430887"/>
          </a:xfrm>
          <a:prstGeom prst="rect">
            <a:avLst/>
          </a:prstGeom>
          <a:noFill/>
        </p:spPr>
        <p:txBody>
          <a:bodyPr wrap="square">
            <a:spAutoFit/>
          </a:bodyPr>
          <a:lstStyle/>
          <a:p>
            <a:r>
              <a:rPr lang="en-US" sz="1050" dirty="0">
                <a:hlinkClick r:id="rId4"/>
              </a:rPr>
              <a:t>https://</a:t>
            </a:r>
            <a:r>
              <a:rPr lang="en-US" sz="1050" dirty="0" err="1">
                <a:hlinkClick r:id="rId4"/>
              </a:rPr>
              <a:t>grants.nih.gov</a:t>
            </a:r>
            <a:r>
              <a:rPr lang="en-US" sz="1050" dirty="0">
                <a:hlinkClick r:id="rId4"/>
              </a:rPr>
              <a:t>/</a:t>
            </a:r>
            <a:r>
              <a:rPr lang="en-US" sz="1050" dirty="0" err="1">
                <a:hlinkClick r:id="rId4"/>
              </a:rPr>
              <a:t>faqs</a:t>
            </a:r>
            <a:r>
              <a:rPr lang="en-US" sz="1050" dirty="0">
                <a:hlinkClick r:id="rId4"/>
              </a:rPr>
              <a:t>#/common-forms-biographical-sketch-current-pending-support.htm?anchor=12020</a:t>
            </a:r>
            <a:endParaRPr lang="en-US" sz="1050" dirty="0"/>
          </a:p>
        </p:txBody>
      </p:sp>
      <p:pic>
        <p:nvPicPr>
          <p:cNvPr id="5" name="Picture 4" descr="screenshot of personal statement">
            <a:extLst>
              <a:ext uri="{FF2B5EF4-FFF2-40B4-BE49-F238E27FC236}">
                <a16:creationId xmlns:a16="http://schemas.microsoft.com/office/drawing/2014/main" id="{A6746E6D-2FE8-8B4D-1517-285395B2AB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9031" y="1531812"/>
            <a:ext cx="5680223" cy="4131071"/>
          </a:xfrm>
          <a:prstGeom prst="rect">
            <a:avLst/>
          </a:prstGeom>
          <a:effectLst>
            <a:outerShdw blurRad="63500" sx="102000" sy="102000" algn="ctr" rotWithShape="0">
              <a:prstClr val="black">
                <a:alpha val="40000"/>
              </a:prstClr>
            </a:outerShdw>
          </a:effectLst>
        </p:spPr>
      </p:pic>
      <p:sp>
        <p:nvSpPr>
          <p:cNvPr id="3" name="Footer Placeholder 2">
            <a:extLst>
              <a:ext uri="{FF2B5EF4-FFF2-40B4-BE49-F238E27FC236}">
                <a16:creationId xmlns:a16="http://schemas.microsoft.com/office/drawing/2014/main" id="{AF0252E6-2A40-48CA-488A-C9A0D2BB41F7}"/>
              </a:ext>
            </a:extLst>
          </p:cNvPr>
          <p:cNvSpPr>
            <a:spLocks noGrp="1"/>
          </p:cNvSpPr>
          <p:nvPr>
            <p:ph type="ftr" sz="quarter" idx="3"/>
          </p:nvPr>
        </p:nvSpPr>
        <p:spPr/>
        <p:txBody>
          <a:bodyPr/>
          <a:lstStyle/>
          <a:p>
            <a:r>
              <a:rPr lang="en-US"/>
              <a:t>Scientific Editing and Research Communication Core</a:t>
            </a:r>
            <a:endParaRPr lang="en-US" dirty="0"/>
          </a:p>
        </p:txBody>
      </p:sp>
    </p:spTree>
    <p:extLst>
      <p:ext uri="{BB962C8B-B14F-4D97-AF65-F5344CB8AC3E}">
        <p14:creationId xmlns:p14="http://schemas.microsoft.com/office/powerpoint/2010/main" val="4014378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188ED-383D-9D4C-B408-4ED3D0A69B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09AE371-B7C1-2C78-A1D2-EC6BE7B17F5D}"/>
              </a:ext>
            </a:extLst>
          </p:cNvPr>
          <p:cNvSpPr>
            <a:spLocks noGrp="1"/>
          </p:cNvSpPr>
          <p:nvPr>
            <p:ph type="title"/>
          </p:nvPr>
        </p:nvSpPr>
        <p:spPr>
          <a:xfrm>
            <a:off x="949325" y="498296"/>
            <a:ext cx="10166350" cy="896116"/>
          </a:xfrm>
        </p:spPr>
        <p:txBody>
          <a:bodyPr>
            <a:noAutofit/>
          </a:bodyPr>
          <a:lstStyle/>
          <a:p>
            <a:r>
              <a:rPr lang="en-US" sz="3200" b="0" dirty="0"/>
              <a:t>The number of contributions depends on career stage</a:t>
            </a:r>
          </a:p>
        </p:txBody>
      </p:sp>
      <p:sp>
        <p:nvSpPr>
          <p:cNvPr id="17" name="Footer Placeholder 3">
            <a:extLst>
              <a:ext uri="{FF2B5EF4-FFF2-40B4-BE49-F238E27FC236}">
                <a16:creationId xmlns:a16="http://schemas.microsoft.com/office/drawing/2014/main" id="{600370BB-09E9-FE28-0E12-AD2ACBF93EB0}"/>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
        <p:nvSpPr>
          <p:cNvPr id="2" name="Rectangle 1">
            <a:extLst>
              <a:ext uri="{FF2B5EF4-FFF2-40B4-BE49-F238E27FC236}">
                <a16:creationId xmlns:a16="http://schemas.microsoft.com/office/drawing/2014/main" id="{7E268DA2-1114-4581-6BAC-F58C2C885724}"/>
              </a:ext>
            </a:extLst>
          </p:cNvPr>
          <p:cNvSpPr/>
          <p:nvPr/>
        </p:nvSpPr>
        <p:spPr>
          <a:xfrm>
            <a:off x="949325" y="1276452"/>
            <a:ext cx="10937875" cy="2062103"/>
          </a:xfrm>
          <a:prstGeom prst="rect">
            <a:avLst/>
          </a:prstGeom>
        </p:spPr>
        <p:txBody>
          <a:bodyPr wrap="square">
            <a:spAutoFit/>
          </a:bodyPr>
          <a:lstStyle/>
          <a:p>
            <a:pPr lvl="1"/>
            <a:endParaRPr lang="en-US" sz="1800" i="0" dirty="0">
              <a:latin typeface="Arial" panose="020B0604020202020204" pitchFamily="34" charset="0"/>
              <a:cs typeface="Arial" panose="020B0604020202020204" pitchFamily="34" charset="0"/>
            </a:endParaRPr>
          </a:p>
          <a:p>
            <a:pPr>
              <a:spcAft>
                <a:spcPts val="1200"/>
              </a:spcAft>
            </a:pPr>
            <a:r>
              <a:rPr lang="en-US" sz="1800" i="0" dirty="0">
                <a:latin typeface="Arial" panose="020B0604020202020204" pitchFamily="34" charset="0"/>
                <a:cs typeface="Arial" panose="020B0604020202020204" pitchFamily="34" charset="0"/>
              </a:rPr>
              <a:t>Considering your level of experience, briefly describe your most significant contributions to science.  </a:t>
            </a:r>
            <a:endParaRPr lang="en-US" dirty="0">
              <a:latin typeface="Arial" panose="020B0604020202020204" pitchFamily="34" charset="0"/>
              <a:cs typeface="Arial" panose="020B0604020202020204" pitchFamily="34" charset="0"/>
            </a:endParaRPr>
          </a:p>
          <a:p>
            <a:pPr>
              <a:spcAft>
                <a:spcPts val="1200"/>
              </a:spcAft>
            </a:pPr>
            <a:r>
              <a:rPr lang="en-US" sz="1800" i="0" dirty="0">
                <a:latin typeface="Arial" panose="020B0604020202020204" pitchFamily="34" charset="0"/>
                <a:cs typeface="Arial" panose="020B0604020202020204" pitchFamily="34" charset="0"/>
              </a:rPr>
              <a:t>While all applicants </a:t>
            </a:r>
            <a:r>
              <a:rPr lang="en-US" sz="1800" u="sng" dirty="0">
                <a:latin typeface="Arial" panose="020B0604020202020204" pitchFamily="34" charset="0"/>
                <a:cs typeface="Arial" panose="020B0604020202020204" pitchFamily="34" charset="0"/>
              </a:rPr>
              <a:t>may</a:t>
            </a:r>
            <a:r>
              <a:rPr lang="en-US" sz="1800" i="0" dirty="0">
                <a:latin typeface="Arial" panose="020B0604020202020204" pitchFamily="34" charset="0"/>
                <a:cs typeface="Arial" panose="020B0604020202020204" pitchFamily="34" charset="0"/>
              </a:rPr>
              <a:t> describe up to five contributions, </a:t>
            </a:r>
            <a:r>
              <a:rPr lang="en-US" sz="1800" dirty="0">
                <a:latin typeface="Arial" panose="020B0604020202020204" pitchFamily="34" charset="0"/>
                <a:cs typeface="Arial" panose="020B0604020202020204" pitchFamily="34" charset="0"/>
              </a:rPr>
              <a:t>graduate students, postdocs, and junior faculty are encouraged to consider highlighting </a:t>
            </a:r>
            <a:r>
              <a:rPr lang="en-US" sz="1800" u="sng" dirty="0">
                <a:latin typeface="Arial" panose="020B0604020202020204" pitchFamily="34" charset="0"/>
                <a:cs typeface="Arial" panose="020B0604020202020204" pitchFamily="34" charset="0"/>
              </a:rPr>
              <a:t>two or three </a:t>
            </a:r>
            <a:r>
              <a:rPr lang="en-US" sz="1800" dirty="0">
                <a:latin typeface="Arial" panose="020B0604020202020204" pitchFamily="34" charset="0"/>
                <a:cs typeface="Arial" panose="020B0604020202020204" pitchFamily="34" charset="0"/>
              </a:rPr>
              <a:t>they feel are most meaningful.</a:t>
            </a:r>
            <a:endParaRPr lang="en-US" sz="1800" i="0" dirty="0">
              <a:latin typeface="Arial" panose="020B0604020202020204" pitchFamily="34" charset="0"/>
              <a:cs typeface="Arial" panose="020B0604020202020204" pitchFamily="34" charset="0"/>
            </a:endParaRPr>
          </a:p>
          <a:p>
            <a:pPr marL="1714500" lvl="3" indent="-342900">
              <a:buFont typeface="Courier New"/>
              <a:buChar char="o"/>
            </a:pPr>
            <a:endParaRPr lang="en-US" sz="1800" i="0" dirty="0">
              <a:latin typeface="Arial" panose="020B0604020202020204" pitchFamily="34" charset="0"/>
              <a:cs typeface="Arial" panose="020B0604020202020204" pitchFamily="34" charset="0"/>
            </a:endParaRPr>
          </a:p>
          <a:p>
            <a:pPr lvl="2"/>
            <a:endParaRPr lang="en-US" sz="1800" i="0" dirty="0">
              <a:latin typeface="Arial" panose="020B0604020202020204" pitchFamily="34" charset="0"/>
              <a:cs typeface="Arial" panose="020B0604020202020204" pitchFamily="34" charset="0"/>
            </a:endParaRPr>
          </a:p>
        </p:txBody>
      </p:sp>
      <p:pic>
        <p:nvPicPr>
          <p:cNvPr id="3" name="Picture 2" descr="Screenshot from previous presentation by NIH officials">
            <a:extLst>
              <a:ext uri="{FF2B5EF4-FFF2-40B4-BE49-F238E27FC236}">
                <a16:creationId xmlns:a16="http://schemas.microsoft.com/office/drawing/2014/main" id="{3676A52D-0836-FB72-C765-6267908346EC}"/>
              </a:ext>
            </a:extLst>
          </p:cNvPr>
          <p:cNvPicPr>
            <a:picLocks noChangeAspect="1"/>
          </p:cNvPicPr>
          <p:nvPr/>
        </p:nvPicPr>
        <p:blipFill>
          <a:blip r:embed="rId3"/>
          <a:stretch>
            <a:fillRect/>
          </a:stretch>
        </p:blipFill>
        <p:spPr>
          <a:xfrm>
            <a:off x="321229" y="3128963"/>
            <a:ext cx="3816649" cy="2884385"/>
          </a:xfrm>
          <a:prstGeom prst="rect">
            <a:avLst/>
          </a:prstGeom>
        </p:spPr>
      </p:pic>
      <p:pic>
        <p:nvPicPr>
          <p:cNvPr id="9" name="Picture 8" descr="Screenshot from previous presentation by NIH officials">
            <a:extLst>
              <a:ext uri="{FF2B5EF4-FFF2-40B4-BE49-F238E27FC236}">
                <a16:creationId xmlns:a16="http://schemas.microsoft.com/office/drawing/2014/main" id="{14D8C8E8-5E97-92F0-6C8D-0D58C75DF756}"/>
              </a:ext>
            </a:extLst>
          </p:cNvPr>
          <p:cNvPicPr>
            <a:picLocks noChangeAspect="1"/>
          </p:cNvPicPr>
          <p:nvPr/>
        </p:nvPicPr>
        <p:blipFill>
          <a:blip r:embed="rId4"/>
          <a:stretch>
            <a:fillRect/>
          </a:stretch>
        </p:blipFill>
        <p:spPr>
          <a:xfrm>
            <a:off x="4195891" y="3128963"/>
            <a:ext cx="3816648" cy="2904928"/>
          </a:xfrm>
          <a:prstGeom prst="rect">
            <a:avLst/>
          </a:prstGeom>
        </p:spPr>
      </p:pic>
      <p:pic>
        <p:nvPicPr>
          <p:cNvPr id="10" name="Picture 9" descr="Screenshot from previous presentation by NIH officials">
            <a:extLst>
              <a:ext uri="{FF2B5EF4-FFF2-40B4-BE49-F238E27FC236}">
                <a16:creationId xmlns:a16="http://schemas.microsoft.com/office/drawing/2014/main" id="{D97F1D22-DA96-73E4-2CC8-475AC24B801C}"/>
              </a:ext>
            </a:extLst>
          </p:cNvPr>
          <p:cNvPicPr>
            <a:picLocks noChangeAspect="1"/>
          </p:cNvPicPr>
          <p:nvPr/>
        </p:nvPicPr>
        <p:blipFill>
          <a:blip r:embed="rId5"/>
          <a:stretch>
            <a:fillRect/>
          </a:stretch>
        </p:blipFill>
        <p:spPr>
          <a:xfrm>
            <a:off x="8070552" y="3111552"/>
            <a:ext cx="3816648" cy="2920079"/>
          </a:xfrm>
          <a:prstGeom prst="rect">
            <a:avLst/>
          </a:prstGeom>
        </p:spPr>
      </p:pic>
      <p:sp>
        <p:nvSpPr>
          <p:cNvPr id="11" name="TextBox 10">
            <a:extLst>
              <a:ext uri="{FF2B5EF4-FFF2-40B4-BE49-F238E27FC236}">
                <a16:creationId xmlns:a16="http://schemas.microsoft.com/office/drawing/2014/main" id="{2AB6D9D9-9AD9-0F98-4DB0-9F3E9D4FABC2}"/>
              </a:ext>
            </a:extLst>
          </p:cNvPr>
          <p:cNvSpPr txBox="1"/>
          <p:nvPr/>
        </p:nvSpPr>
        <p:spPr>
          <a:xfrm>
            <a:off x="0" y="5970332"/>
            <a:ext cx="3048000" cy="415498"/>
          </a:xfrm>
          <a:prstGeom prst="rect">
            <a:avLst/>
          </a:prstGeom>
          <a:noFill/>
        </p:spPr>
        <p:txBody>
          <a:bodyPr wrap="square" rtlCol="0">
            <a:spAutoFit/>
          </a:bodyPr>
          <a:lstStyle/>
          <a:p>
            <a:r>
              <a:rPr lang="en-US" sz="1050" i="0" dirty="0">
                <a:latin typeface="Arial" panose="020B0604020202020204" pitchFamily="34" charset="0"/>
                <a:cs typeface="Arial" panose="020B0604020202020204" pitchFamily="34" charset="0"/>
              </a:rPr>
              <a:t>Janet Gross, PhD &amp; Gary Miller, PhD</a:t>
            </a:r>
          </a:p>
          <a:p>
            <a:r>
              <a:rPr lang="en-US" sz="1050" dirty="0">
                <a:latin typeface="Arial" panose="020B0604020202020204" pitchFamily="34" charset="0"/>
                <a:cs typeface="Arial" panose="020B0604020202020204" pitchFamily="34" charset="0"/>
              </a:rPr>
              <a:t>Demystifying the New NIH </a:t>
            </a:r>
            <a:r>
              <a:rPr lang="en-US" sz="1050" dirty="0" err="1">
                <a:latin typeface="Arial" panose="020B0604020202020204" pitchFamily="34" charset="0"/>
                <a:cs typeface="Arial" panose="020B0604020202020204" pitchFamily="34" charset="0"/>
              </a:rPr>
              <a:t>Biosketch</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8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3892-D84D-9F93-9B91-ECB746F33F5A}"/>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98775968-0C79-3982-59E5-FE6821880EBA}"/>
              </a:ext>
            </a:extLst>
          </p:cNvPr>
          <p:cNvSpPr>
            <a:spLocks noGrp="1"/>
          </p:cNvSpPr>
          <p:nvPr>
            <p:ph type="title"/>
          </p:nvPr>
        </p:nvSpPr>
        <p:spPr>
          <a:xfrm>
            <a:off x="949325" y="498296"/>
            <a:ext cx="10852150" cy="896116"/>
          </a:xfrm>
        </p:spPr>
        <p:txBody>
          <a:bodyPr>
            <a:normAutofit/>
          </a:bodyPr>
          <a:lstStyle/>
          <a:p>
            <a:r>
              <a:rPr lang="en-US" b="0" dirty="0"/>
              <a:t>Content to include in your contributions</a:t>
            </a:r>
          </a:p>
        </p:txBody>
      </p:sp>
      <p:sp>
        <p:nvSpPr>
          <p:cNvPr id="2" name="Rectangle 1">
            <a:extLst>
              <a:ext uri="{FF2B5EF4-FFF2-40B4-BE49-F238E27FC236}">
                <a16:creationId xmlns:a16="http://schemas.microsoft.com/office/drawing/2014/main" id="{42AE056A-3C34-34AD-71C6-C23950FA63AC}"/>
              </a:ext>
            </a:extLst>
          </p:cNvPr>
          <p:cNvSpPr/>
          <p:nvPr/>
        </p:nvSpPr>
        <p:spPr>
          <a:xfrm>
            <a:off x="434367" y="1755691"/>
            <a:ext cx="9705461" cy="4247317"/>
          </a:xfrm>
          <a:prstGeom prst="rect">
            <a:avLst/>
          </a:prstGeom>
        </p:spPr>
        <p:txBody>
          <a:bodyPr wrap="square">
            <a:spAutoFit/>
          </a:bodyPr>
          <a:lstStyle/>
          <a:p>
            <a:pPr lvl="1"/>
            <a:r>
              <a:rPr lang="en-US" dirty="0">
                <a:solidFill>
                  <a:srgbClr val="000000"/>
                </a:solidFill>
                <a:latin typeface="Helvetica" charset="0"/>
              </a:rPr>
              <a:t>Start each contribution with header indicating what it’s about (or what you showed)</a:t>
            </a:r>
          </a:p>
          <a:p>
            <a:pPr marL="1200150" lvl="2" indent="-285750">
              <a:buFont typeface="Arial" panose="020B0604020202020204" pitchFamily="34" charset="0"/>
              <a:buChar char="•"/>
            </a:pPr>
            <a:r>
              <a:rPr lang="en-US" i="0" dirty="0">
                <a:solidFill>
                  <a:srgbClr val="000000"/>
                </a:solidFill>
                <a:latin typeface="Helvetica" charset="0"/>
                <a:cs typeface="Arial" panose="020B0604020202020204" pitchFamily="34" charset="0"/>
              </a:rPr>
              <a:t>e.g., </a:t>
            </a:r>
            <a:r>
              <a:rPr lang="en-US" i="1" dirty="0">
                <a:solidFill>
                  <a:srgbClr val="000000"/>
                </a:solidFill>
                <a:latin typeface="Helvetica" charset="0"/>
                <a:cs typeface="Arial" panose="020B0604020202020204" pitchFamily="34" charset="0"/>
              </a:rPr>
              <a:t>Demonstrated </a:t>
            </a:r>
            <a:r>
              <a:rPr lang="en-US" i="1" dirty="0" err="1">
                <a:solidFill>
                  <a:srgbClr val="000000"/>
                </a:solidFill>
                <a:latin typeface="Helvetica" charset="0"/>
                <a:cs typeface="Arial" panose="020B0604020202020204" pitchFamily="34" charset="0"/>
              </a:rPr>
              <a:t>xyz</a:t>
            </a:r>
            <a:r>
              <a:rPr lang="en-US" i="1" dirty="0">
                <a:solidFill>
                  <a:srgbClr val="000000"/>
                </a:solidFill>
                <a:latin typeface="Helvetica" charset="0"/>
                <a:cs typeface="Arial" panose="020B0604020202020204" pitchFamily="34" charset="0"/>
              </a:rPr>
              <a:t>…</a:t>
            </a:r>
            <a:r>
              <a:rPr lang="en-US" i="0" dirty="0">
                <a:solidFill>
                  <a:srgbClr val="000000"/>
                </a:solidFill>
                <a:latin typeface="Helvetica" charset="0"/>
                <a:cs typeface="Arial" panose="020B0604020202020204" pitchFamily="34" charset="0"/>
              </a:rPr>
              <a:t> or </a:t>
            </a:r>
            <a:r>
              <a:rPr lang="en-US" i="1" dirty="0">
                <a:solidFill>
                  <a:srgbClr val="000000"/>
                </a:solidFill>
                <a:latin typeface="Helvetica" charset="0"/>
                <a:cs typeface="Arial" panose="020B0604020202020204" pitchFamily="34" charset="0"/>
              </a:rPr>
              <a:t>Identified </a:t>
            </a:r>
            <a:r>
              <a:rPr lang="en-US" i="1" dirty="0" err="1">
                <a:solidFill>
                  <a:srgbClr val="000000"/>
                </a:solidFill>
                <a:latin typeface="Helvetica" charset="0"/>
                <a:cs typeface="Arial" panose="020B0604020202020204" pitchFamily="34" charset="0"/>
              </a:rPr>
              <a:t>abc</a:t>
            </a:r>
            <a:r>
              <a:rPr lang="en-US" i="1" dirty="0">
                <a:solidFill>
                  <a:srgbClr val="000000"/>
                </a:solidFill>
                <a:latin typeface="Helvetica" charset="0"/>
                <a:cs typeface="Arial" panose="020B0604020202020204" pitchFamily="34" charset="0"/>
              </a:rPr>
              <a:t>…</a:t>
            </a:r>
          </a:p>
          <a:p>
            <a:pPr marL="1200150" lvl="2" indent="-285750">
              <a:buFont typeface="Arial" panose="020B0604020202020204" pitchFamily="34" charset="0"/>
              <a:buChar char="•"/>
            </a:pPr>
            <a:r>
              <a:rPr lang="en-US" dirty="0">
                <a:solidFill>
                  <a:srgbClr val="000000"/>
                </a:solidFill>
                <a:latin typeface="Helvetica" charset="0"/>
                <a:cs typeface="Arial" panose="020B0604020202020204" pitchFamily="34" charset="0"/>
              </a:rPr>
              <a:t>At the very least end this with a period so it does not create a run-on sentence</a:t>
            </a: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sz="1800" i="0" dirty="0">
                <a:latin typeface="Arial" panose="020B0604020202020204" pitchFamily="34" charset="0"/>
                <a:cs typeface="Arial" panose="020B0604020202020204" pitchFamily="34" charset="0"/>
              </a:rPr>
              <a:t>For each contribution, indicate: </a:t>
            </a:r>
          </a:p>
          <a:p>
            <a:pPr marL="1257300" lvl="2" indent="-342900">
              <a:buFont typeface="Courier New"/>
              <a:buChar char="o"/>
            </a:pPr>
            <a:r>
              <a:rPr lang="en-US" i="0" dirty="0">
                <a:latin typeface="Arial" panose="020B0604020202020204" pitchFamily="34" charset="0"/>
                <a:cs typeface="Arial" panose="020B0604020202020204" pitchFamily="34" charset="0"/>
              </a:rPr>
              <a:t>historical background or status quo that frames the scientific problem</a:t>
            </a:r>
          </a:p>
          <a:p>
            <a:pPr marL="1257300" lvl="2" indent="-342900">
              <a:buFont typeface="Courier New"/>
              <a:buChar char="o"/>
            </a:pPr>
            <a:r>
              <a:rPr lang="en-US" i="0" dirty="0">
                <a:latin typeface="Arial" panose="020B0604020202020204" pitchFamily="34" charset="0"/>
                <a:cs typeface="Arial" panose="020B0604020202020204" pitchFamily="34" charset="0"/>
              </a:rPr>
              <a:t>the central finding(s) </a:t>
            </a:r>
          </a:p>
          <a:p>
            <a:pPr marL="1257300" lvl="2" indent="-342900">
              <a:buFont typeface="Courier New"/>
              <a:buChar char="o"/>
            </a:pPr>
            <a:r>
              <a:rPr lang="en-US" i="0" dirty="0">
                <a:latin typeface="Arial" panose="020B0604020202020204" pitchFamily="34" charset="0"/>
                <a:cs typeface="Arial" panose="020B0604020202020204" pitchFamily="34" charset="0"/>
              </a:rPr>
              <a:t>the influence of the finding(s) on the progress of science or the application of those finding(s) to health or technology</a:t>
            </a:r>
          </a:p>
          <a:p>
            <a:pPr marL="1257300" lvl="2" indent="-342900">
              <a:buFont typeface="Courier New"/>
              <a:buChar char="o"/>
            </a:pPr>
            <a:r>
              <a:rPr lang="en-US" i="0" dirty="0">
                <a:latin typeface="Arial" panose="020B0604020202020204" pitchFamily="34" charset="0"/>
                <a:cs typeface="Arial" panose="020B0604020202020204" pitchFamily="34" charset="0"/>
              </a:rPr>
              <a:t>your specific role in the described work.</a:t>
            </a:r>
          </a:p>
          <a:p>
            <a:pPr marL="1257300" lvl="2" indent="-342900">
              <a:buFont typeface="Courier New"/>
              <a:buChar char="o"/>
            </a:pPr>
            <a:endParaRPr lang="en-US" dirty="0">
              <a:latin typeface="Arial" panose="020B0604020202020204" pitchFamily="34" charset="0"/>
              <a:cs typeface="Arial" panose="020B0604020202020204" pitchFamily="34" charset="0"/>
            </a:endParaRPr>
          </a:p>
          <a:p>
            <a:pPr marL="466725" lvl="2"/>
            <a:r>
              <a:rPr lang="en-US" dirty="0">
                <a:solidFill>
                  <a:srgbClr val="0070C0"/>
                </a:solidFill>
              </a:rPr>
              <a:t>If referencing a product from the Other Significant Product section, no specified format but you may include the title, author’s last name, publication, year of publication, and PMCID/PMID as part of the short reference</a:t>
            </a:r>
          </a:p>
          <a:p>
            <a:pPr marL="1257300" lvl="2" indent="-342900">
              <a:buFont typeface="Courier New"/>
              <a:buChar char="o"/>
            </a:pPr>
            <a:endParaRPr lang="en-US" dirty="0">
              <a:latin typeface="Arial" panose="020B0604020202020204" pitchFamily="34" charset="0"/>
              <a:cs typeface="Arial" panose="020B0604020202020204" pitchFamily="34" charset="0"/>
            </a:endParaRPr>
          </a:p>
        </p:txBody>
      </p:sp>
      <p:sp>
        <p:nvSpPr>
          <p:cNvPr id="4" name="Rounded Rectangular Callout 3">
            <a:extLst>
              <a:ext uri="{FF2B5EF4-FFF2-40B4-BE49-F238E27FC236}">
                <a16:creationId xmlns:a16="http://schemas.microsoft.com/office/drawing/2014/main" id="{66FDFB42-9182-65A4-BF95-A9FBFB356E78}"/>
              </a:ext>
            </a:extLst>
          </p:cNvPr>
          <p:cNvSpPr>
            <a:spLocks noChangeArrowheads="1"/>
          </p:cNvSpPr>
          <p:nvPr/>
        </p:nvSpPr>
        <p:spPr bwMode="auto">
          <a:xfrm>
            <a:off x="9359319" y="2673218"/>
            <a:ext cx="2578157" cy="873481"/>
          </a:xfrm>
          <a:prstGeom prst="wedgeRoundRectCallout">
            <a:avLst>
              <a:gd name="adj1" fmla="val -71766"/>
              <a:gd name="adj2" fmla="val 29659"/>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Helps the reviewers appreciate the barriers your study overcomes.</a:t>
            </a:r>
          </a:p>
        </p:txBody>
      </p:sp>
      <p:sp>
        <p:nvSpPr>
          <p:cNvPr id="9" name="Rounded Rectangular Callout 8">
            <a:extLst>
              <a:ext uri="{FF2B5EF4-FFF2-40B4-BE49-F238E27FC236}">
                <a16:creationId xmlns:a16="http://schemas.microsoft.com/office/drawing/2014/main" id="{48E2A5C1-74BB-1B68-6A56-3921287BD091}"/>
              </a:ext>
            </a:extLst>
          </p:cNvPr>
          <p:cNvSpPr>
            <a:spLocks noChangeArrowheads="1"/>
          </p:cNvSpPr>
          <p:nvPr/>
        </p:nvSpPr>
        <p:spPr bwMode="auto">
          <a:xfrm>
            <a:off x="6575729" y="4116182"/>
            <a:ext cx="1285171" cy="600093"/>
          </a:xfrm>
          <a:prstGeom prst="wedgeRoundRectCallout">
            <a:avLst>
              <a:gd name="adj1" fmla="val -108333"/>
              <a:gd name="adj2" fmla="val -8091"/>
              <a:gd name="adj3" fmla="val 16667"/>
            </a:avLst>
          </a:prstGeom>
          <a:solidFill>
            <a:srgbClr val="45964B">
              <a:alpha val="41960"/>
            </a:srgbClr>
          </a:solidFill>
          <a:ln w="9525">
            <a:solidFill>
              <a:srgbClr val="45964B"/>
            </a:solidFill>
            <a:round/>
            <a:headEnd/>
            <a:tailEnd/>
          </a:ln>
        </p:spPr>
        <p:txBody>
          <a:bodyPr/>
          <a:lstStyle>
            <a:defPPr>
              <a:defRPr lang="en-US"/>
            </a:defPPr>
            <a:lvl1pPr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i="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Verdana" charset="0"/>
                <a:ea typeface="ＭＳ Ｐゴシック" charset="0"/>
                <a:cs typeface="ＭＳ Ｐゴシック" charset="0"/>
              </a:defRPr>
            </a:lvl9pPr>
          </a:lstStyle>
          <a:p>
            <a:pPr algn="ctr"/>
            <a:r>
              <a:rPr lang="en-US" sz="1600" dirty="0">
                <a:solidFill>
                  <a:srgbClr val="008000"/>
                </a:solidFill>
                <a:latin typeface="Helvetica" charset="0"/>
                <a:cs typeface="Helvetica" charset="0"/>
              </a:rPr>
              <a:t>Don’t leave this out!</a:t>
            </a:r>
          </a:p>
        </p:txBody>
      </p:sp>
      <p:sp>
        <p:nvSpPr>
          <p:cNvPr id="17" name="Footer Placeholder 3">
            <a:extLst>
              <a:ext uri="{FF2B5EF4-FFF2-40B4-BE49-F238E27FC236}">
                <a16:creationId xmlns:a16="http://schemas.microsoft.com/office/drawing/2014/main" id="{F4748894-50CD-D6AC-89CA-A9E002458F08}"/>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6313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F8DF-5DCB-8AFD-EC15-319BD74E5778}"/>
            </a:ext>
          </a:extLst>
        </p:cNvPr>
        <p:cNvGrpSpPr/>
        <p:nvPr/>
      </p:nvGrpSpPr>
      <p:grpSpPr>
        <a:xfrm>
          <a:off x="0" y="0"/>
          <a:ext cx="0" cy="0"/>
          <a:chOff x="0" y="0"/>
          <a:chExt cx="0" cy="0"/>
        </a:xfrm>
      </p:grpSpPr>
      <p:sp>
        <p:nvSpPr>
          <p:cNvPr id="13" name="Title 5">
            <a:extLst>
              <a:ext uri="{FF2B5EF4-FFF2-40B4-BE49-F238E27FC236}">
                <a16:creationId xmlns:a16="http://schemas.microsoft.com/office/drawing/2014/main" id="{0155E2F0-F5B3-A3E3-EB95-DB4AA5A814E4}"/>
              </a:ext>
            </a:extLst>
          </p:cNvPr>
          <p:cNvSpPr>
            <a:spLocks noGrp="1"/>
          </p:cNvSpPr>
          <p:nvPr>
            <p:ph type="title"/>
          </p:nvPr>
        </p:nvSpPr>
        <p:spPr>
          <a:xfrm>
            <a:off x="949324" y="498296"/>
            <a:ext cx="10437814" cy="896116"/>
          </a:xfrm>
        </p:spPr>
        <p:txBody>
          <a:bodyPr>
            <a:normAutofit/>
          </a:bodyPr>
          <a:lstStyle/>
          <a:p>
            <a:r>
              <a:rPr lang="en-US" b="0" dirty="0"/>
              <a:t>Write your contributions as a short story</a:t>
            </a:r>
          </a:p>
        </p:txBody>
      </p:sp>
      <p:sp>
        <p:nvSpPr>
          <p:cNvPr id="6" name="TextBox 5">
            <a:extLst>
              <a:ext uri="{FF2B5EF4-FFF2-40B4-BE49-F238E27FC236}">
                <a16:creationId xmlns:a16="http://schemas.microsoft.com/office/drawing/2014/main" id="{241E85CA-9951-73CE-63E0-19DB898F7B43}"/>
              </a:ext>
            </a:extLst>
          </p:cNvPr>
          <p:cNvSpPr txBox="1"/>
          <p:nvPr/>
        </p:nvSpPr>
        <p:spPr>
          <a:xfrm>
            <a:off x="457316" y="1555066"/>
            <a:ext cx="10929822" cy="5078313"/>
          </a:xfrm>
          <a:prstGeom prst="rect">
            <a:avLst/>
          </a:prstGeom>
          <a:noFill/>
        </p:spPr>
        <p:txBody>
          <a:bodyPr wrap="square">
            <a:spAutoFit/>
          </a:bodyPr>
          <a:lstStyle/>
          <a:p>
            <a:pPr lvl="1"/>
            <a:r>
              <a:rPr lang="en-US" dirty="0">
                <a:solidFill>
                  <a:srgbClr val="000000"/>
                </a:solidFill>
                <a:latin typeface="Helvetica" charset="0"/>
              </a:rPr>
              <a:t>Tell a story to engage the reader and convey your excitement about your science</a:t>
            </a:r>
          </a:p>
          <a:p>
            <a:pPr marL="1306513" lvl="3" indent="-285750" defTabSz="912813">
              <a:buFont typeface="Courier New" panose="02070309020205020404" pitchFamily="49" charset="0"/>
              <a:buChar char="o"/>
              <a:defRPr/>
            </a:pPr>
            <a:r>
              <a:rPr lang="en-US" dirty="0">
                <a:solidFill>
                  <a:srgbClr val="000000"/>
                </a:solidFill>
                <a:latin typeface="Helvetica" charset="0"/>
              </a:rPr>
              <a:t>Provide a logical beginning, middle and ending </a:t>
            </a:r>
          </a:p>
          <a:p>
            <a:pPr marL="1763713" lvl="4" indent="-285750" defTabSz="912813">
              <a:buFont typeface="Courier New" panose="02070309020205020404" pitchFamily="49" charset="0"/>
              <a:buChar char="o"/>
              <a:defRPr/>
            </a:pPr>
            <a:r>
              <a:rPr lang="en-US" b="1" dirty="0">
                <a:solidFill>
                  <a:srgbClr val="000000"/>
                </a:solidFill>
                <a:latin typeface="Helvetica" charset="0"/>
              </a:rPr>
              <a:t>Beginning</a:t>
            </a:r>
            <a:r>
              <a:rPr lang="en-US" dirty="0">
                <a:solidFill>
                  <a:srgbClr val="000000"/>
                </a:solidFill>
                <a:latin typeface="Helvetica" charset="0"/>
              </a:rPr>
              <a:t>: What was the problem </a:t>
            </a:r>
          </a:p>
          <a:p>
            <a:pPr marL="1763713" lvl="4" indent="-285750" defTabSz="912813">
              <a:buFont typeface="Courier New" panose="02070309020205020404" pitchFamily="49" charset="0"/>
              <a:buChar char="o"/>
              <a:defRPr/>
            </a:pPr>
            <a:r>
              <a:rPr lang="en-US" b="1" dirty="0">
                <a:solidFill>
                  <a:srgbClr val="000000"/>
                </a:solidFill>
                <a:latin typeface="Helvetica" charset="0"/>
              </a:rPr>
              <a:t>Middle</a:t>
            </a:r>
            <a:r>
              <a:rPr lang="en-US" dirty="0">
                <a:solidFill>
                  <a:srgbClr val="000000"/>
                </a:solidFill>
                <a:latin typeface="Helvetica" charset="0"/>
              </a:rPr>
              <a:t>: What you did </a:t>
            </a:r>
          </a:p>
          <a:p>
            <a:pPr marL="1763713" lvl="4" indent="-285750" defTabSz="912813">
              <a:buFont typeface="Courier New" panose="02070309020205020404" pitchFamily="49" charset="0"/>
              <a:buChar char="o"/>
              <a:defRPr/>
            </a:pPr>
            <a:r>
              <a:rPr lang="en-US" b="1" dirty="0">
                <a:solidFill>
                  <a:srgbClr val="000000"/>
                </a:solidFill>
                <a:latin typeface="Helvetica" charset="0"/>
              </a:rPr>
              <a:t>End</a:t>
            </a:r>
            <a:r>
              <a:rPr lang="en-US" dirty="0">
                <a:solidFill>
                  <a:srgbClr val="000000"/>
                </a:solidFill>
                <a:latin typeface="Helvetica" charset="0"/>
              </a:rPr>
              <a:t>: What the implications were</a:t>
            </a:r>
          </a:p>
          <a:p>
            <a:pPr marL="1306513" lvl="3" indent="-285750" defTabSz="912813">
              <a:buFont typeface="Courier New" panose="02070309020205020404" pitchFamily="49" charset="0"/>
              <a:buChar char="o"/>
              <a:defRPr/>
            </a:pPr>
            <a:r>
              <a:rPr lang="en-US" dirty="0">
                <a:solidFill>
                  <a:srgbClr val="000000"/>
                </a:solidFill>
                <a:latin typeface="Helvetica" charset="0"/>
              </a:rPr>
              <a:t>Don</a:t>
            </a:r>
            <a:r>
              <a:rPr lang="fr-FR" dirty="0">
                <a:solidFill>
                  <a:srgbClr val="000000"/>
                </a:solidFill>
                <a:latin typeface="Helvetica" charset="0"/>
              </a:rPr>
              <a:t>’</a:t>
            </a:r>
            <a:r>
              <a:rPr lang="en-US" dirty="0">
                <a:solidFill>
                  <a:srgbClr val="000000"/>
                </a:solidFill>
                <a:latin typeface="Helvetica" charset="0"/>
              </a:rPr>
              <a:t>t limit yourself to facts and figures; avoid making this just another description of scientific results.</a:t>
            </a:r>
          </a:p>
          <a:p>
            <a:pPr marL="1306513" lvl="3" indent="-285750" defTabSz="912813">
              <a:spcAft>
                <a:spcPts val="0"/>
              </a:spcAft>
              <a:buFont typeface="Courier New" panose="02070309020205020404" pitchFamily="49" charset="0"/>
              <a:buChar char="o"/>
              <a:defRPr/>
            </a:pPr>
            <a:r>
              <a:rPr lang="en-US" dirty="0">
                <a:solidFill>
                  <a:srgbClr val="000000"/>
                </a:solidFill>
                <a:latin typeface="Helvetica" charset="0"/>
              </a:rPr>
              <a:t>Use “I” and active voice</a:t>
            </a:r>
          </a:p>
          <a:p>
            <a:pPr lvl="1"/>
            <a:endParaRPr lang="en-US" dirty="0">
              <a:solidFill>
                <a:srgbClr val="000000"/>
              </a:solidFill>
              <a:latin typeface="Helvetica" charset="0"/>
            </a:endParaRPr>
          </a:p>
          <a:p>
            <a:pPr lvl="1">
              <a:defRPr/>
            </a:pPr>
            <a:r>
              <a:rPr lang="en-US" dirty="0">
                <a:solidFill>
                  <a:srgbClr val="000000"/>
                </a:solidFill>
                <a:latin typeface="Helvetica" charset="0"/>
              </a:rPr>
              <a:t>Cover all aspects that qualify you to study the problem</a:t>
            </a:r>
          </a:p>
          <a:p>
            <a:pPr marL="1257300" lvl="2" indent="-342900">
              <a:spcAft>
                <a:spcPts val="0"/>
              </a:spcAft>
              <a:buFont typeface="Courier New" panose="02070309020205020404" pitchFamily="49" charset="0"/>
              <a:buChar char="o"/>
              <a:defRPr/>
            </a:pPr>
            <a:r>
              <a:rPr lang="en-US" dirty="0">
                <a:solidFill>
                  <a:srgbClr val="000000"/>
                </a:solidFill>
                <a:latin typeface="Helvetica" charset="0"/>
              </a:rPr>
              <a:t>Expertise/experience </a:t>
            </a:r>
          </a:p>
          <a:p>
            <a:pPr marL="1257300" lvl="2" indent="-342900">
              <a:spcAft>
                <a:spcPts val="0"/>
              </a:spcAft>
              <a:buFont typeface="Courier New" panose="02070309020205020404" pitchFamily="49" charset="0"/>
              <a:buChar char="o"/>
              <a:defRPr/>
            </a:pPr>
            <a:r>
              <a:rPr lang="en-US" dirty="0">
                <a:solidFill>
                  <a:srgbClr val="000000"/>
                </a:solidFill>
                <a:latin typeface="Helvetica" charset="0"/>
              </a:rPr>
              <a:t>Leadership skills </a:t>
            </a:r>
          </a:p>
          <a:p>
            <a:pPr lvl="2">
              <a:spcAft>
                <a:spcPts val="0"/>
              </a:spcAft>
              <a:defRPr/>
            </a:pPr>
            <a:endParaRPr lang="en-US" dirty="0">
              <a:solidFill>
                <a:srgbClr val="000000"/>
              </a:solidFill>
              <a:latin typeface="Helvetica" charset="0"/>
            </a:endParaRPr>
          </a:p>
          <a:p>
            <a:pPr marL="466725" lvl="2">
              <a:spcAft>
                <a:spcPts val="0"/>
              </a:spcAft>
              <a:defRPr/>
            </a:pPr>
            <a:r>
              <a:rPr lang="en-US" dirty="0">
                <a:solidFill>
                  <a:srgbClr val="000000"/>
                </a:solidFill>
                <a:latin typeface="Helvetica" charset="0"/>
              </a:rPr>
              <a:t>Cover all aspects of the outcomes</a:t>
            </a:r>
          </a:p>
          <a:p>
            <a:pPr marL="1257300" lvl="2" indent="-342900">
              <a:spcAft>
                <a:spcPts val="0"/>
              </a:spcAft>
              <a:buFont typeface="Courier New" panose="02070309020205020404" pitchFamily="49" charset="0"/>
              <a:buChar char="o"/>
              <a:defRPr/>
            </a:pPr>
            <a:r>
              <a:rPr lang="en-US" dirty="0">
                <a:solidFill>
                  <a:srgbClr val="000000"/>
                </a:solidFill>
                <a:latin typeface="Helvetica" charset="0"/>
              </a:rPr>
              <a:t>Products and impact on the field</a:t>
            </a:r>
          </a:p>
          <a:p>
            <a:pPr marL="1257300" lvl="2" indent="-342900">
              <a:spcAft>
                <a:spcPts val="0"/>
              </a:spcAft>
              <a:buFont typeface="Courier New" panose="02070309020205020404" pitchFamily="49" charset="0"/>
              <a:buChar char="o"/>
              <a:defRPr/>
            </a:pPr>
            <a:r>
              <a:rPr lang="en-US" dirty="0">
                <a:solidFill>
                  <a:srgbClr val="000000"/>
                </a:solidFill>
                <a:latin typeface="Helvetica" charset="0"/>
              </a:rPr>
              <a:t>Established collaborations </a:t>
            </a:r>
          </a:p>
          <a:p>
            <a:pPr marL="1257300" lvl="2" indent="-342900">
              <a:spcAft>
                <a:spcPts val="0"/>
              </a:spcAft>
              <a:buFont typeface="Courier New" panose="02070309020205020404" pitchFamily="49" charset="0"/>
              <a:buChar char="o"/>
              <a:defRPr/>
            </a:pPr>
            <a:r>
              <a:rPr lang="en-US" dirty="0">
                <a:solidFill>
                  <a:srgbClr val="000000"/>
                </a:solidFill>
                <a:latin typeface="Helvetica" charset="0"/>
              </a:rPr>
              <a:t>Skills developed or practiced (data analysis, writing, presentations)</a:t>
            </a:r>
          </a:p>
          <a:p>
            <a:pPr marL="1020763" lvl="3" defTabSz="912813">
              <a:spcAft>
                <a:spcPts val="0"/>
              </a:spcAft>
              <a:defRPr/>
            </a:pPr>
            <a:endParaRPr lang="en-US" dirty="0">
              <a:solidFill>
                <a:srgbClr val="000000"/>
              </a:solidFill>
              <a:latin typeface="Helvetica" charset="0"/>
            </a:endParaRPr>
          </a:p>
        </p:txBody>
      </p:sp>
      <p:sp>
        <p:nvSpPr>
          <p:cNvPr id="17" name="Footer Placeholder 3">
            <a:extLst>
              <a:ext uri="{FF2B5EF4-FFF2-40B4-BE49-F238E27FC236}">
                <a16:creationId xmlns:a16="http://schemas.microsoft.com/office/drawing/2014/main" id="{9A6C9B44-3136-906B-88B4-5F65A8838665}"/>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030274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B025-2B93-E635-CA0B-108453088C27}"/>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7D775864-4C68-2FB4-5AE5-F637DFDAF08E}"/>
              </a:ext>
            </a:extLst>
          </p:cNvPr>
          <p:cNvSpPr>
            <a:spLocks noGrp="1"/>
          </p:cNvSpPr>
          <p:nvPr>
            <p:ph type="title"/>
          </p:nvPr>
        </p:nvSpPr>
        <p:spPr>
          <a:xfrm>
            <a:off x="949325" y="498296"/>
            <a:ext cx="8409994" cy="896116"/>
          </a:xfrm>
        </p:spPr>
        <p:txBody>
          <a:bodyPr>
            <a:normAutofit fontScale="90000"/>
          </a:bodyPr>
          <a:lstStyle/>
          <a:p>
            <a:r>
              <a:rPr lang="en-US" b="0" dirty="0"/>
              <a:t>Contributions to Science – Example 1</a:t>
            </a:r>
          </a:p>
        </p:txBody>
      </p:sp>
      <p:pic>
        <p:nvPicPr>
          <p:cNvPr id="2" name="Picture 1" descr="Screenshot of contribution to science">
            <a:extLst>
              <a:ext uri="{FF2B5EF4-FFF2-40B4-BE49-F238E27FC236}">
                <a16:creationId xmlns:a16="http://schemas.microsoft.com/office/drawing/2014/main" id="{E85B4977-619D-CD6C-F428-D4C9D977CAB3}"/>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1132070" y="2034561"/>
            <a:ext cx="9656554" cy="2544514"/>
          </a:xfrm>
          <a:prstGeom prst="rect">
            <a:avLst/>
          </a:prstGeom>
        </p:spPr>
      </p:pic>
      <p:sp>
        <p:nvSpPr>
          <p:cNvPr id="3" name="TextBox 2">
            <a:extLst>
              <a:ext uri="{FF2B5EF4-FFF2-40B4-BE49-F238E27FC236}">
                <a16:creationId xmlns:a16="http://schemas.microsoft.com/office/drawing/2014/main" id="{79AF99B3-EBDF-116C-6967-573175EC88FD}"/>
              </a:ext>
            </a:extLst>
          </p:cNvPr>
          <p:cNvSpPr txBox="1"/>
          <p:nvPr/>
        </p:nvSpPr>
        <p:spPr>
          <a:xfrm>
            <a:off x="147919" y="5957047"/>
            <a:ext cx="6629400" cy="276999"/>
          </a:xfrm>
          <a:prstGeom prst="rect">
            <a:avLst/>
          </a:prstGeom>
          <a:noFill/>
        </p:spPr>
        <p:txBody>
          <a:bodyPr wrap="square" rtlCol="0">
            <a:spAutoFit/>
          </a:bodyPr>
          <a:lstStyle/>
          <a:p>
            <a:r>
              <a:rPr lang="en-US" sz="1200" dirty="0">
                <a:solidFill>
                  <a:srgbClr val="0070C0"/>
                </a:solidFill>
              </a:rPr>
              <a:t>*Older example before Common Forms were required</a:t>
            </a:r>
          </a:p>
        </p:txBody>
      </p:sp>
      <p:sp>
        <p:nvSpPr>
          <p:cNvPr id="17" name="Footer Placeholder 3">
            <a:extLst>
              <a:ext uri="{FF2B5EF4-FFF2-40B4-BE49-F238E27FC236}">
                <a16:creationId xmlns:a16="http://schemas.microsoft.com/office/drawing/2014/main" id="{CD98A49B-25B4-832E-5B5D-45D37AE0EF7D}"/>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4110184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A3A8-3ADC-5715-E830-94CE1793B7BA}"/>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ABA1AB41-728D-936D-B4AC-51D2B9E72A76}"/>
              </a:ext>
            </a:extLst>
          </p:cNvPr>
          <p:cNvSpPr>
            <a:spLocks noGrp="1"/>
          </p:cNvSpPr>
          <p:nvPr>
            <p:ph type="title"/>
          </p:nvPr>
        </p:nvSpPr>
        <p:spPr>
          <a:xfrm>
            <a:off x="949324" y="498296"/>
            <a:ext cx="9166293" cy="896116"/>
          </a:xfrm>
        </p:spPr>
        <p:txBody>
          <a:bodyPr>
            <a:normAutofit fontScale="90000"/>
          </a:bodyPr>
          <a:lstStyle/>
          <a:p>
            <a:r>
              <a:rPr lang="en-US" b="0" dirty="0"/>
              <a:t>Contributions to Science – Example 1 notes</a:t>
            </a:r>
          </a:p>
        </p:txBody>
      </p:sp>
      <p:pic>
        <p:nvPicPr>
          <p:cNvPr id="2" name="Picture 1" descr="Screenshot of contribution to science">
            <a:extLst>
              <a:ext uri="{FF2B5EF4-FFF2-40B4-BE49-F238E27FC236}">
                <a16:creationId xmlns:a16="http://schemas.microsoft.com/office/drawing/2014/main" id="{82CFE4EE-8BE5-DD32-B9E1-CB15880C3E80}"/>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1132070" y="2034561"/>
            <a:ext cx="9656554" cy="2544514"/>
          </a:xfrm>
          <a:prstGeom prst="rect">
            <a:avLst/>
          </a:prstGeom>
        </p:spPr>
      </p:pic>
      <p:grpSp>
        <p:nvGrpSpPr>
          <p:cNvPr id="5" name="Group 4" descr="Screenshot of contribution to science">
            <a:extLst>
              <a:ext uri="{FF2B5EF4-FFF2-40B4-BE49-F238E27FC236}">
                <a16:creationId xmlns:a16="http://schemas.microsoft.com/office/drawing/2014/main" id="{216E953F-E734-2306-4245-BA1E307BA58C}"/>
              </a:ext>
            </a:extLst>
          </p:cNvPr>
          <p:cNvGrpSpPr/>
          <p:nvPr/>
        </p:nvGrpSpPr>
        <p:grpSpPr>
          <a:xfrm>
            <a:off x="2284419" y="1394412"/>
            <a:ext cx="9494805" cy="1477577"/>
            <a:chOff x="996695" y="884622"/>
            <a:chExt cx="9494805" cy="1477577"/>
          </a:xfrm>
        </p:grpSpPr>
        <p:sp>
          <p:nvSpPr>
            <p:cNvPr id="7" name="Rounded Rectangular Callout 6">
              <a:extLst>
                <a:ext uri="{FF2B5EF4-FFF2-40B4-BE49-F238E27FC236}">
                  <a16:creationId xmlns:a16="http://schemas.microsoft.com/office/drawing/2014/main" id="{9A8252C2-48D5-343D-9C54-3FDF3F6E345F}"/>
                </a:ext>
              </a:extLst>
            </p:cNvPr>
            <p:cNvSpPr>
              <a:spLocks noChangeArrowheads="1"/>
            </p:cNvSpPr>
            <p:nvPr/>
          </p:nvSpPr>
          <p:spPr bwMode="auto">
            <a:xfrm>
              <a:off x="8510300" y="884622"/>
              <a:ext cx="1981200" cy="762000"/>
            </a:xfrm>
            <a:prstGeom prst="wedgeRoundRectCallout">
              <a:avLst>
                <a:gd name="adj1" fmla="val -56224"/>
                <a:gd name="adj2" fmla="val 93721"/>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Key issue that was addressed.</a:t>
              </a:r>
            </a:p>
          </p:txBody>
        </p:sp>
        <p:sp>
          <p:nvSpPr>
            <p:cNvPr id="8" name="Oval 7">
              <a:extLst>
                <a:ext uri="{FF2B5EF4-FFF2-40B4-BE49-F238E27FC236}">
                  <a16:creationId xmlns:a16="http://schemas.microsoft.com/office/drawing/2014/main" id="{3A2C2555-748D-70D8-EC13-77C751FC969B}"/>
                </a:ext>
              </a:extLst>
            </p:cNvPr>
            <p:cNvSpPr/>
            <p:nvPr/>
          </p:nvSpPr>
          <p:spPr bwMode="auto">
            <a:xfrm>
              <a:off x="996695" y="1905000"/>
              <a:ext cx="7772400" cy="457199"/>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grpSp>
      <p:grpSp>
        <p:nvGrpSpPr>
          <p:cNvPr id="9" name="Group 8" descr="Screenshot of contribution to science">
            <a:extLst>
              <a:ext uri="{FF2B5EF4-FFF2-40B4-BE49-F238E27FC236}">
                <a16:creationId xmlns:a16="http://schemas.microsoft.com/office/drawing/2014/main" id="{8C46F0B8-22D0-0C2B-CEB1-2EC9EF84FC6D}"/>
              </a:ext>
            </a:extLst>
          </p:cNvPr>
          <p:cNvGrpSpPr/>
          <p:nvPr/>
        </p:nvGrpSpPr>
        <p:grpSpPr>
          <a:xfrm>
            <a:off x="0" y="2911146"/>
            <a:ext cx="10115618" cy="2145923"/>
            <a:chOff x="-1565109" y="2927058"/>
            <a:chExt cx="10115618" cy="2145923"/>
          </a:xfrm>
        </p:grpSpPr>
        <p:sp>
          <p:nvSpPr>
            <p:cNvPr id="10" name="Rounded Rectangular Callout 9">
              <a:extLst>
                <a:ext uri="{FF2B5EF4-FFF2-40B4-BE49-F238E27FC236}">
                  <a16:creationId xmlns:a16="http://schemas.microsoft.com/office/drawing/2014/main" id="{AB5FCB54-281A-513A-68FD-F7C66358AAF6}"/>
                </a:ext>
              </a:extLst>
            </p:cNvPr>
            <p:cNvSpPr>
              <a:spLocks noChangeArrowheads="1"/>
            </p:cNvSpPr>
            <p:nvPr/>
          </p:nvSpPr>
          <p:spPr bwMode="auto">
            <a:xfrm>
              <a:off x="-1565109" y="3559805"/>
              <a:ext cx="1528743" cy="1391177"/>
            </a:xfrm>
            <a:prstGeom prst="wedgeRoundRectCallout">
              <a:avLst>
                <a:gd name="adj1" fmla="val 67504"/>
                <a:gd name="adj2" fmla="val -66601"/>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Specific research outcomes from publications</a:t>
              </a:r>
            </a:p>
          </p:txBody>
        </p:sp>
        <p:sp>
          <p:nvSpPr>
            <p:cNvPr id="12" name="Oval 11">
              <a:extLst>
                <a:ext uri="{FF2B5EF4-FFF2-40B4-BE49-F238E27FC236}">
                  <a16:creationId xmlns:a16="http://schemas.microsoft.com/office/drawing/2014/main" id="{BE54DA62-6A02-38A5-DAD1-A28EA956C8EC}"/>
                </a:ext>
              </a:extLst>
            </p:cNvPr>
            <p:cNvSpPr/>
            <p:nvPr/>
          </p:nvSpPr>
          <p:spPr bwMode="auto">
            <a:xfrm>
              <a:off x="239966" y="2927058"/>
              <a:ext cx="8310543" cy="710016"/>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3" name="Oval 2">
              <a:extLst>
                <a:ext uri="{FF2B5EF4-FFF2-40B4-BE49-F238E27FC236}">
                  <a16:creationId xmlns:a16="http://schemas.microsoft.com/office/drawing/2014/main" id="{2ED5CFA4-837C-2572-F020-E50A1B326923}"/>
                </a:ext>
              </a:extLst>
            </p:cNvPr>
            <p:cNvSpPr/>
            <p:nvPr/>
          </p:nvSpPr>
          <p:spPr bwMode="auto">
            <a:xfrm>
              <a:off x="181167" y="3760174"/>
              <a:ext cx="8310543" cy="392709"/>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6" name="Rounded Rectangular Callout 5">
              <a:extLst>
                <a:ext uri="{FF2B5EF4-FFF2-40B4-BE49-F238E27FC236}">
                  <a16:creationId xmlns:a16="http://schemas.microsoft.com/office/drawing/2014/main" id="{18D40329-BF37-6432-8A62-6787BE351766}"/>
                </a:ext>
              </a:extLst>
            </p:cNvPr>
            <p:cNvSpPr>
              <a:spLocks noChangeArrowheads="1"/>
            </p:cNvSpPr>
            <p:nvPr/>
          </p:nvSpPr>
          <p:spPr bwMode="auto">
            <a:xfrm>
              <a:off x="3544331" y="4690351"/>
              <a:ext cx="1758962" cy="382630"/>
            </a:xfrm>
            <a:prstGeom prst="wedgeRoundRectCallout">
              <a:avLst>
                <a:gd name="adj1" fmla="val 19407"/>
                <a:gd name="adj2" fmla="val -202863"/>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Broader impact</a:t>
              </a:r>
            </a:p>
          </p:txBody>
        </p:sp>
      </p:grpSp>
      <p:grpSp>
        <p:nvGrpSpPr>
          <p:cNvPr id="16" name="Group 15" descr="Screenshot of contribution to science">
            <a:extLst>
              <a:ext uri="{FF2B5EF4-FFF2-40B4-BE49-F238E27FC236}">
                <a16:creationId xmlns:a16="http://schemas.microsoft.com/office/drawing/2014/main" id="{53109C95-BB7B-AFD7-F4C8-3176C20701C0}"/>
              </a:ext>
            </a:extLst>
          </p:cNvPr>
          <p:cNvGrpSpPr/>
          <p:nvPr/>
        </p:nvGrpSpPr>
        <p:grpSpPr>
          <a:xfrm>
            <a:off x="7806390" y="4036662"/>
            <a:ext cx="2250429" cy="1652155"/>
            <a:chOff x="6512571" y="3554786"/>
            <a:chExt cx="2250429" cy="1652155"/>
          </a:xfrm>
        </p:grpSpPr>
        <p:sp>
          <p:nvSpPr>
            <p:cNvPr id="18" name="Rounded Rectangular Callout 8">
              <a:extLst>
                <a:ext uri="{FF2B5EF4-FFF2-40B4-BE49-F238E27FC236}">
                  <a16:creationId xmlns:a16="http://schemas.microsoft.com/office/drawing/2014/main" id="{C65EF72D-EA72-69F2-9541-0ABA169A9EE0}"/>
                </a:ext>
              </a:extLst>
            </p:cNvPr>
            <p:cNvSpPr>
              <a:spLocks noChangeArrowheads="1"/>
            </p:cNvSpPr>
            <p:nvPr/>
          </p:nvSpPr>
          <p:spPr bwMode="auto">
            <a:xfrm>
              <a:off x="6781800" y="4599563"/>
              <a:ext cx="1981200" cy="607378"/>
            </a:xfrm>
            <a:prstGeom prst="wedgeRoundRectCallout">
              <a:avLst>
                <a:gd name="adj1" fmla="val -33284"/>
                <a:gd name="adj2" fmla="val -142352"/>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Specifies role  and uses first person</a:t>
              </a:r>
            </a:p>
          </p:txBody>
        </p:sp>
        <p:sp>
          <p:nvSpPr>
            <p:cNvPr id="19" name="Oval 18">
              <a:extLst>
                <a:ext uri="{FF2B5EF4-FFF2-40B4-BE49-F238E27FC236}">
                  <a16:creationId xmlns:a16="http://schemas.microsoft.com/office/drawing/2014/main" id="{C575603F-DD8F-1F5B-CC90-7836A79EDB49}"/>
                </a:ext>
              </a:extLst>
            </p:cNvPr>
            <p:cNvSpPr/>
            <p:nvPr/>
          </p:nvSpPr>
          <p:spPr bwMode="auto">
            <a:xfrm>
              <a:off x="6512571" y="3554786"/>
              <a:ext cx="1066148" cy="392708"/>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grpSp>
      <p:sp>
        <p:nvSpPr>
          <p:cNvPr id="11" name="TextBox 10">
            <a:extLst>
              <a:ext uri="{FF2B5EF4-FFF2-40B4-BE49-F238E27FC236}">
                <a16:creationId xmlns:a16="http://schemas.microsoft.com/office/drawing/2014/main" id="{997FF671-FD96-EF22-71D6-449943DC8CEF}"/>
              </a:ext>
            </a:extLst>
          </p:cNvPr>
          <p:cNvSpPr txBox="1"/>
          <p:nvPr/>
        </p:nvSpPr>
        <p:spPr>
          <a:xfrm>
            <a:off x="0" y="5972823"/>
            <a:ext cx="7074734" cy="461665"/>
          </a:xfrm>
          <a:prstGeom prst="rect">
            <a:avLst/>
          </a:prstGeom>
          <a:noFill/>
        </p:spPr>
        <p:txBody>
          <a:bodyPr wrap="square" rtlCol="0">
            <a:spAutoFit/>
          </a:bodyPr>
          <a:lstStyle/>
          <a:p>
            <a:r>
              <a:rPr lang="en-US" sz="1200" dirty="0">
                <a:solidFill>
                  <a:srgbClr val="0070C0"/>
                </a:solidFill>
              </a:rPr>
              <a:t>*Older example before Common Forms were required</a:t>
            </a:r>
          </a:p>
          <a:p>
            <a:endParaRPr lang="en-US" sz="1200" dirty="0">
              <a:solidFill>
                <a:srgbClr val="0070C0"/>
              </a:solidFill>
            </a:endParaRPr>
          </a:p>
        </p:txBody>
      </p:sp>
      <p:sp>
        <p:nvSpPr>
          <p:cNvPr id="17" name="Footer Placeholder 3">
            <a:extLst>
              <a:ext uri="{FF2B5EF4-FFF2-40B4-BE49-F238E27FC236}">
                <a16:creationId xmlns:a16="http://schemas.microsoft.com/office/drawing/2014/main" id="{6E5EABC7-3885-7024-4C40-C574003B956D}"/>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9825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5CD27-FEBC-34A2-C994-80CE6D1A3CEC}"/>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C4CC269B-CB6E-4A17-41CA-712DA8ACB512}"/>
              </a:ext>
            </a:extLst>
          </p:cNvPr>
          <p:cNvSpPr>
            <a:spLocks noGrp="1"/>
          </p:cNvSpPr>
          <p:nvPr>
            <p:ph type="title"/>
          </p:nvPr>
        </p:nvSpPr>
        <p:spPr>
          <a:xfrm>
            <a:off x="949325" y="498296"/>
            <a:ext cx="8409994" cy="896116"/>
          </a:xfrm>
        </p:spPr>
        <p:txBody>
          <a:bodyPr>
            <a:normAutofit fontScale="90000"/>
          </a:bodyPr>
          <a:lstStyle/>
          <a:p>
            <a:r>
              <a:rPr lang="en-US" b="0" dirty="0"/>
              <a:t>Contributions to Science – Example 2</a:t>
            </a:r>
          </a:p>
        </p:txBody>
      </p:sp>
      <p:sp>
        <p:nvSpPr>
          <p:cNvPr id="2" name="TextBox 1">
            <a:extLst>
              <a:ext uri="{FF2B5EF4-FFF2-40B4-BE49-F238E27FC236}">
                <a16:creationId xmlns:a16="http://schemas.microsoft.com/office/drawing/2014/main" id="{67CC3695-CEFE-D134-EABE-918CA71431C9}"/>
              </a:ext>
            </a:extLst>
          </p:cNvPr>
          <p:cNvSpPr txBox="1"/>
          <p:nvPr/>
        </p:nvSpPr>
        <p:spPr>
          <a:xfrm>
            <a:off x="949325" y="1550007"/>
            <a:ext cx="9652000" cy="3785652"/>
          </a:xfrm>
          <a:prstGeom prst="rect">
            <a:avLst/>
          </a:prstGeom>
          <a:noFill/>
        </p:spPr>
        <p:txBody>
          <a:bodyPr wrap="square" rtlCol="0">
            <a:spAutoFit/>
          </a:bodyPr>
          <a:lstStyle/>
          <a:p>
            <a:r>
              <a:rPr lang="en-US" sz="1600" b="1" dirty="0"/>
              <a:t>Established Drosophila as a model in which to study lamin biology and disease mechanisms. </a:t>
            </a:r>
            <a:r>
              <a:rPr lang="en-US" sz="1600" dirty="0"/>
              <a:t>The nuclear lamina is an extensive protein network that lies underneath the inner membrane of the nuclear envelope. Lamins are the major structural components of the lamina, establishing mechanical support and providing a platform for protein interactions that contribute to gene regulation, DNA replication, and genome stability. Mutations in human lamins are responsible for over seventeen diseases called laminopathies. The phenotypes of these diseases fall into the following major groups: muscle diseases, peripheral neuron diseases, accelerated aging disorders and metabolic disorders. Mechanisms underlying the laminopathies are poorly understood. The Drosophila genome has two lamin genes, a B-type lamin (lamin Dm0) and an A-type lamin (lamin C). Given that the A-type lamin is responsible for most laminopathies, we studied the requirements for its counterpart, lamin C, in Drosophila development. We also compared the properties of Drosophila lamins to those of human A-type lamin and used the Drosophila GAL4-UAS system to express Drosophila mutant lamin C proteins modeled after human-disease causing lamins. Collectively, these studies established Drosophila as an excellent model for studying human lamins. I established a collaboration with investigators in Dr. Lori Wallrath’s laboratory at the University of Iowa and co-led the studies leading to these discoveries. </a:t>
            </a:r>
          </a:p>
        </p:txBody>
      </p:sp>
      <p:sp>
        <p:nvSpPr>
          <p:cNvPr id="17" name="Footer Placeholder 3">
            <a:extLst>
              <a:ext uri="{FF2B5EF4-FFF2-40B4-BE49-F238E27FC236}">
                <a16:creationId xmlns:a16="http://schemas.microsoft.com/office/drawing/2014/main" id="{A8CB5B73-19EF-F7F0-2696-F926F83EED17}"/>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268441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23F8-BC3B-EE55-F380-A465A6CCE4D8}"/>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1920A892-7C61-15FC-8526-7AC061279EBF}"/>
              </a:ext>
            </a:extLst>
          </p:cNvPr>
          <p:cNvSpPr>
            <a:spLocks noGrp="1"/>
          </p:cNvSpPr>
          <p:nvPr>
            <p:ph type="title"/>
          </p:nvPr>
        </p:nvSpPr>
        <p:spPr>
          <a:xfrm>
            <a:off x="949324" y="498296"/>
            <a:ext cx="9028393" cy="896116"/>
          </a:xfrm>
        </p:spPr>
        <p:txBody>
          <a:bodyPr>
            <a:normAutofit fontScale="90000"/>
          </a:bodyPr>
          <a:lstStyle/>
          <a:p>
            <a:r>
              <a:rPr lang="en-US" b="0" dirty="0"/>
              <a:t>Contributions to Science – Example 2 notes</a:t>
            </a:r>
          </a:p>
        </p:txBody>
      </p:sp>
      <p:sp>
        <p:nvSpPr>
          <p:cNvPr id="5" name="Rounded Rectangular Callout 8">
            <a:extLst>
              <a:ext uri="{FF2B5EF4-FFF2-40B4-BE49-F238E27FC236}">
                <a16:creationId xmlns:a16="http://schemas.microsoft.com/office/drawing/2014/main" id="{00DF7D15-FB1E-573E-05BA-CCEC38B03421}"/>
              </a:ext>
            </a:extLst>
          </p:cNvPr>
          <p:cNvSpPr>
            <a:spLocks noChangeArrowheads="1"/>
          </p:cNvSpPr>
          <p:nvPr/>
        </p:nvSpPr>
        <p:spPr bwMode="auto">
          <a:xfrm>
            <a:off x="9402253" y="1208671"/>
            <a:ext cx="1868997" cy="333610"/>
          </a:xfrm>
          <a:prstGeom prst="wedgeRoundRectCallout">
            <a:avLst>
              <a:gd name="adj1" fmla="val -72466"/>
              <a:gd name="adj2" fmla="val 69219"/>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Clear header</a:t>
            </a:r>
          </a:p>
        </p:txBody>
      </p:sp>
      <p:sp>
        <p:nvSpPr>
          <p:cNvPr id="2" name="TextBox 1">
            <a:extLst>
              <a:ext uri="{FF2B5EF4-FFF2-40B4-BE49-F238E27FC236}">
                <a16:creationId xmlns:a16="http://schemas.microsoft.com/office/drawing/2014/main" id="{8AE5E662-437A-564D-E92B-D1F1704AF65C}"/>
              </a:ext>
            </a:extLst>
          </p:cNvPr>
          <p:cNvSpPr txBox="1"/>
          <p:nvPr/>
        </p:nvSpPr>
        <p:spPr>
          <a:xfrm>
            <a:off x="949325" y="1550007"/>
            <a:ext cx="9652000" cy="3785652"/>
          </a:xfrm>
          <a:prstGeom prst="rect">
            <a:avLst/>
          </a:prstGeom>
          <a:noFill/>
        </p:spPr>
        <p:txBody>
          <a:bodyPr wrap="square" rtlCol="0">
            <a:spAutoFit/>
          </a:bodyPr>
          <a:lstStyle/>
          <a:p>
            <a:r>
              <a:rPr lang="en-US" sz="1600" b="1" dirty="0"/>
              <a:t>Established Drosophila as a model in which to study lamin biology and disease mechanisms. </a:t>
            </a:r>
            <a:r>
              <a:rPr lang="en-US" sz="1600" dirty="0"/>
              <a:t>The nuclear lamina is an extensive protein network that lies underneath the inner membrane of the nuclear envelope. Lamins are the major structural components of the lamina, establishing mechanical support and providing a platform for protein interactions that contribute to gene regulation, DNA replication, and genome stability. Mutations in human lamins are responsible for over seventeen diseases called laminopathies. The phenotypes of these diseases fall into the following major groups: muscle diseases, peripheral neuron diseases, accelerated aging disorders and metabolic disorders. Mechanisms underlying the laminopathies are poorly understood. The Drosophila genome has two lamin genes, a B-type lamin (lamin Dm0) and an A-type lamin (lamin C). Given that the A-type lamin is responsible for most laminopathies, we studied the requirements for its counterpart, lamin C, in Drosophila development. We also compared the properties of Drosophila lamins to those of human A-type lamin and used the Drosophila GAL4-UAS system to express Drosophila mutant lamin C proteins modeled after human-disease causing lamins. Collectively, these studies established Drosophila as an excellent model for studying human lamins. I established a collaboration with investigators in Dr. Nobel’s laboratory at the University of Iowa and co-led the studies leading to these discoveries. </a:t>
            </a:r>
          </a:p>
        </p:txBody>
      </p:sp>
      <p:sp>
        <p:nvSpPr>
          <p:cNvPr id="19" name="Oval 18">
            <a:extLst>
              <a:ext uri="{FF2B5EF4-FFF2-40B4-BE49-F238E27FC236}">
                <a16:creationId xmlns:a16="http://schemas.microsoft.com/office/drawing/2014/main" id="{A21DBBD7-6E75-50C3-179F-4FC58D341A2E}"/>
              </a:ext>
              <a:ext uri="{C183D7F6-B498-43B3-948B-1728B52AA6E4}">
                <adec:decorative xmlns:adec="http://schemas.microsoft.com/office/drawing/2017/decorative" val="1"/>
              </a:ext>
            </a:extLst>
          </p:cNvPr>
          <p:cNvSpPr/>
          <p:nvPr/>
        </p:nvSpPr>
        <p:spPr bwMode="auto">
          <a:xfrm>
            <a:off x="655636" y="1568943"/>
            <a:ext cx="10102852" cy="1731779"/>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21" name="Rounded Rectangular Callout 8">
            <a:extLst>
              <a:ext uri="{FF2B5EF4-FFF2-40B4-BE49-F238E27FC236}">
                <a16:creationId xmlns:a16="http://schemas.microsoft.com/office/drawing/2014/main" id="{D1200117-9106-4C8F-1431-D564E47E0F87}"/>
              </a:ext>
            </a:extLst>
          </p:cNvPr>
          <p:cNvSpPr>
            <a:spLocks noChangeArrowheads="1"/>
          </p:cNvSpPr>
          <p:nvPr/>
        </p:nvSpPr>
        <p:spPr bwMode="auto">
          <a:xfrm>
            <a:off x="10758488" y="2030482"/>
            <a:ext cx="1433511" cy="847190"/>
          </a:xfrm>
          <a:prstGeom prst="wedgeRoundRectCallout">
            <a:avLst>
              <a:gd name="adj1" fmla="val -71558"/>
              <a:gd name="adj2" fmla="val -25866"/>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Context and rationale for studies</a:t>
            </a:r>
          </a:p>
        </p:txBody>
      </p:sp>
      <p:sp>
        <p:nvSpPr>
          <p:cNvPr id="6" name="Rounded Rectangular Callout 8">
            <a:extLst>
              <a:ext uri="{FF2B5EF4-FFF2-40B4-BE49-F238E27FC236}">
                <a16:creationId xmlns:a16="http://schemas.microsoft.com/office/drawing/2014/main" id="{6A8B1C1C-E344-AA28-F2EE-7FFC233AD104}"/>
              </a:ext>
            </a:extLst>
          </p:cNvPr>
          <p:cNvSpPr>
            <a:spLocks noChangeArrowheads="1"/>
          </p:cNvSpPr>
          <p:nvPr/>
        </p:nvSpPr>
        <p:spPr bwMode="auto">
          <a:xfrm>
            <a:off x="10758489" y="3092753"/>
            <a:ext cx="1433511" cy="646281"/>
          </a:xfrm>
          <a:prstGeom prst="wedgeRoundRectCallout">
            <a:avLst>
              <a:gd name="adj1" fmla="val -69682"/>
              <a:gd name="adj2" fmla="val 39211"/>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Knowledge gap</a:t>
            </a:r>
          </a:p>
        </p:txBody>
      </p:sp>
      <p:sp>
        <p:nvSpPr>
          <p:cNvPr id="3" name="Oval 2">
            <a:extLst>
              <a:ext uri="{FF2B5EF4-FFF2-40B4-BE49-F238E27FC236}">
                <a16:creationId xmlns:a16="http://schemas.microsoft.com/office/drawing/2014/main" id="{2DFC43F6-C44B-F6BE-1E2A-EC9870CED494}"/>
              </a:ext>
              <a:ext uri="{C183D7F6-B498-43B3-948B-1728B52AA6E4}">
                <adec:decorative xmlns:adec="http://schemas.microsoft.com/office/drawing/2017/decorative" val="1"/>
              </a:ext>
            </a:extLst>
          </p:cNvPr>
          <p:cNvSpPr/>
          <p:nvPr/>
        </p:nvSpPr>
        <p:spPr bwMode="auto">
          <a:xfrm>
            <a:off x="655636" y="3495158"/>
            <a:ext cx="10102852" cy="646281"/>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Verdana"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5A86C05-65B7-3826-3816-EAC1878E94A8}"/>
              </a:ext>
              <a:ext uri="{C183D7F6-B498-43B3-948B-1728B52AA6E4}">
                <adec:decorative xmlns:adec="http://schemas.microsoft.com/office/drawing/2017/decorative" val="1"/>
              </a:ext>
            </a:extLst>
          </p:cNvPr>
          <p:cNvSpPr/>
          <p:nvPr/>
        </p:nvSpPr>
        <p:spPr bwMode="auto">
          <a:xfrm>
            <a:off x="792162" y="4461885"/>
            <a:ext cx="9464678" cy="926121"/>
          </a:xfrm>
          <a:prstGeom prst="ellipse">
            <a:avLst/>
          </a:prstGeom>
          <a:solidFill>
            <a:srgbClr val="45964B">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Verdana" charset="0"/>
              <a:ea typeface="ＭＳ Ｐゴシック" charset="-128"/>
              <a:cs typeface="ＭＳ Ｐゴシック" charset="-128"/>
            </a:endParaRPr>
          </a:p>
        </p:txBody>
      </p:sp>
      <p:sp>
        <p:nvSpPr>
          <p:cNvPr id="20" name="Rounded Rectangular Callout 8">
            <a:extLst>
              <a:ext uri="{FF2B5EF4-FFF2-40B4-BE49-F238E27FC236}">
                <a16:creationId xmlns:a16="http://schemas.microsoft.com/office/drawing/2014/main" id="{92E061F4-0141-05CD-3FE3-BE744B59E568}"/>
              </a:ext>
            </a:extLst>
          </p:cNvPr>
          <p:cNvSpPr>
            <a:spLocks noChangeArrowheads="1"/>
          </p:cNvSpPr>
          <p:nvPr/>
        </p:nvSpPr>
        <p:spPr bwMode="auto">
          <a:xfrm>
            <a:off x="10550529" y="4256611"/>
            <a:ext cx="1641471" cy="1253579"/>
          </a:xfrm>
          <a:prstGeom prst="wedgeRoundRectCallout">
            <a:avLst>
              <a:gd name="adj1" fmla="val -83197"/>
              <a:gd name="adj2" fmla="val -20501"/>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Explains broader significance of studies.</a:t>
            </a:r>
          </a:p>
        </p:txBody>
      </p:sp>
      <p:sp>
        <p:nvSpPr>
          <p:cNvPr id="9" name="Rounded Rectangular Callout 8">
            <a:extLst>
              <a:ext uri="{FF2B5EF4-FFF2-40B4-BE49-F238E27FC236}">
                <a16:creationId xmlns:a16="http://schemas.microsoft.com/office/drawing/2014/main" id="{1188F735-D980-2CDD-8EEB-C23EF0C9050E}"/>
              </a:ext>
            </a:extLst>
          </p:cNvPr>
          <p:cNvSpPr>
            <a:spLocks noChangeArrowheads="1"/>
          </p:cNvSpPr>
          <p:nvPr/>
        </p:nvSpPr>
        <p:spPr bwMode="auto">
          <a:xfrm>
            <a:off x="1943101" y="5482524"/>
            <a:ext cx="2829738" cy="804318"/>
          </a:xfrm>
          <a:prstGeom prst="wedgeRoundRectCallout">
            <a:avLst>
              <a:gd name="adj1" fmla="val 31755"/>
              <a:gd name="adj2" fmla="val -107340"/>
              <a:gd name="adj3" fmla="val 16667"/>
            </a:avLst>
          </a:prstGeom>
          <a:solidFill>
            <a:srgbClr val="45964B">
              <a:alpha val="41960"/>
            </a:srgbClr>
          </a:solidFill>
          <a:ln w="9525">
            <a:solidFill>
              <a:srgbClr val="45964B"/>
            </a:solidFill>
            <a:round/>
            <a:headEnd/>
            <a:tailEnd/>
          </a:ln>
        </p:spPr>
        <p:txBody>
          <a:bodyPr/>
          <a:lstStyle/>
          <a:p>
            <a:pPr algn="ctr"/>
            <a:r>
              <a:rPr lang="en-US" sz="1600" dirty="0">
                <a:solidFill>
                  <a:srgbClr val="008000"/>
                </a:solidFill>
                <a:latin typeface="Helvetica" charset="0"/>
                <a:cs typeface="Helvetica" charset="0"/>
              </a:rPr>
              <a:t>Specifies additional outcomes (collaboration) and describes their role</a:t>
            </a:r>
          </a:p>
        </p:txBody>
      </p:sp>
      <p:sp>
        <p:nvSpPr>
          <p:cNvPr id="17" name="Footer Placeholder 3">
            <a:extLst>
              <a:ext uri="{FF2B5EF4-FFF2-40B4-BE49-F238E27FC236}">
                <a16:creationId xmlns:a16="http://schemas.microsoft.com/office/drawing/2014/main" id="{DC8F8746-B0A6-C534-25E3-A546C92A9FED}"/>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238875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771D-D9AA-2B04-2F5E-A59025C54D38}"/>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2354C8E-5B8C-0B3E-28B0-FF2B4288B14C}"/>
              </a:ext>
            </a:extLst>
          </p:cNvPr>
          <p:cNvSpPr txBox="1">
            <a:spLocks noGrp="1"/>
          </p:cNvSpPr>
          <p:nvPr>
            <p:ph type="title" idx="4294967295"/>
          </p:nvPr>
        </p:nvSpPr>
        <p:spPr>
          <a:xfrm>
            <a:off x="949325" y="456436"/>
            <a:ext cx="5751921" cy="89611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Certifying the biosketch</a:t>
            </a:r>
          </a:p>
        </p:txBody>
      </p:sp>
      <p:sp>
        <p:nvSpPr>
          <p:cNvPr id="12" name="TextBox 11">
            <a:extLst>
              <a:ext uri="{FF2B5EF4-FFF2-40B4-BE49-F238E27FC236}">
                <a16:creationId xmlns:a16="http://schemas.microsoft.com/office/drawing/2014/main" id="{0AF82855-E256-C9D7-A299-63A5A161ECAC}"/>
              </a:ext>
            </a:extLst>
          </p:cNvPr>
          <p:cNvSpPr txBox="1"/>
          <p:nvPr/>
        </p:nvSpPr>
        <p:spPr>
          <a:xfrm>
            <a:off x="949325" y="1647332"/>
            <a:ext cx="5626404" cy="4124206"/>
          </a:xfrm>
          <a:prstGeom prst="rect">
            <a:avLst/>
          </a:prstGeom>
          <a:noFill/>
        </p:spPr>
        <p:txBody>
          <a:bodyPr wrap="square" rtlCol="0">
            <a:spAutoFit/>
          </a:bodyPr>
          <a:lstStyle/>
          <a:p>
            <a:r>
              <a:rPr lang="en-US" dirty="0">
                <a:solidFill>
                  <a:srgbClr val="C00000"/>
                </a:solidFill>
              </a:rPr>
              <a:t>Final (new) step!</a:t>
            </a:r>
          </a:p>
          <a:p>
            <a:endParaRPr lang="en-US" dirty="0"/>
          </a:p>
          <a:p>
            <a:pPr marL="285750" indent="-285750">
              <a:spcAft>
                <a:spcPts val="1200"/>
              </a:spcAft>
              <a:buFont typeface="Arial" panose="020B0604020202020204" pitchFamily="34" charset="0"/>
              <a:buChar char="•"/>
            </a:pPr>
            <a:r>
              <a:rPr lang="en-US" dirty="0"/>
              <a:t>Investigators are </a:t>
            </a:r>
            <a:r>
              <a:rPr lang="en-US" u="sng" dirty="0"/>
              <a:t>required </a:t>
            </a:r>
            <a:r>
              <a:rPr lang="en-US" dirty="0"/>
              <a:t>to certify information before the Biosketch can be downloaded as a PDF.</a:t>
            </a:r>
          </a:p>
          <a:p>
            <a:pPr marL="742950" lvl="1" indent="-285750">
              <a:buFont typeface="Arial" panose="020B0604020202020204" pitchFamily="34" charset="0"/>
              <a:buChar char="•"/>
            </a:pPr>
            <a:r>
              <a:rPr lang="en-US" dirty="0"/>
              <a:t>Delegates cannot do this, only the investigator.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you click the button to download your biosketch as a PDF, a message automatically pops up asking you to certify the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Once certified and downloaded, the Biosketch </a:t>
            </a:r>
            <a:r>
              <a:rPr lang="en-US" b="1" u="sng" dirty="0"/>
              <a:t>cannot be edited </a:t>
            </a:r>
            <a:r>
              <a:rPr lang="en-US" dirty="0"/>
              <a:t>without re-certifying the information.</a:t>
            </a:r>
          </a:p>
        </p:txBody>
      </p:sp>
      <p:pic>
        <p:nvPicPr>
          <p:cNvPr id="6" name="Picture 5" descr="Screenshot of SciENcv profile">
            <a:extLst>
              <a:ext uri="{FF2B5EF4-FFF2-40B4-BE49-F238E27FC236}">
                <a16:creationId xmlns:a16="http://schemas.microsoft.com/office/drawing/2014/main" id="{B85CD8C5-7264-650F-A7CA-EEA833A45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716" y="164840"/>
            <a:ext cx="4057222" cy="3224423"/>
          </a:xfrm>
          <a:prstGeom prst="rect">
            <a:avLst/>
          </a:prstGeom>
          <a:ln>
            <a:solidFill>
              <a:schemeClr val="tx1"/>
            </a:solidFill>
          </a:ln>
        </p:spPr>
      </p:pic>
      <p:sp>
        <p:nvSpPr>
          <p:cNvPr id="3" name="Oval 2">
            <a:extLst>
              <a:ext uri="{FF2B5EF4-FFF2-40B4-BE49-F238E27FC236}">
                <a16:creationId xmlns:a16="http://schemas.microsoft.com/office/drawing/2014/main" id="{492C8655-16DB-288E-641A-1457B13BC6F9}"/>
              </a:ext>
              <a:ext uri="{C183D7F6-B498-43B3-948B-1728B52AA6E4}">
                <adec:decorative xmlns:adec="http://schemas.microsoft.com/office/drawing/2017/decorative" val="1"/>
              </a:ext>
            </a:extLst>
          </p:cNvPr>
          <p:cNvSpPr/>
          <p:nvPr/>
        </p:nvSpPr>
        <p:spPr>
          <a:xfrm>
            <a:off x="10569145" y="485012"/>
            <a:ext cx="709533" cy="300802"/>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hot of SciENcv profile">
            <a:extLst>
              <a:ext uri="{FF2B5EF4-FFF2-40B4-BE49-F238E27FC236}">
                <a16:creationId xmlns:a16="http://schemas.microsoft.com/office/drawing/2014/main" id="{9FC1EC92-A50B-4DD6-B336-C8EB8958E2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4484" y="3709435"/>
            <a:ext cx="3727819" cy="2594562"/>
          </a:xfrm>
          <a:prstGeom prst="rect">
            <a:avLst/>
          </a:prstGeom>
          <a:effectLst>
            <a:outerShdw blurRad="63500" sx="102000" sy="102000" algn="ctr" rotWithShape="0">
              <a:prstClr val="black">
                <a:alpha val="40000"/>
              </a:prstClr>
            </a:outerShdw>
          </a:effectLst>
        </p:spPr>
      </p:pic>
      <p:cxnSp>
        <p:nvCxnSpPr>
          <p:cNvPr id="16" name="Straight Arrow Connector 15">
            <a:extLst>
              <a:ext uri="{FF2B5EF4-FFF2-40B4-BE49-F238E27FC236}">
                <a16:creationId xmlns:a16="http://schemas.microsoft.com/office/drawing/2014/main" id="{8D618164-F0A7-74C2-AA8A-56EAFAAD31E3}"/>
              </a:ext>
              <a:ext uri="{C183D7F6-B498-43B3-948B-1728B52AA6E4}">
                <adec:decorative xmlns:adec="http://schemas.microsoft.com/office/drawing/2017/decorative" val="1"/>
              </a:ext>
            </a:extLst>
          </p:cNvPr>
          <p:cNvCxnSpPr/>
          <p:nvPr/>
        </p:nvCxnSpPr>
        <p:spPr>
          <a:xfrm flipH="1">
            <a:off x="10215563" y="904494"/>
            <a:ext cx="828675" cy="2695956"/>
          </a:xfrm>
          <a:prstGeom prst="straightConnector1">
            <a:avLst/>
          </a:prstGeom>
          <a:ln w="127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7089BD85-B4AF-28EF-15BF-74D8B733E115}"/>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7190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DAFD-7445-16F7-2760-D9B04C1BA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20A76-CF3D-2702-1346-E760D361D427}"/>
              </a:ext>
            </a:extLst>
          </p:cNvPr>
          <p:cNvSpPr>
            <a:spLocks noGrp="1"/>
          </p:cNvSpPr>
          <p:nvPr>
            <p:ph type="ctrTitle"/>
          </p:nvPr>
        </p:nvSpPr>
        <p:spPr>
          <a:xfrm>
            <a:off x="997473" y="1755912"/>
            <a:ext cx="10464058" cy="992326"/>
          </a:xfrm>
        </p:spPr>
        <p:txBody>
          <a:bodyPr>
            <a:normAutofit/>
          </a:bodyPr>
          <a:lstStyle/>
          <a:p>
            <a:pPr>
              <a:lnSpc>
                <a:spcPct val="100000"/>
              </a:lnSpc>
            </a:pPr>
            <a:r>
              <a:rPr lang="en-US" sz="4400" dirty="0"/>
              <a:t>What is a Biosketch?</a:t>
            </a:r>
            <a:endParaRPr lang="en-US" dirty="0"/>
          </a:p>
        </p:txBody>
      </p:sp>
      <p:pic>
        <p:nvPicPr>
          <p:cNvPr id="5" name="Picture 4" descr="Screenshot of biosketch">
            <a:extLst>
              <a:ext uri="{FF2B5EF4-FFF2-40B4-BE49-F238E27FC236}">
                <a16:creationId xmlns:a16="http://schemas.microsoft.com/office/drawing/2014/main" id="{A9B00EBA-B35D-89DF-CC05-487F90077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746" y="3960341"/>
            <a:ext cx="2059634" cy="2766726"/>
          </a:xfrm>
          <a:prstGeom prst="rect">
            <a:avLst/>
          </a:prstGeom>
          <a:ln>
            <a:solidFill>
              <a:schemeClr val="tx1"/>
            </a:solidFill>
          </a:ln>
        </p:spPr>
      </p:pic>
      <p:pic>
        <p:nvPicPr>
          <p:cNvPr id="6" name="Content Placeholder 4" descr="Screenshot of biosketch">
            <a:extLst>
              <a:ext uri="{FF2B5EF4-FFF2-40B4-BE49-F238E27FC236}">
                <a16:creationId xmlns:a16="http://schemas.microsoft.com/office/drawing/2014/main" id="{6F2A2FF5-B7A0-F8CE-58B2-BC085C4C19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6297" y="3429000"/>
            <a:ext cx="2157233" cy="2766726"/>
          </a:xfrm>
          <a:prstGeom prst="rect">
            <a:avLst/>
          </a:prstGeom>
          <a:ln>
            <a:solidFill>
              <a:schemeClr val="tx1"/>
            </a:solidFill>
          </a:ln>
        </p:spPr>
      </p:pic>
    </p:spTree>
    <p:extLst>
      <p:ext uri="{BB962C8B-B14F-4D97-AF65-F5344CB8AC3E}">
        <p14:creationId xmlns:p14="http://schemas.microsoft.com/office/powerpoint/2010/main" val="2044585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526A-8FF4-7CCE-1E4C-AFE033A6D244}"/>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AA4B8F82-EA22-B0C4-90E6-EB96F42A050B}"/>
              </a:ext>
            </a:extLst>
          </p:cNvPr>
          <p:cNvSpPr>
            <a:spLocks noGrp="1"/>
          </p:cNvSpPr>
          <p:nvPr>
            <p:ph type="title"/>
          </p:nvPr>
        </p:nvSpPr>
        <p:spPr>
          <a:xfrm>
            <a:off x="949325" y="498296"/>
            <a:ext cx="10090710" cy="896116"/>
          </a:xfrm>
        </p:spPr>
        <p:txBody>
          <a:bodyPr>
            <a:normAutofit/>
          </a:bodyPr>
          <a:lstStyle/>
          <a:p>
            <a:r>
              <a:rPr lang="en-US" b="0" dirty="0"/>
              <a:t>Other considerations for the biosketch</a:t>
            </a:r>
          </a:p>
        </p:txBody>
      </p:sp>
      <p:sp>
        <p:nvSpPr>
          <p:cNvPr id="3" name="TextBox 2">
            <a:extLst>
              <a:ext uri="{FF2B5EF4-FFF2-40B4-BE49-F238E27FC236}">
                <a16:creationId xmlns:a16="http://schemas.microsoft.com/office/drawing/2014/main" id="{E09028FC-6C50-8E75-2DBE-B832CE8CFB1B}"/>
              </a:ext>
            </a:extLst>
          </p:cNvPr>
          <p:cNvSpPr txBox="1"/>
          <p:nvPr/>
        </p:nvSpPr>
        <p:spPr>
          <a:xfrm>
            <a:off x="949324" y="1769921"/>
            <a:ext cx="9189757" cy="2554545"/>
          </a:xfrm>
          <a:prstGeom prst="rect">
            <a:avLst/>
          </a:prstGeom>
          <a:noFill/>
        </p:spPr>
        <p:txBody>
          <a:bodyPr wrap="square" rtlCol="0">
            <a:spAutoFit/>
          </a:bodyPr>
          <a:lstStyle/>
          <a:p>
            <a:r>
              <a:rPr lang="en-US" sz="2000" b="1" dirty="0"/>
              <a:t>Keep your </a:t>
            </a:r>
            <a:r>
              <a:rPr lang="en-US" sz="2000" b="1" dirty="0" err="1"/>
              <a:t>ORCiD</a:t>
            </a:r>
            <a:r>
              <a:rPr lang="en-US" sz="2000" b="1" dirty="0"/>
              <a:t> profile updated</a:t>
            </a:r>
          </a:p>
          <a:p>
            <a:r>
              <a:rPr lang="en-US" sz="2000" dirty="0"/>
              <a:t>There is no longer a place to link to your My Bibliography; instead, a link to your </a:t>
            </a:r>
            <a:r>
              <a:rPr lang="en-US" sz="2000" dirty="0" err="1"/>
              <a:t>ORCiD</a:t>
            </a:r>
            <a:r>
              <a:rPr lang="en-US" sz="2000" dirty="0"/>
              <a:t> profile will automatically be included </a:t>
            </a:r>
          </a:p>
          <a:p>
            <a:endParaRPr lang="en-US" sz="2000" dirty="0"/>
          </a:p>
          <a:p>
            <a:r>
              <a:rPr lang="en-US" sz="2000" b="1" dirty="0"/>
              <a:t>Do not include hyperlinks/URLs</a:t>
            </a:r>
          </a:p>
          <a:p>
            <a:r>
              <a:rPr lang="en-US" sz="2000" dirty="0"/>
              <a:t>NIH does not allow hyperlinks or URLs to be added outside of those that will be automatically generated (</a:t>
            </a:r>
            <a:r>
              <a:rPr lang="en-US" sz="2000" dirty="0" err="1"/>
              <a:t>ORCiD</a:t>
            </a:r>
            <a:r>
              <a:rPr lang="en-US" sz="2000" dirty="0"/>
              <a:t>; PMCID/PMID)</a:t>
            </a:r>
          </a:p>
          <a:p>
            <a:endParaRPr lang="en-US" sz="2000" dirty="0"/>
          </a:p>
        </p:txBody>
      </p:sp>
      <p:sp>
        <p:nvSpPr>
          <p:cNvPr id="6" name="TextBox 5">
            <a:extLst>
              <a:ext uri="{FF2B5EF4-FFF2-40B4-BE49-F238E27FC236}">
                <a16:creationId xmlns:a16="http://schemas.microsoft.com/office/drawing/2014/main" id="{C764F835-8B40-13D5-83A4-017AA994F5D7}"/>
              </a:ext>
            </a:extLst>
          </p:cNvPr>
          <p:cNvSpPr txBox="1"/>
          <p:nvPr/>
        </p:nvSpPr>
        <p:spPr>
          <a:xfrm>
            <a:off x="9730945" y="5944206"/>
            <a:ext cx="3048000" cy="415498"/>
          </a:xfrm>
          <a:prstGeom prst="rect">
            <a:avLst/>
          </a:prstGeom>
          <a:noFill/>
        </p:spPr>
        <p:txBody>
          <a:bodyPr wrap="square" rtlCol="0">
            <a:spAutoFit/>
          </a:bodyPr>
          <a:lstStyle/>
          <a:p>
            <a:r>
              <a:rPr lang="en-US" sz="1050" i="0" dirty="0">
                <a:latin typeface="Arial" panose="020B0604020202020204" pitchFamily="34" charset="0"/>
                <a:cs typeface="Arial" panose="020B0604020202020204" pitchFamily="34" charset="0"/>
              </a:rPr>
              <a:t>Janet Gross, PhD &amp; Gary Miller, PhD</a:t>
            </a:r>
          </a:p>
          <a:p>
            <a:r>
              <a:rPr lang="en-US" sz="1050" dirty="0">
                <a:latin typeface="Arial" panose="020B0604020202020204" pitchFamily="34" charset="0"/>
                <a:cs typeface="Arial" panose="020B0604020202020204" pitchFamily="34" charset="0"/>
              </a:rPr>
              <a:t>Demystifying the New NIH </a:t>
            </a:r>
            <a:r>
              <a:rPr lang="en-US" sz="1050" dirty="0" err="1">
                <a:latin typeface="Arial" panose="020B0604020202020204" pitchFamily="34" charset="0"/>
                <a:cs typeface="Arial" panose="020B0604020202020204" pitchFamily="34" charset="0"/>
              </a:rPr>
              <a:t>Biosketch</a:t>
            </a:r>
            <a:endParaRPr lang="en-US" sz="1050" dirty="0">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DE2E0395-EC22-D367-B671-875D1B97C041}"/>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977160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124D7-6B99-02DB-0BC1-0910439F5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E9629-4167-419D-41AC-5FD6B02EB45C}"/>
              </a:ext>
            </a:extLst>
          </p:cNvPr>
          <p:cNvSpPr>
            <a:spLocks noGrp="1"/>
          </p:cNvSpPr>
          <p:nvPr>
            <p:ph type="ctrTitle"/>
          </p:nvPr>
        </p:nvSpPr>
        <p:spPr>
          <a:xfrm>
            <a:off x="997473" y="1755912"/>
            <a:ext cx="10464058" cy="992326"/>
          </a:xfrm>
        </p:spPr>
        <p:txBody>
          <a:bodyPr>
            <a:normAutofit/>
          </a:bodyPr>
          <a:lstStyle/>
          <a:p>
            <a:pPr>
              <a:lnSpc>
                <a:spcPct val="100000"/>
              </a:lnSpc>
            </a:pPr>
            <a:r>
              <a:rPr lang="en-US" sz="4400" dirty="0"/>
              <a:t>General Tips and Resources</a:t>
            </a:r>
            <a:endParaRPr lang="en-US" dirty="0"/>
          </a:p>
        </p:txBody>
      </p:sp>
      <p:pic>
        <p:nvPicPr>
          <p:cNvPr id="3" name="Picture 2" descr="Windmill and Solar Panels">
            <a:extLst>
              <a:ext uri="{FF2B5EF4-FFF2-40B4-BE49-F238E27FC236}">
                <a16:creationId xmlns:a16="http://schemas.microsoft.com/office/drawing/2014/main" id="{152D205F-715D-4FC3-43E9-597F8480ED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6988" y="5478195"/>
            <a:ext cx="1543734" cy="10624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184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177B-9B26-3061-DB8F-1EC4C3824D2D}"/>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AAA0A0B3-9CF8-4F1B-CDF4-BCF6A0A4B3EC}"/>
              </a:ext>
            </a:extLst>
          </p:cNvPr>
          <p:cNvSpPr>
            <a:spLocks noGrp="1"/>
          </p:cNvSpPr>
          <p:nvPr>
            <p:ph type="title"/>
          </p:nvPr>
        </p:nvSpPr>
        <p:spPr>
          <a:xfrm>
            <a:off x="949325" y="498296"/>
            <a:ext cx="8409994" cy="896116"/>
          </a:xfrm>
        </p:spPr>
        <p:txBody>
          <a:bodyPr>
            <a:normAutofit/>
          </a:bodyPr>
          <a:lstStyle/>
          <a:p>
            <a:r>
              <a:rPr lang="en-US" b="0" dirty="0"/>
              <a:t>Take time to craft your biosketch</a:t>
            </a:r>
          </a:p>
        </p:txBody>
      </p:sp>
      <p:pic>
        <p:nvPicPr>
          <p:cNvPr id="10" name="Picture 9" descr="Screenshot of previous presentation by NIH officials">
            <a:extLst>
              <a:ext uri="{FF2B5EF4-FFF2-40B4-BE49-F238E27FC236}">
                <a16:creationId xmlns:a16="http://schemas.microsoft.com/office/drawing/2014/main" id="{6B585FFA-409C-46E6-7C9D-09B1EAEC6F9D}"/>
              </a:ext>
            </a:extLst>
          </p:cNvPr>
          <p:cNvPicPr>
            <a:picLocks noChangeAspect="1"/>
          </p:cNvPicPr>
          <p:nvPr/>
        </p:nvPicPr>
        <p:blipFill>
          <a:blip r:embed="rId3"/>
          <a:stretch>
            <a:fillRect/>
          </a:stretch>
        </p:blipFill>
        <p:spPr>
          <a:xfrm>
            <a:off x="3756392" y="1646083"/>
            <a:ext cx="4679216" cy="356583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25D04B01-70F3-262B-82D5-D7E4C1F2B01D}"/>
              </a:ext>
            </a:extLst>
          </p:cNvPr>
          <p:cNvSpPr txBox="1"/>
          <p:nvPr/>
        </p:nvSpPr>
        <p:spPr>
          <a:xfrm>
            <a:off x="949325" y="5352334"/>
            <a:ext cx="10601355" cy="646331"/>
          </a:xfrm>
          <a:prstGeom prst="rect">
            <a:avLst/>
          </a:prstGeom>
          <a:noFill/>
        </p:spPr>
        <p:txBody>
          <a:bodyPr wrap="square">
            <a:spAutoFit/>
          </a:bodyPr>
          <a:lstStyle/>
          <a:p>
            <a:r>
              <a:rPr lang="en-US" dirty="0"/>
              <a:t>Update your biosketch for each new grant application, </a:t>
            </a:r>
            <a:r>
              <a:rPr lang="en-US" i="1" u="sng" dirty="0"/>
              <a:t>especially </a:t>
            </a:r>
            <a:r>
              <a:rPr lang="en-US" dirty="0"/>
              <a:t>the Personal Statement, so that it is tailored directly to the specific grant proposal being submitted.</a:t>
            </a:r>
          </a:p>
        </p:txBody>
      </p:sp>
      <p:sp>
        <p:nvSpPr>
          <p:cNvPr id="6" name="TextBox 5">
            <a:extLst>
              <a:ext uri="{FF2B5EF4-FFF2-40B4-BE49-F238E27FC236}">
                <a16:creationId xmlns:a16="http://schemas.microsoft.com/office/drawing/2014/main" id="{9C1B99E9-25EF-D3D4-224D-5F7DAFEF34C3}"/>
              </a:ext>
            </a:extLst>
          </p:cNvPr>
          <p:cNvSpPr txBox="1"/>
          <p:nvPr/>
        </p:nvSpPr>
        <p:spPr>
          <a:xfrm>
            <a:off x="9730945" y="5944206"/>
            <a:ext cx="3048000" cy="415498"/>
          </a:xfrm>
          <a:prstGeom prst="rect">
            <a:avLst/>
          </a:prstGeom>
          <a:noFill/>
        </p:spPr>
        <p:txBody>
          <a:bodyPr wrap="square" rtlCol="0">
            <a:spAutoFit/>
          </a:bodyPr>
          <a:lstStyle/>
          <a:p>
            <a:r>
              <a:rPr lang="en-US" sz="1050" i="0" dirty="0">
                <a:latin typeface="Arial" panose="020B0604020202020204" pitchFamily="34" charset="0"/>
                <a:cs typeface="Arial" panose="020B0604020202020204" pitchFamily="34" charset="0"/>
              </a:rPr>
              <a:t>Janet Gross, PhD &amp; Gary Miller, PhD</a:t>
            </a:r>
          </a:p>
          <a:p>
            <a:r>
              <a:rPr lang="en-US" sz="1050" dirty="0">
                <a:latin typeface="Arial" panose="020B0604020202020204" pitchFamily="34" charset="0"/>
                <a:cs typeface="Arial" panose="020B0604020202020204" pitchFamily="34" charset="0"/>
              </a:rPr>
              <a:t>Demystifying the New NIH </a:t>
            </a:r>
            <a:r>
              <a:rPr lang="en-US" sz="1050" dirty="0" err="1">
                <a:latin typeface="Arial" panose="020B0604020202020204" pitchFamily="34" charset="0"/>
                <a:cs typeface="Arial" panose="020B0604020202020204" pitchFamily="34" charset="0"/>
              </a:rPr>
              <a:t>Biosketch</a:t>
            </a:r>
            <a:endParaRPr lang="en-US" sz="1050" dirty="0">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47CEA9B2-D1D1-5785-C637-312BE11CCA77}"/>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71062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7604-2335-F68F-8F86-55A3075D95F2}"/>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2857E1C4-5A81-0E80-8596-9E100845F924}"/>
              </a:ext>
            </a:extLst>
          </p:cNvPr>
          <p:cNvSpPr>
            <a:spLocks noGrp="1"/>
          </p:cNvSpPr>
          <p:nvPr>
            <p:ph type="title"/>
          </p:nvPr>
        </p:nvSpPr>
        <p:spPr>
          <a:xfrm>
            <a:off x="949325" y="498296"/>
            <a:ext cx="10090710" cy="896116"/>
          </a:xfrm>
        </p:spPr>
        <p:txBody>
          <a:bodyPr>
            <a:normAutofit fontScale="90000"/>
          </a:bodyPr>
          <a:lstStyle/>
          <a:p>
            <a:r>
              <a:rPr lang="en-US" b="0" dirty="0"/>
              <a:t>Review all biosketches associated with your grant</a:t>
            </a:r>
          </a:p>
        </p:txBody>
      </p:sp>
      <p:pic>
        <p:nvPicPr>
          <p:cNvPr id="5" name="Picture 4" descr="Screenshot of previous presentation by NIH officials">
            <a:extLst>
              <a:ext uri="{FF2B5EF4-FFF2-40B4-BE49-F238E27FC236}">
                <a16:creationId xmlns:a16="http://schemas.microsoft.com/office/drawing/2014/main" id="{58E18898-4576-FEBD-6943-F79AA88C0622}"/>
              </a:ext>
            </a:extLst>
          </p:cNvPr>
          <p:cNvPicPr>
            <a:picLocks noChangeAspect="1"/>
          </p:cNvPicPr>
          <p:nvPr/>
        </p:nvPicPr>
        <p:blipFill>
          <a:blip r:embed="rId3"/>
          <a:stretch>
            <a:fillRect/>
          </a:stretch>
        </p:blipFill>
        <p:spPr>
          <a:xfrm>
            <a:off x="788126" y="1519481"/>
            <a:ext cx="5614733" cy="4254301"/>
          </a:xfrm>
          <a:prstGeom prst="rect">
            <a:avLst/>
          </a:prstGeom>
        </p:spPr>
      </p:pic>
      <p:sp>
        <p:nvSpPr>
          <p:cNvPr id="3" name="TextBox 2">
            <a:extLst>
              <a:ext uri="{FF2B5EF4-FFF2-40B4-BE49-F238E27FC236}">
                <a16:creationId xmlns:a16="http://schemas.microsoft.com/office/drawing/2014/main" id="{F1E965CF-C147-38A6-D2B7-F52D0B029B38}"/>
              </a:ext>
            </a:extLst>
          </p:cNvPr>
          <p:cNvSpPr txBox="1"/>
          <p:nvPr/>
        </p:nvSpPr>
        <p:spPr>
          <a:xfrm>
            <a:off x="7240884" y="2307803"/>
            <a:ext cx="4162990" cy="2677656"/>
          </a:xfrm>
          <a:prstGeom prst="rect">
            <a:avLst/>
          </a:prstGeom>
          <a:noFill/>
        </p:spPr>
        <p:txBody>
          <a:bodyPr wrap="square" rtlCol="0">
            <a:spAutoFit/>
          </a:bodyPr>
          <a:lstStyle/>
          <a:p>
            <a:r>
              <a:rPr lang="en-US" sz="2400" dirty="0"/>
              <a:t>This is especially true for career development awards.</a:t>
            </a:r>
          </a:p>
          <a:p>
            <a:endParaRPr lang="en-US" sz="2400" dirty="0"/>
          </a:p>
          <a:p>
            <a:r>
              <a:rPr lang="en-US" sz="2400" dirty="0"/>
              <a:t>Make sure your mentor’s biosketch illustrates their </a:t>
            </a:r>
            <a:r>
              <a:rPr lang="en-US" sz="2400" b="1" dirty="0"/>
              <a:t>commitment to mentoring and training.</a:t>
            </a:r>
          </a:p>
        </p:txBody>
      </p:sp>
      <p:sp>
        <p:nvSpPr>
          <p:cNvPr id="6" name="TextBox 5">
            <a:extLst>
              <a:ext uri="{FF2B5EF4-FFF2-40B4-BE49-F238E27FC236}">
                <a16:creationId xmlns:a16="http://schemas.microsoft.com/office/drawing/2014/main" id="{4832DC32-3005-0879-8A8F-6429B65B189D}"/>
              </a:ext>
            </a:extLst>
          </p:cNvPr>
          <p:cNvSpPr txBox="1"/>
          <p:nvPr/>
        </p:nvSpPr>
        <p:spPr>
          <a:xfrm>
            <a:off x="9730945" y="5944206"/>
            <a:ext cx="3048000" cy="415498"/>
          </a:xfrm>
          <a:prstGeom prst="rect">
            <a:avLst/>
          </a:prstGeom>
          <a:noFill/>
        </p:spPr>
        <p:txBody>
          <a:bodyPr wrap="square" rtlCol="0">
            <a:spAutoFit/>
          </a:bodyPr>
          <a:lstStyle/>
          <a:p>
            <a:r>
              <a:rPr lang="en-US" sz="1050" i="0" dirty="0">
                <a:latin typeface="Arial" panose="020B0604020202020204" pitchFamily="34" charset="0"/>
                <a:cs typeface="Arial" panose="020B0604020202020204" pitchFamily="34" charset="0"/>
              </a:rPr>
              <a:t>Janet Gross, PhD &amp; Gary Miller, PhD</a:t>
            </a:r>
          </a:p>
          <a:p>
            <a:r>
              <a:rPr lang="en-US" sz="1050" dirty="0">
                <a:latin typeface="Arial" panose="020B0604020202020204" pitchFamily="34" charset="0"/>
                <a:cs typeface="Arial" panose="020B0604020202020204" pitchFamily="34" charset="0"/>
              </a:rPr>
              <a:t>Demystifying the New NIH </a:t>
            </a:r>
            <a:r>
              <a:rPr lang="en-US" sz="1050" dirty="0" err="1">
                <a:latin typeface="Arial" panose="020B0604020202020204" pitchFamily="34" charset="0"/>
                <a:cs typeface="Arial" panose="020B0604020202020204" pitchFamily="34" charset="0"/>
              </a:rPr>
              <a:t>Biosketch</a:t>
            </a:r>
            <a:endParaRPr lang="en-US" sz="1050" dirty="0">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00E9E288-D1BC-3BAC-42B6-8DB08C041819}"/>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97774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1DFF-85CE-2F55-6470-25DC6F012D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D046D1-E2B4-F2E9-F813-4E31198EC994}"/>
              </a:ext>
            </a:extLst>
          </p:cNvPr>
          <p:cNvSpPr>
            <a:spLocks noGrp="1"/>
          </p:cNvSpPr>
          <p:nvPr>
            <p:ph type="title"/>
          </p:nvPr>
        </p:nvSpPr>
        <p:spPr>
          <a:xfrm>
            <a:off x="949325" y="498296"/>
            <a:ext cx="8409994" cy="896116"/>
          </a:xfrm>
        </p:spPr>
        <p:txBody>
          <a:bodyPr>
            <a:normAutofit/>
          </a:bodyPr>
          <a:lstStyle/>
          <a:p>
            <a:r>
              <a:rPr lang="en-US" b="0" dirty="0"/>
              <a:t>Help for content of biosketch</a:t>
            </a:r>
          </a:p>
        </p:txBody>
      </p:sp>
      <p:sp>
        <p:nvSpPr>
          <p:cNvPr id="7" name="TextBox 6">
            <a:extLst>
              <a:ext uri="{FF2B5EF4-FFF2-40B4-BE49-F238E27FC236}">
                <a16:creationId xmlns:a16="http://schemas.microsoft.com/office/drawing/2014/main" id="{CA853E9E-7235-70BC-4D1C-DD7C48B1C7C1}"/>
              </a:ext>
            </a:extLst>
          </p:cNvPr>
          <p:cNvSpPr txBox="1"/>
          <p:nvPr/>
        </p:nvSpPr>
        <p:spPr>
          <a:xfrm>
            <a:off x="949325" y="2221449"/>
            <a:ext cx="4127863" cy="923330"/>
          </a:xfrm>
          <a:prstGeom prst="rect">
            <a:avLst/>
          </a:prstGeom>
          <a:noFill/>
        </p:spPr>
        <p:txBody>
          <a:bodyPr wrap="square" rtlCol="0">
            <a:spAutoFit/>
          </a:bodyPr>
          <a:lstStyle/>
          <a:p>
            <a:r>
              <a:rPr lang="en-US" dirty="0"/>
              <a:t>SERCC template incorporates NIH instructions and has an example (will be updated soon)</a:t>
            </a:r>
          </a:p>
        </p:txBody>
      </p:sp>
      <p:sp>
        <p:nvSpPr>
          <p:cNvPr id="4" name="TextBox 3">
            <a:extLst>
              <a:ext uri="{FF2B5EF4-FFF2-40B4-BE49-F238E27FC236}">
                <a16:creationId xmlns:a16="http://schemas.microsoft.com/office/drawing/2014/main" id="{5E2A5CA8-D200-BA88-0CDD-2EEAA8C79285}"/>
              </a:ext>
            </a:extLst>
          </p:cNvPr>
          <p:cNvSpPr txBox="1"/>
          <p:nvPr/>
        </p:nvSpPr>
        <p:spPr>
          <a:xfrm>
            <a:off x="949325" y="3428999"/>
            <a:ext cx="4127863" cy="1477328"/>
          </a:xfrm>
          <a:prstGeom prst="rect">
            <a:avLst/>
          </a:prstGeom>
          <a:noFill/>
        </p:spPr>
        <p:txBody>
          <a:bodyPr wrap="square" rtlCol="0">
            <a:spAutoFit/>
          </a:bodyPr>
          <a:lstStyle/>
          <a:p>
            <a:r>
              <a:rPr lang="en-US" dirty="0"/>
              <a:t>Recommend writing the Personal Statement and Contributions to Science is a separate document to edit (and receive feedback on) before uploading to </a:t>
            </a:r>
            <a:r>
              <a:rPr lang="en-US" dirty="0" err="1"/>
              <a:t>SciENcv</a:t>
            </a:r>
            <a:endParaRPr lang="en-US" dirty="0"/>
          </a:p>
        </p:txBody>
      </p:sp>
      <p:pic>
        <p:nvPicPr>
          <p:cNvPr id="3" name="Picture 2" descr="Screenshot of SERCC template">
            <a:extLst>
              <a:ext uri="{FF2B5EF4-FFF2-40B4-BE49-F238E27FC236}">
                <a16:creationId xmlns:a16="http://schemas.microsoft.com/office/drawing/2014/main" id="{42471A40-3116-36C9-6820-4F9EF2C26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0288" y="1970727"/>
            <a:ext cx="4340967" cy="4076054"/>
          </a:xfrm>
          <a:prstGeom prst="rect">
            <a:avLst/>
          </a:prstGeom>
          <a:effectLst>
            <a:outerShdw blurRad="63500" sx="102000" sy="102000" algn="ctr" rotWithShape="0">
              <a:prstClr val="black">
                <a:alpha val="40000"/>
              </a:prstClr>
            </a:outerShdw>
          </a:effectLst>
        </p:spPr>
      </p:pic>
      <p:pic>
        <p:nvPicPr>
          <p:cNvPr id="2" name="Picture 1" descr="Screenshot of SERCC template">
            <a:extLst>
              <a:ext uri="{FF2B5EF4-FFF2-40B4-BE49-F238E27FC236}">
                <a16:creationId xmlns:a16="http://schemas.microsoft.com/office/drawing/2014/main" id="{226928C1-C697-D055-A8D4-1DBEE34D63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0511" y="1215255"/>
            <a:ext cx="4581489" cy="442748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99271F7C-BE8D-4EC6-BFD6-9418F10DFDB2}"/>
              </a:ext>
            </a:extLst>
          </p:cNvPr>
          <p:cNvSpPr txBox="1"/>
          <p:nvPr/>
        </p:nvSpPr>
        <p:spPr>
          <a:xfrm>
            <a:off x="8520766" y="6046780"/>
            <a:ext cx="3727178" cy="461665"/>
          </a:xfrm>
          <a:prstGeom prst="rect">
            <a:avLst/>
          </a:prstGeom>
          <a:noFill/>
        </p:spPr>
        <p:txBody>
          <a:bodyPr wrap="square">
            <a:spAutoFit/>
          </a:bodyPr>
          <a:lstStyle/>
          <a:p>
            <a:pPr algn="r"/>
            <a:r>
              <a:rPr lang="en-US" sz="1200" dirty="0">
                <a:hlinkClick r:id="rId5"/>
              </a:rPr>
              <a:t>https://sercc.medicine.uiowa.edu/resources/writing-grants - accordion-item-1116-0</a:t>
            </a:r>
            <a:endParaRPr lang="en-US" sz="1200" dirty="0"/>
          </a:p>
        </p:txBody>
      </p:sp>
      <p:sp>
        <p:nvSpPr>
          <p:cNvPr id="17" name="Footer Placeholder 3">
            <a:extLst>
              <a:ext uri="{FF2B5EF4-FFF2-40B4-BE49-F238E27FC236}">
                <a16:creationId xmlns:a16="http://schemas.microsoft.com/office/drawing/2014/main" id="{02D1AE06-DFEE-AE1A-44C8-7C3010089642}"/>
              </a:ext>
            </a:extLst>
          </p:cNvPr>
          <p:cNvSpPr>
            <a:spLocks noGrp="1"/>
          </p:cNvSpPr>
          <p:nvPr>
            <p:ph type="ftr" sz="quarter" idx="3"/>
          </p:nvPr>
        </p:nvSpPr>
        <p:spPr>
          <a:xfrm>
            <a:off x="6575729" y="6450817"/>
            <a:ext cx="4679216" cy="365125"/>
          </a:xfrm>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22789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8F79ED2-10B7-C141-A583-E36CC0104A75}"/>
              </a:ext>
            </a:extLst>
          </p:cNvPr>
          <p:cNvSpPr>
            <a:spLocks noGrp="1"/>
          </p:cNvSpPr>
          <p:nvPr>
            <p:ph type="title"/>
          </p:nvPr>
        </p:nvSpPr>
        <p:spPr>
          <a:xfrm>
            <a:off x="952499" y="526777"/>
            <a:ext cx="10287001" cy="869089"/>
          </a:xfrm>
        </p:spPr>
        <p:txBody>
          <a:bodyPr anchor="ctr">
            <a:normAutofit/>
          </a:bodyPr>
          <a:lstStyle/>
          <a:p>
            <a:r>
              <a:rPr lang="en-US" b="0" dirty="0"/>
              <a:t>Resources</a:t>
            </a:r>
          </a:p>
        </p:txBody>
      </p:sp>
      <p:pic>
        <p:nvPicPr>
          <p:cNvPr id="5" name="Picture 4" descr="Screenshot of NIH biosketch website">
            <a:extLst>
              <a:ext uri="{FF2B5EF4-FFF2-40B4-BE49-F238E27FC236}">
                <a16:creationId xmlns:a16="http://schemas.microsoft.com/office/drawing/2014/main" id="{E3B86FF3-1568-2A88-5ECC-465796ED9C0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8862" y="1894482"/>
            <a:ext cx="2150288" cy="1352573"/>
          </a:xfrm>
          <a:prstGeom prst="rect">
            <a:avLst/>
          </a:prstGeom>
          <a:effectLst>
            <a:outerShdw blurRad="63500" sx="102000" sy="102000" algn="ctr" rotWithShape="0">
              <a:prstClr val="black">
                <a:alpha val="40000"/>
              </a:prstClr>
            </a:outerShdw>
          </a:effectLst>
        </p:spPr>
      </p:pic>
      <p:sp>
        <p:nvSpPr>
          <p:cNvPr id="41" name="Content Placeholder 1">
            <a:extLst>
              <a:ext uri="{FF2B5EF4-FFF2-40B4-BE49-F238E27FC236}">
                <a16:creationId xmlns:a16="http://schemas.microsoft.com/office/drawing/2014/main" id="{23F9F6D7-5D27-D5BD-322D-EFC6A6A43956}"/>
              </a:ext>
            </a:extLst>
          </p:cNvPr>
          <p:cNvSpPr>
            <a:spLocks noGrp="1"/>
          </p:cNvSpPr>
          <p:nvPr>
            <p:ph idx="1"/>
          </p:nvPr>
        </p:nvSpPr>
        <p:spPr>
          <a:xfrm>
            <a:off x="777731" y="3624862"/>
            <a:ext cx="1835088" cy="754602"/>
          </a:xfrm>
        </p:spPr>
        <p:txBody>
          <a:bodyPr>
            <a:normAutofit fontScale="77500" lnSpcReduction="20000"/>
          </a:bodyPr>
          <a:lstStyle/>
          <a:p>
            <a:pPr algn="ctr"/>
            <a:r>
              <a:rPr lang="en-US" dirty="0"/>
              <a:t>NIH Common Forms for Biosketch webpage</a:t>
            </a:r>
          </a:p>
        </p:txBody>
      </p:sp>
      <p:sp>
        <p:nvSpPr>
          <p:cNvPr id="43" name="Content Placeholder 2">
            <a:extLst>
              <a:ext uri="{FF2B5EF4-FFF2-40B4-BE49-F238E27FC236}">
                <a16:creationId xmlns:a16="http://schemas.microsoft.com/office/drawing/2014/main" id="{8D69DCE0-1CB8-20CC-F97E-057B01F12A30}"/>
              </a:ext>
            </a:extLst>
          </p:cNvPr>
          <p:cNvSpPr>
            <a:spLocks noGrp="1"/>
          </p:cNvSpPr>
          <p:nvPr>
            <p:ph idx="10"/>
          </p:nvPr>
        </p:nvSpPr>
        <p:spPr>
          <a:xfrm>
            <a:off x="661401" y="4391103"/>
            <a:ext cx="2067749" cy="1408470"/>
          </a:xfrm>
        </p:spPr>
        <p:txBody>
          <a:bodyPr>
            <a:normAutofit fontScale="92500"/>
          </a:bodyPr>
          <a:lstStyle/>
          <a:p>
            <a:r>
              <a:rPr lang="en-US" sz="1100" dirty="0">
                <a:latin typeface="+mn-lt"/>
                <a:ea typeface="+mn-ea"/>
                <a:cs typeface="+mn-cs"/>
                <a:hlinkClick r:id="rId4"/>
              </a:rPr>
              <a:t>https://grants.nih.gov/policy-and-compliance/implementation-of-new-initiatives-and-policies/common-forms-for-biosketch</a:t>
            </a:r>
            <a:endParaRPr lang="en-US" sz="1100" dirty="0">
              <a:latin typeface="+mn-lt"/>
              <a:ea typeface="+mn-ea"/>
              <a:cs typeface="+mn-cs"/>
            </a:endParaRPr>
          </a:p>
          <a:p>
            <a:r>
              <a:rPr lang="en-US" sz="1100" dirty="0">
                <a:latin typeface="+mn-lt"/>
                <a:ea typeface="+mn-ea"/>
                <a:cs typeface="+mn-cs"/>
              </a:rPr>
              <a:t>FAQs: </a:t>
            </a:r>
            <a:r>
              <a:rPr lang="en-US" sz="1100" dirty="0">
                <a:latin typeface="+mn-lt"/>
                <a:ea typeface="+mn-ea"/>
                <a:cs typeface="+mn-cs"/>
                <a:hlinkClick r:id="rId5"/>
              </a:rPr>
              <a:t>https://</a:t>
            </a:r>
            <a:r>
              <a:rPr lang="en-US" sz="1100" dirty="0" err="1">
                <a:latin typeface="+mn-lt"/>
                <a:ea typeface="+mn-ea"/>
                <a:cs typeface="+mn-cs"/>
                <a:hlinkClick r:id="rId5"/>
              </a:rPr>
              <a:t>grants.nih.gov</a:t>
            </a:r>
            <a:r>
              <a:rPr lang="en-US" sz="1100" dirty="0">
                <a:latin typeface="+mn-lt"/>
                <a:ea typeface="+mn-ea"/>
                <a:cs typeface="+mn-cs"/>
                <a:hlinkClick r:id="rId5"/>
              </a:rPr>
              <a:t>/</a:t>
            </a:r>
            <a:r>
              <a:rPr lang="en-US" sz="1100" dirty="0" err="1">
                <a:latin typeface="+mn-lt"/>
                <a:ea typeface="+mn-ea"/>
                <a:cs typeface="+mn-cs"/>
                <a:hlinkClick r:id="rId5"/>
              </a:rPr>
              <a:t>faqs</a:t>
            </a:r>
            <a:r>
              <a:rPr lang="en-US" sz="1100" dirty="0">
                <a:latin typeface="+mn-lt"/>
                <a:ea typeface="+mn-ea"/>
                <a:cs typeface="+mn-cs"/>
                <a:hlinkClick r:id="rId5"/>
              </a:rPr>
              <a:t>#/common-forms-biographical-sketch-current-pending-</a:t>
            </a:r>
            <a:r>
              <a:rPr lang="en-US" sz="1100" dirty="0" err="1">
                <a:latin typeface="+mn-lt"/>
                <a:ea typeface="+mn-ea"/>
                <a:cs typeface="+mn-cs"/>
                <a:hlinkClick r:id="rId5"/>
              </a:rPr>
              <a:t>support.htm</a:t>
            </a:r>
            <a:endParaRPr lang="en-US" sz="1100" dirty="0">
              <a:latin typeface="+mn-lt"/>
              <a:ea typeface="+mn-ea"/>
              <a:cs typeface="+mn-cs"/>
            </a:endParaRPr>
          </a:p>
          <a:p>
            <a:endParaRPr lang="en-US" dirty="0"/>
          </a:p>
        </p:txBody>
      </p:sp>
      <p:sp>
        <p:nvSpPr>
          <p:cNvPr id="15" name="Oval 14">
            <a:extLst>
              <a:ext uri="{FF2B5EF4-FFF2-40B4-BE49-F238E27FC236}">
                <a16:creationId xmlns:a16="http://schemas.microsoft.com/office/drawing/2014/main" id="{9D8E10F2-B541-EF2A-2A63-000A1D6A28D9}"/>
              </a:ext>
              <a:ext uri="{C183D7F6-B498-43B3-948B-1728B52AA6E4}">
                <adec:decorative xmlns:adec="http://schemas.microsoft.com/office/drawing/2017/decorative" val="1"/>
              </a:ext>
            </a:extLst>
          </p:cNvPr>
          <p:cNvSpPr/>
          <p:nvPr/>
        </p:nvSpPr>
        <p:spPr>
          <a:xfrm>
            <a:off x="309951" y="5016306"/>
            <a:ext cx="2657475" cy="869089"/>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descr="Screenshot of SERCC template">
            <a:extLst>
              <a:ext uri="{FF2B5EF4-FFF2-40B4-BE49-F238E27FC236}">
                <a16:creationId xmlns:a16="http://schemas.microsoft.com/office/drawing/2014/main" id="{64C62AEB-BE77-16C3-23B1-13557764BC08}"/>
              </a:ext>
            </a:extLst>
          </p:cNvPr>
          <p:cNvGrpSpPr/>
          <p:nvPr/>
        </p:nvGrpSpPr>
        <p:grpSpPr>
          <a:xfrm>
            <a:off x="3213402" y="1841418"/>
            <a:ext cx="1617954" cy="1468103"/>
            <a:chOff x="3475311" y="969016"/>
            <a:chExt cx="3575502" cy="3244346"/>
          </a:xfrm>
        </p:grpSpPr>
        <p:pic>
          <p:nvPicPr>
            <p:cNvPr id="6" name="Picture 5" descr="A paper with text and images&#10;&#10;Description automatically generated with medium confidence">
              <a:extLst>
                <a:ext uri="{FF2B5EF4-FFF2-40B4-BE49-F238E27FC236}">
                  <a16:creationId xmlns:a16="http://schemas.microsoft.com/office/drawing/2014/main" id="{B90F2A12-603D-98A9-CDA3-155E646B97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1580" y="969016"/>
              <a:ext cx="2899233" cy="2760028"/>
            </a:xfrm>
            <a:prstGeom prst="rect">
              <a:avLst/>
            </a:prstGeom>
            <a:effectLst>
              <a:outerShdw blurRad="63500" sx="102000" sy="102000" algn="ctr" rotWithShape="0">
                <a:prstClr val="black">
                  <a:alpha val="40000"/>
                </a:prstClr>
              </a:outerShdw>
            </a:effectLst>
          </p:spPr>
        </p:pic>
        <p:pic>
          <p:nvPicPr>
            <p:cNvPr id="7" name="Picture 6" descr="A document with text and a description&#10;&#10;Description automatically generated with medium confidence">
              <a:extLst>
                <a:ext uri="{FF2B5EF4-FFF2-40B4-BE49-F238E27FC236}">
                  <a16:creationId xmlns:a16="http://schemas.microsoft.com/office/drawing/2014/main" id="{7A73C5AF-135D-4A3A-6454-62317E9063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5311" y="1483270"/>
              <a:ext cx="2877447" cy="2730092"/>
            </a:xfrm>
            <a:prstGeom prst="rect">
              <a:avLst/>
            </a:prstGeom>
            <a:effectLst>
              <a:outerShdw blurRad="63500" sx="102000" sy="102000" algn="ctr" rotWithShape="0">
                <a:prstClr val="black">
                  <a:alpha val="40000"/>
                </a:prstClr>
              </a:outerShdw>
            </a:effectLst>
          </p:spPr>
        </p:pic>
      </p:grpSp>
      <p:sp>
        <p:nvSpPr>
          <p:cNvPr id="8" name="Content Placeholder 7">
            <a:extLst>
              <a:ext uri="{FF2B5EF4-FFF2-40B4-BE49-F238E27FC236}">
                <a16:creationId xmlns:a16="http://schemas.microsoft.com/office/drawing/2014/main" id="{E9D0561D-B20F-6D0A-1117-4ACC2D59C31C}"/>
              </a:ext>
            </a:extLst>
          </p:cNvPr>
          <p:cNvSpPr>
            <a:spLocks noGrp="1"/>
          </p:cNvSpPr>
          <p:nvPr>
            <p:ph idx="11"/>
          </p:nvPr>
        </p:nvSpPr>
        <p:spPr/>
        <p:txBody>
          <a:bodyPr/>
          <a:lstStyle/>
          <a:p>
            <a:r>
              <a:rPr lang="en-US" dirty="0"/>
              <a:t>SERCC templates</a:t>
            </a:r>
          </a:p>
          <a:p>
            <a:endParaRPr lang="en-US" dirty="0"/>
          </a:p>
        </p:txBody>
      </p:sp>
      <p:sp>
        <p:nvSpPr>
          <p:cNvPr id="47" name="Content Placeholder 4">
            <a:extLst>
              <a:ext uri="{FF2B5EF4-FFF2-40B4-BE49-F238E27FC236}">
                <a16:creationId xmlns:a16="http://schemas.microsoft.com/office/drawing/2014/main" id="{7C0FAAF7-A826-31DD-A162-7D07EF6ECAD4}"/>
              </a:ext>
            </a:extLst>
          </p:cNvPr>
          <p:cNvSpPr>
            <a:spLocks noGrp="1"/>
          </p:cNvSpPr>
          <p:nvPr>
            <p:ph idx="12"/>
          </p:nvPr>
        </p:nvSpPr>
        <p:spPr>
          <a:xfrm>
            <a:off x="3213403" y="4391103"/>
            <a:ext cx="1617953" cy="1408470"/>
          </a:xfrm>
        </p:spPr>
        <p:txBody>
          <a:bodyPr>
            <a:normAutofit/>
          </a:bodyPr>
          <a:lstStyle/>
          <a:p>
            <a:r>
              <a:rPr lang="en-US" sz="1200" dirty="0">
                <a:hlinkClick r:id="rId8"/>
              </a:rPr>
              <a:t>https://sercc.medicine.uiowa.edu/resources/writing-grants#sercc-templates-and-examples</a:t>
            </a:r>
            <a:endParaRPr lang="en-US" sz="1200" dirty="0"/>
          </a:p>
        </p:txBody>
      </p:sp>
      <p:grpSp>
        <p:nvGrpSpPr>
          <p:cNvPr id="25" name="Group 24" descr="Screenshot of SciENcv website">
            <a:extLst>
              <a:ext uri="{FF2B5EF4-FFF2-40B4-BE49-F238E27FC236}">
                <a16:creationId xmlns:a16="http://schemas.microsoft.com/office/drawing/2014/main" id="{4A79F3D1-AF73-D53A-B9D5-AAD3E13E9B00}"/>
              </a:ext>
            </a:extLst>
          </p:cNvPr>
          <p:cNvGrpSpPr/>
          <p:nvPr/>
        </p:nvGrpSpPr>
        <p:grpSpPr>
          <a:xfrm>
            <a:off x="5179607" y="1893412"/>
            <a:ext cx="1682167" cy="1233903"/>
            <a:chOff x="7535611" y="988658"/>
            <a:chExt cx="4478409" cy="3033665"/>
          </a:xfrm>
        </p:grpSpPr>
        <p:pic>
          <p:nvPicPr>
            <p:cNvPr id="10" name="Picture 9" descr="A screenshot of a computer&#10;&#10;Description automatically generated">
              <a:extLst>
                <a:ext uri="{FF2B5EF4-FFF2-40B4-BE49-F238E27FC236}">
                  <a16:creationId xmlns:a16="http://schemas.microsoft.com/office/drawing/2014/main" id="{E5A0B8B9-4F0F-DF50-8C01-BCDCA0AFFA7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830472" y="988658"/>
              <a:ext cx="4183548" cy="2833661"/>
            </a:xfrm>
            <a:prstGeom prst="rect">
              <a:avLst/>
            </a:prstGeom>
            <a:effectLst>
              <a:outerShdw blurRad="63500" sx="102000" sy="102000" algn="ctr" rotWithShape="0">
                <a:prstClr val="black">
                  <a:alpha val="40000"/>
                </a:prstClr>
              </a:outerShdw>
            </a:effectLst>
          </p:spPr>
        </p:pic>
        <p:sp>
          <p:nvSpPr>
            <p:cNvPr id="11" name="Oval 10">
              <a:extLst>
                <a:ext uri="{FF2B5EF4-FFF2-40B4-BE49-F238E27FC236}">
                  <a16:creationId xmlns:a16="http://schemas.microsoft.com/office/drawing/2014/main" id="{43CCCBA0-8F74-2FD0-5716-632522685EC1}"/>
                </a:ext>
              </a:extLst>
            </p:cNvPr>
            <p:cNvSpPr/>
            <p:nvPr/>
          </p:nvSpPr>
          <p:spPr>
            <a:xfrm>
              <a:off x="7535611" y="2520094"/>
              <a:ext cx="1640099" cy="1502229"/>
            </a:xfrm>
            <a:prstGeom prst="ellipse">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Content Placeholder 5">
            <a:extLst>
              <a:ext uri="{FF2B5EF4-FFF2-40B4-BE49-F238E27FC236}">
                <a16:creationId xmlns:a16="http://schemas.microsoft.com/office/drawing/2014/main" id="{6C07AB20-F79C-6865-C378-4F58E4892F8C}"/>
              </a:ext>
            </a:extLst>
          </p:cNvPr>
          <p:cNvSpPr>
            <a:spLocks noGrp="1"/>
          </p:cNvSpPr>
          <p:nvPr>
            <p:ph idx="13"/>
          </p:nvPr>
        </p:nvSpPr>
        <p:spPr>
          <a:xfrm>
            <a:off x="5281223" y="3636501"/>
            <a:ext cx="1617953" cy="754602"/>
          </a:xfrm>
        </p:spPr>
        <p:txBody>
          <a:bodyPr/>
          <a:lstStyle/>
          <a:p>
            <a:pPr algn="ctr"/>
            <a:r>
              <a:rPr lang="en-US" dirty="0" err="1"/>
              <a:t>SciENcv</a:t>
            </a:r>
            <a:r>
              <a:rPr lang="en-US" dirty="0"/>
              <a:t> website</a:t>
            </a:r>
          </a:p>
        </p:txBody>
      </p:sp>
      <p:sp>
        <p:nvSpPr>
          <p:cNvPr id="51" name="Content Placeholder 6">
            <a:extLst>
              <a:ext uri="{FF2B5EF4-FFF2-40B4-BE49-F238E27FC236}">
                <a16:creationId xmlns:a16="http://schemas.microsoft.com/office/drawing/2014/main" id="{83958926-8A92-E3E8-BECA-F5C4CF183DC7}"/>
              </a:ext>
            </a:extLst>
          </p:cNvPr>
          <p:cNvSpPr>
            <a:spLocks noGrp="1"/>
          </p:cNvSpPr>
          <p:nvPr>
            <p:ph idx="14"/>
          </p:nvPr>
        </p:nvSpPr>
        <p:spPr>
          <a:xfrm>
            <a:off x="5265626" y="4404703"/>
            <a:ext cx="1617953" cy="1408470"/>
          </a:xfrm>
        </p:spPr>
        <p:txBody>
          <a:bodyPr>
            <a:normAutofit/>
          </a:bodyPr>
          <a:lstStyle/>
          <a:p>
            <a:r>
              <a:rPr lang="en-US" sz="1000" dirty="0">
                <a:hlinkClick r:id="rId10"/>
              </a:rPr>
              <a:t>https://www.ncbi.nlm.nih.gov/sciencv/</a:t>
            </a:r>
            <a:endParaRPr lang="en-US" sz="1000" dirty="0"/>
          </a:p>
        </p:txBody>
      </p:sp>
      <p:pic>
        <p:nvPicPr>
          <p:cNvPr id="9" name="Picture 8" descr="Screenshot of ORCiD website">
            <a:extLst>
              <a:ext uri="{FF2B5EF4-FFF2-40B4-BE49-F238E27FC236}">
                <a16:creationId xmlns:a16="http://schemas.microsoft.com/office/drawing/2014/main" id="{E3BF9173-7B69-1BB7-064A-89E726E9DFE9}"/>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7300179" y="1992069"/>
            <a:ext cx="1725990" cy="1061000"/>
          </a:xfrm>
          <a:prstGeom prst="rect">
            <a:avLst/>
          </a:prstGeom>
          <a:effectLst>
            <a:outerShdw blurRad="63500" sx="102000" sy="102000" algn="ctr" rotWithShape="0">
              <a:prstClr val="black">
                <a:alpha val="40000"/>
              </a:prstClr>
            </a:outerShdw>
          </a:effectLst>
        </p:spPr>
      </p:pic>
      <p:sp>
        <p:nvSpPr>
          <p:cNvPr id="53" name="Content Placeholder 7">
            <a:extLst>
              <a:ext uri="{FF2B5EF4-FFF2-40B4-BE49-F238E27FC236}">
                <a16:creationId xmlns:a16="http://schemas.microsoft.com/office/drawing/2014/main" id="{B92DEDB0-4195-6E52-4340-ED369E4D8361}"/>
              </a:ext>
            </a:extLst>
          </p:cNvPr>
          <p:cNvSpPr>
            <a:spLocks noGrp="1"/>
          </p:cNvSpPr>
          <p:nvPr>
            <p:ph idx="15"/>
          </p:nvPr>
        </p:nvSpPr>
        <p:spPr>
          <a:xfrm>
            <a:off x="7333443" y="3587908"/>
            <a:ext cx="1617953" cy="754602"/>
          </a:xfrm>
        </p:spPr>
        <p:txBody>
          <a:bodyPr>
            <a:normAutofit fontScale="92500"/>
          </a:bodyPr>
          <a:lstStyle/>
          <a:p>
            <a:r>
              <a:rPr lang="en-US" dirty="0"/>
              <a:t>Hardin Library Website</a:t>
            </a:r>
          </a:p>
        </p:txBody>
      </p:sp>
      <p:sp>
        <p:nvSpPr>
          <p:cNvPr id="55" name="Content Placeholder 8">
            <a:extLst>
              <a:ext uri="{FF2B5EF4-FFF2-40B4-BE49-F238E27FC236}">
                <a16:creationId xmlns:a16="http://schemas.microsoft.com/office/drawing/2014/main" id="{2D7504BF-D4CC-E4C8-F2CB-4B18D58F5698}"/>
              </a:ext>
            </a:extLst>
          </p:cNvPr>
          <p:cNvSpPr>
            <a:spLocks noGrp="1"/>
          </p:cNvSpPr>
          <p:nvPr>
            <p:ph idx="16"/>
          </p:nvPr>
        </p:nvSpPr>
        <p:spPr>
          <a:xfrm>
            <a:off x="7333446" y="4415953"/>
            <a:ext cx="1617953" cy="1408470"/>
          </a:xfrm>
        </p:spPr>
        <p:txBody>
          <a:bodyPr>
            <a:normAutofit/>
          </a:bodyPr>
          <a:lstStyle/>
          <a:p>
            <a:r>
              <a:rPr lang="en-US" sz="1100" dirty="0">
                <a:hlinkClick r:id="rId12"/>
              </a:rPr>
              <a:t>https://guides.lib.uiowa.edu/ORCID</a:t>
            </a:r>
            <a:endParaRPr lang="en-US" sz="1100" dirty="0"/>
          </a:p>
          <a:p>
            <a:r>
              <a:rPr lang="en-US" sz="1100" dirty="0"/>
              <a:t>Contact: Cassie Reed Thureson</a:t>
            </a:r>
          </a:p>
        </p:txBody>
      </p:sp>
      <p:pic>
        <p:nvPicPr>
          <p:cNvPr id="14" name="Picture 13" descr="Screenshot of eRA Commons website">
            <a:extLst>
              <a:ext uri="{FF2B5EF4-FFF2-40B4-BE49-F238E27FC236}">
                <a16:creationId xmlns:a16="http://schemas.microsoft.com/office/drawing/2014/main" id="{3EB2F925-3975-5F88-B653-E14995A29990}"/>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9464574" y="1913380"/>
            <a:ext cx="1853679" cy="1105020"/>
          </a:xfrm>
          <a:prstGeom prst="rect">
            <a:avLst/>
          </a:prstGeom>
          <a:effectLst>
            <a:outerShdw blurRad="63500" sx="102000" sy="102000" algn="ctr" rotWithShape="0">
              <a:prstClr val="black">
                <a:alpha val="40000"/>
              </a:prstClr>
            </a:outerShdw>
          </a:effectLst>
        </p:spPr>
      </p:pic>
      <p:sp>
        <p:nvSpPr>
          <p:cNvPr id="57" name="Content Placeholder 9">
            <a:extLst>
              <a:ext uri="{FF2B5EF4-FFF2-40B4-BE49-F238E27FC236}">
                <a16:creationId xmlns:a16="http://schemas.microsoft.com/office/drawing/2014/main" id="{1899F239-464F-5865-5876-16DFAA6E04FB}"/>
              </a:ext>
            </a:extLst>
          </p:cNvPr>
          <p:cNvSpPr>
            <a:spLocks noGrp="1"/>
          </p:cNvSpPr>
          <p:nvPr>
            <p:ph idx="17"/>
          </p:nvPr>
        </p:nvSpPr>
        <p:spPr>
          <a:xfrm>
            <a:off x="9401266" y="3624862"/>
            <a:ext cx="1853679" cy="754602"/>
          </a:xfrm>
        </p:spPr>
        <p:txBody>
          <a:bodyPr>
            <a:normAutofit fontScale="70000" lnSpcReduction="20000"/>
          </a:bodyPr>
          <a:lstStyle/>
          <a:p>
            <a:r>
              <a:rPr lang="en-US" sz="2800" dirty="0"/>
              <a:t>eRA Commons Online Help</a:t>
            </a:r>
          </a:p>
          <a:p>
            <a:endParaRPr lang="en-US" dirty="0"/>
          </a:p>
        </p:txBody>
      </p:sp>
      <p:sp>
        <p:nvSpPr>
          <p:cNvPr id="59" name="Content Placeholder 10">
            <a:extLst>
              <a:ext uri="{FF2B5EF4-FFF2-40B4-BE49-F238E27FC236}">
                <a16:creationId xmlns:a16="http://schemas.microsoft.com/office/drawing/2014/main" id="{FA55CF45-1811-83E9-B520-977E69450BE7}"/>
              </a:ext>
            </a:extLst>
          </p:cNvPr>
          <p:cNvSpPr>
            <a:spLocks noGrp="1"/>
          </p:cNvSpPr>
          <p:nvPr>
            <p:ph idx="18"/>
          </p:nvPr>
        </p:nvSpPr>
        <p:spPr>
          <a:xfrm>
            <a:off x="9443352" y="4417229"/>
            <a:ext cx="2129332" cy="1408470"/>
          </a:xfrm>
        </p:spPr>
        <p:txBody>
          <a:bodyPr/>
          <a:lstStyle/>
          <a:p>
            <a:r>
              <a:rPr lang="en-US" sz="1100" dirty="0">
                <a:hlinkClick r:id="rId14"/>
              </a:rPr>
              <a:t>https://www.era.nih.gov/erahelp/commons/PPF_Help/8_2_orcid.htm</a:t>
            </a:r>
            <a:endParaRPr lang="en-US" sz="1100" dirty="0"/>
          </a:p>
          <a:p>
            <a:endParaRPr lang="en-US" dirty="0"/>
          </a:p>
        </p:txBody>
      </p: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xfrm>
            <a:off x="6575729" y="6450817"/>
            <a:ext cx="4679216" cy="365125"/>
          </a:xfrm>
        </p:spPr>
        <p:txBody>
          <a:bodyPr anchor="ctr">
            <a:normAutofit/>
          </a:bodyPr>
          <a:lstStyle/>
          <a:p>
            <a:pPr>
              <a:spcAft>
                <a:spcPts val="600"/>
              </a:spcAft>
            </a:pPr>
            <a:r>
              <a:rPr lang="en-US" dirty="0"/>
              <a:t>Scientific Editing and Research Communication Core</a:t>
            </a:r>
          </a:p>
        </p:txBody>
      </p:sp>
    </p:spTree>
    <p:extLst>
      <p:ext uri="{BB962C8B-B14F-4D97-AF65-F5344CB8AC3E}">
        <p14:creationId xmlns:p14="http://schemas.microsoft.com/office/powerpoint/2010/main" val="4278276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A107-C691-3594-E02E-FAD5ED9764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8EF1CC-BC37-77AE-6688-0B9FAC6CD081}"/>
              </a:ext>
            </a:extLst>
          </p:cNvPr>
          <p:cNvSpPr>
            <a:spLocks noGrp="1"/>
          </p:cNvSpPr>
          <p:nvPr>
            <p:ph type="title"/>
          </p:nvPr>
        </p:nvSpPr>
        <p:spPr/>
        <p:txBody>
          <a:bodyPr>
            <a:normAutofit/>
          </a:bodyPr>
          <a:lstStyle/>
          <a:p>
            <a:r>
              <a:rPr lang="en-US" b="0" dirty="0"/>
              <a:t>SERCC Drop-in Sessions</a:t>
            </a:r>
          </a:p>
        </p:txBody>
      </p:sp>
      <p:sp>
        <p:nvSpPr>
          <p:cNvPr id="11" name="Content Placeholder 2">
            <a:extLst>
              <a:ext uri="{FF2B5EF4-FFF2-40B4-BE49-F238E27FC236}">
                <a16:creationId xmlns:a16="http://schemas.microsoft.com/office/drawing/2014/main" id="{5D62B964-C385-7013-10B4-453CF6B51C4F}"/>
              </a:ext>
            </a:extLst>
          </p:cNvPr>
          <p:cNvSpPr txBox="1">
            <a:spLocks/>
          </p:cNvSpPr>
          <p:nvPr/>
        </p:nvSpPr>
        <p:spPr>
          <a:xfrm>
            <a:off x="947319" y="1674189"/>
            <a:ext cx="4800224" cy="9827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a:t>Ask the Editor</a:t>
            </a:r>
          </a:p>
          <a:p>
            <a:r>
              <a:rPr lang="en-US" sz="1600" b="0">
                <a:hlinkClick r:id="rId3"/>
              </a:rPr>
              <a:t>https://sercc.medicine.uiowa.edu/news/2025/12/ask-editor</a:t>
            </a:r>
            <a:endParaRPr lang="en-US" sz="1600" b="0" dirty="0"/>
          </a:p>
        </p:txBody>
      </p:sp>
      <p:pic>
        <p:nvPicPr>
          <p:cNvPr id="10" name="Content Placeholder 9" descr="Screenshot of Ask the Editor hours">
            <a:extLst>
              <a:ext uri="{FF2B5EF4-FFF2-40B4-BE49-F238E27FC236}">
                <a16:creationId xmlns:a16="http://schemas.microsoft.com/office/drawing/2014/main" id="{FBBA555A-4834-E3FA-9463-F496867096C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47319" y="2935212"/>
            <a:ext cx="5021174" cy="2820988"/>
          </a:xfr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4E72B3A7-BC30-EDFF-CEF6-D43FD0DA1B5E}"/>
              </a:ext>
            </a:extLst>
          </p:cNvPr>
          <p:cNvSpPr>
            <a:spLocks noGrp="1"/>
          </p:cNvSpPr>
          <p:nvPr>
            <p:ph idx="15"/>
          </p:nvPr>
        </p:nvSpPr>
        <p:spPr>
          <a:xfrm>
            <a:off x="6444459" y="1674189"/>
            <a:ext cx="4800224" cy="982700"/>
          </a:xfrm>
        </p:spPr>
        <p:txBody>
          <a:bodyPr anchor="t">
            <a:noAutofit/>
          </a:bodyPr>
          <a:lstStyle/>
          <a:p>
            <a:r>
              <a:rPr lang="en-US" sz="1900" dirty="0"/>
              <a:t>Open Writing Sessions*</a:t>
            </a:r>
          </a:p>
          <a:p>
            <a:r>
              <a:rPr lang="en-US" sz="1600" b="0" dirty="0">
                <a:hlinkClick r:id="rId5"/>
              </a:rPr>
              <a:t>https://sercc.medicine.uiowa.edu/news/2026/01/open-writing-sessions</a:t>
            </a:r>
            <a:endParaRPr lang="en-US" sz="1600" b="0" dirty="0"/>
          </a:p>
        </p:txBody>
      </p:sp>
      <p:pic>
        <p:nvPicPr>
          <p:cNvPr id="14" name="Picture 13" descr="Screenshot of Open Writing Sessions">
            <a:extLst>
              <a:ext uri="{FF2B5EF4-FFF2-40B4-BE49-F238E27FC236}">
                <a16:creationId xmlns:a16="http://schemas.microsoft.com/office/drawing/2014/main" id="{A1BD4F55-E35E-C07F-59C9-F6BAFE65C0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459" y="2935212"/>
            <a:ext cx="5019633" cy="2820988"/>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AF023315-C041-A617-D50F-67F9ABF755B7}"/>
              </a:ext>
            </a:extLst>
          </p:cNvPr>
          <p:cNvSpPr txBox="1"/>
          <p:nvPr/>
        </p:nvSpPr>
        <p:spPr>
          <a:xfrm>
            <a:off x="6471155" y="5847954"/>
            <a:ext cx="4888363" cy="307777"/>
          </a:xfrm>
          <a:prstGeom prst="rect">
            <a:avLst/>
          </a:prstGeom>
          <a:noFill/>
        </p:spPr>
        <p:txBody>
          <a:bodyPr wrap="square" rtlCol="0">
            <a:spAutoFit/>
          </a:bodyPr>
          <a:lstStyle/>
          <a:p>
            <a:r>
              <a:rPr lang="en-US" sz="1400" dirty="0">
                <a:solidFill>
                  <a:srgbClr val="0070C0"/>
                </a:solidFill>
              </a:rPr>
              <a:t>* Only for students and postdocs</a:t>
            </a:r>
          </a:p>
        </p:txBody>
      </p:sp>
      <p:sp>
        <p:nvSpPr>
          <p:cNvPr id="4" name="Footer Placeholder 3">
            <a:extLst>
              <a:ext uri="{FF2B5EF4-FFF2-40B4-BE49-F238E27FC236}">
                <a16:creationId xmlns:a16="http://schemas.microsoft.com/office/drawing/2014/main" id="{023BD935-2008-24C4-B165-2B42753DF9A2}"/>
              </a:ext>
            </a:extLst>
          </p:cNvPr>
          <p:cNvSpPr>
            <a:spLocks noGrp="1"/>
          </p:cNvSpPr>
          <p:nvPr>
            <p:ph type="ftr" sz="quarter" idx="3"/>
          </p:nvPr>
        </p:nvSpPr>
        <p:spPr>
          <a:prstGeom prst="rect">
            <a:avLst/>
          </a:prstGeom>
        </p:spPr>
        <p:txBody>
          <a:bodyPr/>
          <a:lstStyle/>
          <a:p>
            <a:r>
              <a:rPr lang="en-US">
                <a:latin typeface="+mn-lt"/>
              </a:rPr>
              <a:t>Scientific Editing and Research Communication Core</a:t>
            </a:r>
            <a:endParaRPr lang="en-US" dirty="0">
              <a:latin typeface="+mn-lt"/>
            </a:endParaRPr>
          </a:p>
        </p:txBody>
      </p:sp>
    </p:spTree>
    <p:extLst>
      <p:ext uri="{BB962C8B-B14F-4D97-AF65-F5344CB8AC3E}">
        <p14:creationId xmlns:p14="http://schemas.microsoft.com/office/powerpoint/2010/main" val="1984708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sz="3600" b="0" dirty="0"/>
              <a:t>SERCC Website</a:t>
            </a:r>
          </a:p>
        </p:txBody>
      </p:sp>
      <p:sp>
        <p:nvSpPr>
          <p:cNvPr id="5" name="Content Placeholder 2" descr="Information on SERCC website">
            <a:extLst>
              <a:ext uri="{FF2B5EF4-FFF2-40B4-BE49-F238E27FC236}">
                <a16:creationId xmlns:a16="http://schemas.microsoft.com/office/drawing/2014/main" id="{B1BC29E9-1F80-2C0E-E8AC-4A7E5F00EE1D}"/>
              </a:ext>
            </a:extLst>
          </p:cNvPr>
          <p:cNvSpPr txBox="1">
            <a:spLocks/>
          </p:cNvSpPr>
          <p:nvPr/>
        </p:nvSpPr>
        <p:spPr>
          <a:xfrm>
            <a:off x="952500" y="1527011"/>
            <a:ext cx="5837184" cy="4634414"/>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marL="742960" lvl="1" indent="-285753"/>
            <a:endParaRPr lang="en-US" sz="1600" dirty="0">
              <a:latin typeface="+mj-lt"/>
              <a:cs typeface="Calibri Light" panose="020F0302020204030204" pitchFamily="34" charset="0"/>
            </a:endParaRPr>
          </a:p>
          <a:p>
            <a:endParaRPr lang="en-US" dirty="0"/>
          </a:p>
        </p:txBody>
      </p:sp>
      <p:sp>
        <p:nvSpPr>
          <p:cNvPr id="7" name="Content Placeholder 2">
            <a:extLst>
              <a:ext uri="{FF2B5EF4-FFF2-40B4-BE49-F238E27FC236}">
                <a16:creationId xmlns:a16="http://schemas.microsoft.com/office/drawing/2014/main" id="{70CABD17-52A5-CD2E-D5D9-5CE1D736CCA4}"/>
              </a:ext>
            </a:extLst>
          </p:cNvPr>
          <p:cNvSpPr txBox="1">
            <a:spLocks/>
          </p:cNvSpPr>
          <p:nvPr/>
        </p:nvSpPr>
        <p:spPr>
          <a:xfrm>
            <a:off x="947713" y="1385803"/>
            <a:ext cx="3922504" cy="4634414"/>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a:spcAft>
                <a:spcPts val="1200"/>
              </a:spcAft>
            </a:pPr>
            <a:r>
              <a:rPr lang="en-US" sz="2400" dirty="0">
                <a:latin typeface="+mj-lt"/>
              </a:rPr>
              <a:t>Resources</a:t>
            </a:r>
          </a:p>
          <a:p>
            <a:pPr lvl="1">
              <a:spcAft>
                <a:spcPts val="1200"/>
              </a:spcAft>
            </a:pPr>
            <a:r>
              <a:rPr lang="en-US" sz="2000" dirty="0">
                <a:latin typeface="+mj-lt"/>
              </a:rPr>
              <a:t>Grant-Writing Templates</a:t>
            </a:r>
          </a:p>
          <a:p>
            <a:pPr>
              <a:spcAft>
                <a:spcPts val="1200"/>
              </a:spcAft>
            </a:pPr>
            <a:r>
              <a:rPr lang="en-US" sz="2400" dirty="0">
                <a:latin typeface="+mj-lt"/>
              </a:rPr>
              <a:t>Pricing</a:t>
            </a:r>
          </a:p>
          <a:p>
            <a:pPr>
              <a:spcAft>
                <a:spcPts val="1200"/>
              </a:spcAft>
            </a:pPr>
            <a:r>
              <a:rPr lang="en-US" sz="2400" dirty="0">
                <a:latin typeface="+mj-lt"/>
              </a:rPr>
              <a:t>Services</a:t>
            </a:r>
          </a:p>
          <a:p>
            <a:pPr>
              <a:spcAft>
                <a:spcPts val="1200"/>
              </a:spcAft>
            </a:pPr>
            <a:r>
              <a:rPr lang="en-US" sz="2400" dirty="0">
                <a:latin typeface="+mj-lt"/>
              </a:rPr>
              <a:t>Schedule a Project</a:t>
            </a:r>
          </a:p>
          <a:p>
            <a:pPr>
              <a:spcAft>
                <a:spcPts val="1200"/>
              </a:spcAft>
            </a:pPr>
            <a:r>
              <a:rPr lang="en-US" sz="2400" dirty="0">
                <a:latin typeface="+mj-lt"/>
              </a:rPr>
              <a:t>Contact us</a:t>
            </a:r>
          </a:p>
          <a:p>
            <a:endParaRPr lang="en-US" dirty="0"/>
          </a:p>
        </p:txBody>
      </p:sp>
      <p:pic>
        <p:nvPicPr>
          <p:cNvPr id="6" name="Picture 5" descr="Screenshot of SERCC website">
            <a:extLst>
              <a:ext uri="{FF2B5EF4-FFF2-40B4-BE49-F238E27FC236}">
                <a16:creationId xmlns:a16="http://schemas.microsoft.com/office/drawing/2014/main" id="{A570C291-8E3A-B88A-CBC7-513DC0547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4150" y="1644029"/>
            <a:ext cx="6609177" cy="4262748"/>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79080FAF-63A6-394D-BBEC-D77516B9237A}"/>
              </a:ext>
              <a:ext uri="{C183D7F6-B498-43B3-948B-1728B52AA6E4}">
                <adec:decorative xmlns:adec="http://schemas.microsoft.com/office/drawing/2017/decorative" val="1"/>
              </a:ext>
            </a:extLst>
          </p:cNvPr>
          <p:cNvSpPr/>
          <p:nvPr/>
        </p:nvSpPr>
        <p:spPr bwMode="auto">
          <a:xfrm>
            <a:off x="7504170" y="5486400"/>
            <a:ext cx="1287698" cy="420377"/>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dirty="0">
              <a:latin typeface="Verdana" charset="0"/>
              <a:ea typeface="ＭＳ Ｐゴシック" charset="-128"/>
              <a:cs typeface="ＭＳ Ｐゴシック" charset="-128"/>
            </a:endParaRPr>
          </a:p>
        </p:txBody>
      </p:sp>
      <p:cxnSp>
        <p:nvCxnSpPr>
          <p:cNvPr id="3" name="Straight Arrow Connector 2">
            <a:extLst>
              <a:ext uri="{FF2B5EF4-FFF2-40B4-BE49-F238E27FC236}">
                <a16:creationId xmlns:a16="http://schemas.microsoft.com/office/drawing/2014/main" id="{F3E51F14-3F22-D7F6-BE95-1350D824B505}"/>
              </a:ext>
              <a:ext uri="{C183D7F6-B498-43B3-948B-1728B52AA6E4}">
                <adec:decorative xmlns:adec="http://schemas.microsoft.com/office/drawing/2017/decorative" val="1"/>
              </a:ext>
            </a:extLst>
          </p:cNvPr>
          <p:cNvCxnSpPr>
            <a:cxnSpLocks/>
          </p:cNvCxnSpPr>
          <p:nvPr/>
        </p:nvCxnSpPr>
        <p:spPr bwMode="auto">
          <a:xfrm>
            <a:off x="2784981" y="2016438"/>
            <a:ext cx="4499222" cy="164688"/>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C87CA04E-E1A3-D066-9118-A77B42C4B8F2}"/>
              </a:ext>
              <a:ext uri="{C183D7F6-B498-43B3-948B-1728B52AA6E4}">
                <adec:decorative xmlns:adec="http://schemas.microsoft.com/office/drawing/2017/decorative" val="1"/>
              </a:ext>
            </a:extLst>
          </p:cNvPr>
          <p:cNvCxnSpPr>
            <a:cxnSpLocks/>
          </p:cNvCxnSpPr>
          <p:nvPr/>
        </p:nvCxnSpPr>
        <p:spPr bwMode="auto">
          <a:xfrm flipV="1">
            <a:off x="2309247" y="2332212"/>
            <a:ext cx="5517397" cy="819529"/>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12" name="TextBox 11">
            <a:extLst>
              <a:ext uri="{FF2B5EF4-FFF2-40B4-BE49-F238E27FC236}">
                <a16:creationId xmlns:a16="http://schemas.microsoft.com/office/drawing/2014/main" id="{BF0E50BF-7CA1-B698-9198-0812D511C5A2}"/>
              </a:ext>
            </a:extLst>
          </p:cNvPr>
          <p:cNvSpPr txBox="1"/>
          <p:nvPr/>
        </p:nvSpPr>
        <p:spPr>
          <a:xfrm>
            <a:off x="870357" y="5989846"/>
            <a:ext cx="6094070" cy="307777"/>
          </a:xfrm>
          <a:prstGeom prst="rect">
            <a:avLst/>
          </a:prstGeom>
          <a:noFill/>
        </p:spPr>
        <p:txBody>
          <a:bodyPr wrap="square">
            <a:spAutoFit/>
          </a:bodyPr>
          <a:lstStyle/>
          <a:p>
            <a:r>
              <a:rPr lang="en-US" sz="1400" dirty="0">
                <a:solidFill>
                  <a:srgbClr val="0070C0"/>
                </a:solidFill>
              </a:rPr>
              <a:t>https://</a:t>
            </a:r>
            <a:r>
              <a:rPr lang="en-US" sz="1400" dirty="0" err="1">
                <a:solidFill>
                  <a:srgbClr val="0070C0"/>
                </a:solidFill>
              </a:rPr>
              <a:t>sercc.medicine.uiowa.edu</a:t>
            </a:r>
            <a:r>
              <a:rPr lang="en-US" sz="1400" dirty="0">
                <a:solidFill>
                  <a:srgbClr val="0070C0"/>
                </a:solidFill>
              </a:rPr>
              <a:t>/</a:t>
            </a:r>
          </a:p>
        </p:txBody>
      </p:sp>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2117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normAutofit/>
          </a:bodyPr>
          <a:lstStyle/>
          <a:p>
            <a:r>
              <a:rPr lang="en-US" sz="3600" b="0" dirty="0"/>
              <a:t>SERCC Resources</a:t>
            </a:r>
          </a:p>
        </p:txBody>
      </p:sp>
      <p:sp>
        <p:nvSpPr>
          <p:cNvPr id="5" name="Content Placeholder 2">
            <a:extLst>
              <a:ext uri="{FF2B5EF4-FFF2-40B4-BE49-F238E27FC236}">
                <a16:creationId xmlns:a16="http://schemas.microsoft.com/office/drawing/2014/main" id="{B1BC29E9-1F80-2C0E-E8AC-4A7E5F00EE1D}"/>
              </a:ext>
            </a:extLst>
          </p:cNvPr>
          <p:cNvSpPr txBox="1">
            <a:spLocks/>
          </p:cNvSpPr>
          <p:nvPr/>
        </p:nvSpPr>
        <p:spPr>
          <a:xfrm>
            <a:off x="947713" y="1385803"/>
            <a:ext cx="5837184" cy="4634414"/>
          </a:xfrm>
          <a:prstGeom prst="rect">
            <a:avLst/>
          </a:prstGeom>
          <a:solidFill>
            <a:schemeClr val="bg1"/>
          </a:solidFill>
        </p:spPr>
        <p:txBody>
          <a:bodyPr>
            <a:normAutofit fontScale="2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60" lvl="1" indent="-285753"/>
            <a:endParaRPr lang="en-US" sz="1600" dirty="0">
              <a:latin typeface="+mj-lt"/>
              <a:cs typeface="Calibri Light" panose="020F0302020204030204" pitchFamily="34" charset="0"/>
            </a:endParaRPr>
          </a:p>
          <a:p>
            <a:pPr marL="0" indent="0">
              <a:spcAft>
                <a:spcPts val="1200"/>
              </a:spcAft>
              <a:buNone/>
            </a:pPr>
            <a:r>
              <a:rPr lang="en-US" sz="8000" dirty="0">
                <a:latin typeface="+mj-lt"/>
              </a:rPr>
              <a:t>Writing Grants:</a:t>
            </a:r>
          </a:p>
          <a:p>
            <a:pPr marL="236538" indent="-177800">
              <a:lnSpc>
                <a:spcPct val="120000"/>
              </a:lnSpc>
              <a:spcBef>
                <a:spcPts val="0"/>
              </a:spcBef>
              <a:buFont typeface="Arial" panose="020B0604020202020204" pitchFamily="34" charset="0"/>
              <a:buChar char="•"/>
            </a:pPr>
            <a:r>
              <a:rPr lang="en-US" sz="6400" dirty="0">
                <a:latin typeface="+mj-lt"/>
              </a:rPr>
              <a:t>Templates</a:t>
            </a:r>
          </a:p>
          <a:p>
            <a:pPr marL="236538" indent="-177800">
              <a:lnSpc>
                <a:spcPct val="120000"/>
              </a:lnSpc>
              <a:spcBef>
                <a:spcPts val="0"/>
              </a:spcBef>
              <a:buFont typeface="Arial" panose="020B0604020202020204" pitchFamily="34" charset="0"/>
              <a:buChar char="•"/>
            </a:pPr>
            <a:r>
              <a:rPr lang="en-US" sz="6400" dirty="0">
                <a:latin typeface="+mj-lt"/>
              </a:rPr>
              <a:t>Core facilities descriptions</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buFont typeface="Arial" panose="020B0604020202020204" pitchFamily="34" charset="0"/>
              <a:buChar char="•"/>
            </a:pPr>
            <a:r>
              <a:rPr lang="en-US" sz="6400" dirty="0">
                <a:latin typeface="+mj-lt"/>
              </a:rPr>
              <a:t>Links to other resources</a:t>
            </a:r>
          </a:p>
          <a:p>
            <a:endParaRPr lang="en-US" sz="3200" dirty="0">
              <a:latin typeface="+mj-lt"/>
            </a:endParaRPr>
          </a:p>
          <a:p>
            <a:pPr marL="0" indent="0">
              <a:spcAft>
                <a:spcPts val="1200"/>
              </a:spcAft>
              <a:buNone/>
            </a:pPr>
            <a:r>
              <a:rPr lang="en-US" sz="8000" dirty="0">
                <a:latin typeface="+mj-lt"/>
              </a:rPr>
              <a:t>Writing Research Articles:</a:t>
            </a:r>
          </a:p>
          <a:p>
            <a:pPr marL="236538" indent="-177800">
              <a:lnSpc>
                <a:spcPct val="120000"/>
              </a:lnSpc>
              <a:spcBef>
                <a:spcPts val="0"/>
              </a:spcBef>
            </a:pPr>
            <a:r>
              <a:rPr lang="en-US" sz="6400" dirty="0">
                <a:latin typeface="+mj-lt"/>
              </a:rPr>
              <a:t>Tips for paper sections</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pPr>
            <a:r>
              <a:rPr lang="en-US" sz="6400" dirty="0">
                <a:latin typeface="+mj-lt"/>
              </a:rPr>
              <a:t>Suggested books</a:t>
            </a:r>
          </a:p>
          <a:p>
            <a:endParaRPr lang="en-US" sz="3200" dirty="0">
              <a:latin typeface="+mj-lt"/>
            </a:endParaRPr>
          </a:p>
          <a:p>
            <a:pPr marL="0" indent="0">
              <a:spcAft>
                <a:spcPts val="1200"/>
              </a:spcAft>
              <a:buNone/>
            </a:pPr>
            <a:r>
              <a:rPr lang="en-US" sz="8000" dirty="0">
                <a:latin typeface="+mj-lt"/>
              </a:rPr>
              <a:t>Writing Generally:</a:t>
            </a:r>
          </a:p>
          <a:p>
            <a:pPr marL="236538" indent="-177800">
              <a:lnSpc>
                <a:spcPct val="120000"/>
              </a:lnSpc>
              <a:spcBef>
                <a:spcPts val="0"/>
              </a:spcBef>
            </a:pPr>
            <a:r>
              <a:rPr lang="en-US" sz="6400" dirty="0">
                <a:latin typeface="+mj-lt"/>
              </a:rPr>
              <a:t>List of available lectures</a:t>
            </a:r>
          </a:p>
          <a:p>
            <a:pPr marL="236538" indent="-177800">
              <a:lnSpc>
                <a:spcPct val="120000"/>
              </a:lnSpc>
              <a:spcBef>
                <a:spcPts val="0"/>
              </a:spcBef>
            </a:pPr>
            <a:r>
              <a:rPr lang="en-US" sz="6400" dirty="0">
                <a:latin typeface="+mj-lt"/>
              </a:rPr>
              <a:t>Suggested articles/books</a:t>
            </a:r>
          </a:p>
          <a:p>
            <a:pPr marL="236538" indent="-177800">
              <a:lnSpc>
                <a:spcPct val="120000"/>
              </a:lnSpc>
              <a:spcBef>
                <a:spcPts val="0"/>
              </a:spcBef>
              <a:spcAft>
                <a:spcPts val="600"/>
              </a:spcAft>
            </a:pPr>
            <a:r>
              <a:rPr lang="en-US" sz="6400" dirty="0">
                <a:latin typeface="+mj-lt"/>
              </a:rPr>
              <a:t>Resources for non-native speakers</a:t>
            </a:r>
          </a:p>
          <a:p>
            <a:endParaRPr lang="en-US" dirty="0"/>
          </a:p>
        </p:txBody>
      </p:sp>
      <p:pic>
        <p:nvPicPr>
          <p:cNvPr id="3" name="Picture 2" descr="Screenshot of SERCC website">
            <a:extLst>
              <a:ext uri="{FF2B5EF4-FFF2-40B4-BE49-F238E27FC236}">
                <a16:creationId xmlns:a16="http://schemas.microsoft.com/office/drawing/2014/main" id="{FBBBC889-F405-CCC8-62E3-A1819DC964DB}"/>
              </a:ext>
            </a:extLst>
          </p:cNvPr>
          <p:cNvPicPr>
            <a:picLocks noChangeAspect="1"/>
          </p:cNvPicPr>
          <p:nvPr/>
        </p:nvPicPr>
        <p:blipFill>
          <a:blip r:embed="rId3"/>
          <a:stretch>
            <a:fillRect/>
          </a:stretch>
        </p:blipFill>
        <p:spPr>
          <a:xfrm>
            <a:off x="4975416" y="110713"/>
            <a:ext cx="7216584" cy="6124804"/>
          </a:xfrm>
          <a:prstGeom prst="rect">
            <a:avLst/>
          </a:prstGeom>
          <a:effectLst>
            <a:outerShdw blurRad="63500" sx="102000" sy="102000" algn="ctr" rotWithShape="0">
              <a:prstClr val="black">
                <a:alpha val="40000"/>
              </a:prstClr>
            </a:outerShdw>
          </a:effectLst>
        </p:spPr>
      </p:pic>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1114152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p:txBody>
          <a:bodyPr/>
          <a:lstStyle/>
          <a:p>
            <a:r>
              <a:rPr lang="en-US" b="0" dirty="0"/>
              <a:t>Resources for writing grants</a:t>
            </a:r>
          </a:p>
        </p:txBody>
      </p:sp>
      <p:sp>
        <p:nvSpPr>
          <p:cNvPr id="22" name="Content Placeholder 4">
            <a:extLst>
              <a:ext uri="{FF2B5EF4-FFF2-40B4-BE49-F238E27FC236}">
                <a16:creationId xmlns:a16="http://schemas.microsoft.com/office/drawing/2014/main" id="{A89732F2-95FC-9980-AE23-DA4AD32B11CC}"/>
              </a:ext>
            </a:extLst>
          </p:cNvPr>
          <p:cNvSpPr>
            <a:spLocks noGrp="1"/>
          </p:cNvSpPr>
          <p:nvPr>
            <p:ph idx="1"/>
          </p:nvPr>
        </p:nvSpPr>
        <p:spPr>
          <a:xfrm>
            <a:off x="1009964" y="1786942"/>
            <a:ext cx="6473402" cy="4544281"/>
          </a:xfrm>
        </p:spPr>
        <p:txBody>
          <a:bodyPr>
            <a:normAutofit/>
          </a:bodyPr>
          <a:lstStyle/>
          <a:p>
            <a:pPr>
              <a:lnSpc>
                <a:spcPct val="120000"/>
              </a:lnSpc>
              <a:spcAft>
                <a:spcPts val="1000"/>
              </a:spcAft>
            </a:pPr>
            <a:r>
              <a:rPr lang="en-US" sz="2000" dirty="0"/>
              <a:t>Templates and Embedded Examples</a:t>
            </a:r>
          </a:p>
          <a:p>
            <a:pPr>
              <a:lnSpc>
                <a:spcPct val="120000"/>
              </a:lnSpc>
              <a:spcAft>
                <a:spcPts val="1000"/>
              </a:spcAft>
            </a:pPr>
            <a:r>
              <a:rPr lang="en-US" sz="2000" dirty="0"/>
              <a:t>Boilerplate Text and Examples</a:t>
            </a:r>
          </a:p>
          <a:p>
            <a:pPr>
              <a:lnSpc>
                <a:spcPct val="120000"/>
              </a:lnSpc>
              <a:spcAft>
                <a:spcPts val="1000"/>
              </a:spcAft>
            </a:pPr>
            <a:r>
              <a:rPr lang="en-US" sz="2000" dirty="0"/>
              <a:t>Presentations</a:t>
            </a:r>
          </a:p>
          <a:p>
            <a:pPr>
              <a:lnSpc>
                <a:spcPct val="120000"/>
              </a:lnSpc>
              <a:spcAft>
                <a:spcPts val="1000"/>
              </a:spcAft>
            </a:pPr>
            <a:r>
              <a:rPr lang="en-US" sz="2000" dirty="0"/>
              <a:t>Timetables for Preparing Grants</a:t>
            </a:r>
          </a:p>
          <a:p>
            <a:pPr>
              <a:lnSpc>
                <a:spcPct val="120000"/>
              </a:lnSpc>
              <a:spcAft>
                <a:spcPts val="1000"/>
              </a:spcAft>
            </a:pPr>
            <a:r>
              <a:rPr lang="en-US" sz="2000" dirty="0"/>
              <a:t>Resources Specific to Graduate Students</a:t>
            </a:r>
          </a:p>
          <a:p>
            <a:pPr>
              <a:lnSpc>
                <a:spcPct val="120000"/>
              </a:lnSpc>
              <a:spcAft>
                <a:spcPts val="1000"/>
              </a:spcAft>
            </a:pPr>
            <a:r>
              <a:rPr lang="en-US" sz="2000" dirty="0"/>
              <a:t>Resources from other offices and institutes</a:t>
            </a:r>
          </a:p>
          <a:p>
            <a:pPr>
              <a:lnSpc>
                <a:spcPct val="120000"/>
              </a:lnSpc>
              <a:spcAft>
                <a:spcPts val="1000"/>
              </a:spcAft>
            </a:pPr>
            <a:r>
              <a:rPr lang="en-US" sz="2000" dirty="0"/>
              <a:t>Articles/blogs, books, other</a:t>
            </a:r>
          </a:p>
          <a:p>
            <a:endParaRPr lang="en-US" dirty="0"/>
          </a:p>
        </p:txBody>
      </p:sp>
      <p:sp>
        <p:nvSpPr>
          <p:cNvPr id="6" name="TextBox 5">
            <a:extLst>
              <a:ext uri="{FF2B5EF4-FFF2-40B4-BE49-F238E27FC236}">
                <a16:creationId xmlns:a16="http://schemas.microsoft.com/office/drawing/2014/main" id="{5BD647D1-C5E0-9447-A9F5-F6824B075D21}"/>
              </a:ext>
            </a:extLst>
          </p:cNvPr>
          <p:cNvSpPr txBox="1"/>
          <p:nvPr/>
        </p:nvSpPr>
        <p:spPr>
          <a:xfrm>
            <a:off x="9486778" y="661197"/>
            <a:ext cx="2420471" cy="369332"/>
          </a:xfrm>
          <a:prstGeom prst="rect">
            <a:avLst/>
          </a:prstGeom>
          <a:noFill/>
        </p:spPr>
        <p:txBody>
          <a:bodyPr wrap="square" rtlCol="0">
            <a:spAutoFit/>
          </a:bodyPr>
          <a:lstStyle/>
          <a:p>
            <a:r>
              <a:rPr lang="en-US" dirty="0">
                <a:solidFill>
                  <a:srgbClr val="0070C0"/>
                </a:solidFill>
              </a:rPr>
              <a:t>Biosketch templates</a:t>
            </a:r>
          </a:p>
        </p:txBody>
      </p:sp>
      <p:pic>
        <p:nvPicPr>
          <p:cNvPr id="3" name="Picture 2" descr="Screenshot of SERCC website">
            <a:extLst>
              <a:ext uri="{FF2B5EF4-FFF2-40B4-BE49-F238E27FC236}">
                <a16:creationId xmlns:a16="http://schemas.microsoft.com/office/drawing/2014/main" id="{04DA9BCD-47DC-BBDC-A455-DE811800A92E}"/>
              </a:ext>
            </a:extLst>
          </p:cNvPr>
          <p:cNvPicPr>
            <a:picLocks noChangeAspect="1"/>
          </p:cNvPicPr>
          <p:nvPr/>
        </p:nvPicPr>
        <p:blipFill>
          <a:blip r:embed="rId3"/>
          <a:stretch>
            <a:fillRect/>
          </a:stretch>
        </p:blipFill>
        <p:spPr>
          <a:xfrm>
            <a:off x="6547000" y="1321630"/>
            <a:ext cx="4679216" cy="5009593"/>
          </a:xfrm>
          <a:prstGeom prst="rect">
            <a:avLst/>
          </a:prstGeom>
          <a:effectLst>
            <a:outerShdw blurRad="63500" sx="102000" sy="102000" algn="ctr" rotWithShape="0">
              <a:prstClr val="black">
                <a:alpha val="40000"/>
              </a:prstClr>
            </a:outerShdw>
          </a:effectLst>
        </p:spPr>
      </p:pic>
      <p:sp>
        <p:nvSpPr>
          <p:cNvPr id="5" name="Oval 4">
            <a:extLst>
              <a:ext uri="{FF2B5EF4-FFF2-40B4-BE49-F238E27FC236}">
                <a16:creationId xmlns:a16="http://schemas.microsoft.com/office/drawing/2014/main" id="{881971F3-C8DF-7C14-B303-A5AA01FB5377}"/>
              </a:ext>
              <a:ext uri="{C183D7F6-B498-43B3-948B-1728B52AA6E4}">
                <adec:decorative xmlns:adec="http://schemas.microsoft.com/office/drawing/2017/decorative" val="1"/>
              </a:ext>
            </a:extLst>
          </p:cNvPr>
          <p:cNvSpPr/>
          <p:nvPr/>
        </p:nvSpPr>
        <p:spPr>
          <a:xfrm>
            <a:off x="7718612" y="2541494"/>
            <a:ext cx="3536333" cy="403412"/>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B12FC7C-4218-EFA1-59D7-53DDB8255382}"/>
              </a:ext>
              <a:ext uri="{C183D7F6-B498-43B3-948B-1728B52AA6E4}">
                <adec:decorative xmlns:adec="http://schemas.microsoft.com/office/drawing/2017/decorative" val="1"/>
              </a:ext>
            </a:extLst>
          </p:cNvPr>
          <p:cNvCxnSpPr/>
          <p:nvPr/>
        </p:nvCxnSpPr>
        <p:spPr>
          <a:xfrm flipH="1">
            <a:off x="8915337" y="1062318"/>
            <a:ext cx="2310879" cy="1680882"/>
          </a:xfrm>
          <a:prstGeom prst="straightConnector1">
            <a:avLst/>
          </a:prstGeom>
          <a:ln w="158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6D8DA14-C248-4C32-8020-01BD148FE08D}"/>
              </a:ext>
            </a:extLst>
          </p:cNvPr>
          <p:cNvSpPr>
            <a:spLocks noGrp="1"/>
          </p:cNvSpPr>
          <p:nvPr>
            <p:ph type="ftr" sz="quarter" idx="3"/>
          </p:nvPr>
        </p:nvSpPr>
        <p:spPr/>
        <p:txBody>
          <a:bodyPr/>
          <a:lstStyle/>
          <a:p>
            <a:r>
              <a:rPr lang="en-US" dirty="0"/>
              <a:t>Scientific Editing and Research Communication Core</a:t>
            </a:r>
          </a:p>
        </p:txBody>
      </p:sp>
    </p:spTree>
    <p:extLst>
      <p:ext uri="{BB962C8B-B14F-4D97-AF65-F5344CB8AC3E}">
        <p14:creationId xmlns:p14="http://schemas.microsoft.com/office/powerpoint/2010/main" val="299629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671A9-C8EA-8954-82E9-DC506943E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8E35D-50C6-C796-F5B9-6CE29B00C55E}"/>
              </a:ext>
            </a:extLst>
          </p:cNvPr>
          <p:cNvSpPr>
            <a:spLocks noGrp="1"/>
          </p:cNvSpPr>
          <p:nvPr>
            <p:ph type="title"/>
          </p:nvPr>
        </p:nvSpPr>
        <p:spPr>
          <a:xfrm>
            <a:off x="952499" y="526777"/>
            <a:ext cx="10287001" cy="869089"/>
          </a:xfrm>
        </p:spPr>
        <p:txBody>
          <a:bodyPr vert="horz" lIns="0" tIns="0" rIns="0" bIns="0" rtlCol="0" anchor="ctr">
            <a:normAutofit/>
          </a:bodyPr>
          <a:lstStyle/>
          <a:p>
            <a:r>
              <a:rPr lang="en-US" b="0" kern="1200" dirty="0"/>
              <a:t>A biosketch is an abbreviated CV</a:t>
            </a:r>
          </a:p>
        </p:txBody>
      </p:sp>
      <p:sp>
        <p:nvSpPr>
          <p:cNvPr id="5" name="TextBox 4">
            <a:extLst>
              <a:ext uri="{FF2B5EF4-FFF2-40B4-BE49-F238E27FC236}">
                <a16:creationId xmlns:a16="http://schemas.microsoft.com/office/drawing/2014/main" id="{912D7E50-2654-FA6C-AB99-A13151D6D6AB}"/>
              </a:ext>
            </a:extLst>
          </p:cNvPr>
          <p:cNvSpPr txBox="1"/>
          <p:nvPr/>
        </p:nvSpPr>
        <p:spPr>
          <a:xfrm>
            <a:off x="952499" y="2122317"/>
            <a:ext cx="6967385" cy="3385722"/>
          </a:xfrm>
          <a:prstGeom prst="rect">
            <a:avLst/>
          </a:prstGeom>
        </p:spPr>
        <p:txBody>
          <a:bodyPr vert="horz" lIns="0" tIns="0" rIns="0" bIns="0" rtlCol="0">
            <a:normAutofit/>
          </a:bodyPr>
          <a:lstStyle/>
          <a:p>
            <a:pPr>
              <a:spcBef>
                <a:spcPts val="1000"/>
              </a:spcBef>
              <a:buClr>
                <a:schemeClr val="tx2"/>
              </a:buClr>
              <a:buSzPct val="95000"/>
            </a:pPr>
            <a:r>
              <a:rPr lang="en-US" sz="2800" kern="1200" dirty="0"/>
              <a:t>An opportunity to </a:t>
            </a:r>
            <a:r>
              <a:rPr lang="en-US" sz="2800" dirty="0"/>
              <a:t>showcase your</a:t>
            </a:r>
            <a:endParaRPr lang="en-US" sz="2800" kern="1200" dirty="0"/>
          </a:p>
          <a:p>
            <a:pPr marL="457200" indent="-457200">
              <a:spcBef>
                <a:spcPts val="1000"/>
              </a:spcBef>
              <a:buClr>
                <a:schemeClr val="tx2"/>
              </a:buClr>
              <a:buSzPct val="95000"/>
              <a:buFont typeface="Arial" panose="020B0604020202020204" pitchFamily="34" charset="0"/>
              <a:buChar char="•"/>
            </a:pPr>
            <a:r>
              <a:rPr lang="en-US" sz="2800" dirty="0"/>
              <a:t>expertise</a:t>
            </a:r>
          </a:p>
          <a:p>
            <a:pPr marL="457200" indent="-457200">
              <a:spcBef>
                <a:spcPts val="1000"/>
              </a:spcBef>
              <a:buClr>
                <a:schemeClr val="tx2"/>
              </a:buClr>
              <a:buSzPct val="95000"/>
              <a:buFont typeface="Arial" panose="020B0604020202020204" pitchFamily="34" charset="0"/>
              <a:buChar char="•"/>
            </a:pPr>
            <a:r>
              <a:rPr lang="en-US" sz="2800" dirty="0"/>
              <a:t>impact in the field</a:t>
            </a:r>
          </a:p>
          <a:p>
            <a:pPr marL="457200" indent="-457200">
              <a:spcBef>
                <a:spcPts val="1000"/>
              </a:spcBef>
              <a:buClr>
                <a:schemeClr val="tx2"/>
              </a:buClr>
              <a:buSzPct val="95000"/>
              <a:buFont typeface="Arial" panose="020B0604020202020204" pitchFamily="34" charset="0"/>
              <a:buChar char="•"/>
            </a:pPr>
            <a:r>
              <a:rPr lang="en-US" sz="2800" dirty="0"/>
              <a:t>relevance to a specific project or role</a:t>
            </a:r>
          </a:p>
          <a:p>
            <a:pPr marL="457200" indent="-457200">
              <a:spcBef>
                <a:spcPts val="1000"/>
              </a:spcBef>
              <a:buClr>
                <a:schemeClr val="tx2"/>
              </a:buClr>
              <a:buSzPct val="95000"/>
              <a:buFont typeface="Arial" panose="020B0604020202020204" pitchFamily="34" charset="0"/>
              <a:buChar char="•"/>
            </a:pPr>
            <a:r>
              <a:rPr lang="en-US" sz="2800" dirty="0"/>
              <a:t>track record of productivity</a:t>
            </a:r>
          </a:p>
          <a:p>
            <a:pPr>
              <a:spcBef>
                <a:spcPts val="1000"/>
              </a:spcBef>
              <a:buClr>
                <a:schemeClr val="tx2"/>
              </a:buClr>
              <a:buSzPct val="95000"/>
            </a:pPr>
            <a:r>
              <a:rPr lang="en-US" sz="2800" dirty="0"/>
              <a:t>in support of your role in a grant application.</a:t>
            </a:r>
            <a:endParaRPr lang="en-US" sz="2800" kern="1200" dirty="0"/>
          </a:p>
          <a:p>
            <a:pPr marL="228600" indent="-228600">
              <a:spcBef>
                <a:spcPts val="1000"/>
              </a:spcBef>
              <a:buClr>
                <a:schemeClr val="tx2"/>
              </a:buClr>
              <a:buSzPct val="95000"/>
              <a:buFont typeface="Arial" panose="020B0604020202020204" pitchFamily="34" charset="0"/>
              <a:buChar char="•"/>
            </a:pPr>
            <a:endParaRPr lang="en-US" sz="2800" kern="1200" dirty="0"/>
          </a:p>
          <a:p>
            <a:pPr marL="228600" indent="-228600">
              <a:spcBef>
                <a:spcPts val="1000"/>
              </a:spcBef>
              <a:buClr>
                <a:schemeClr val="tx2"/>
              </a:buClr>
              <a:buSzPct val="95000"/>
              <a:buFont typeface="Arial" panose="020B0604020202020204" pitchFamily="34" charset="0"/>
              <a:buChar char="•"/>
            </a:pPr>
            <a:endParaRPr lang="en-US" sz="2800" kern="1200" dirty="0"/>
          </a:p>
          <a:p>
            <a:pPr marL="228600" indent="-228600">
              <a:spcBef>
                <a:spcPts val="1000"/>
              </a:spcBef>
              <a:buClr>
                <a:schemeClr val="tx2"/>
              </a:buClr>
              <a:buSzPct val="95000"/>
              <a:buFont typeface="Arial" panose="020B0604020202020204" pitchFamily="34" charset="0"/>
              <a:buChar char="•"/>
            </a:pPr>
            <a:endParaRPr lang="en-US" sz="2800" kern="1200" dirty="0"/>
          </a:p>
        </p:txBody>
      </p:sp>
      <p:sp>
        <p:nvSpPr>
          <p:cNvPr id="4" name="Footer Placeholder 3">
            <a:extLst>
              <a:ext uri="{FF2B5EF4-FFF2-40B4-BE49-F238E27FC236}">
                <a16:creationId xmlns:a16="http://schemas.microsoft.com/office/drawing/2014/main" id="{D814E90A-67FF-69AD-C393-FA54FC2B99F1}"/>
              </a:ext>
            </a:extLst>
          </p:cNvPr>
          <p:cNvSpPr>
            <a:spLocks noGrp="1"/>
          </p:cNvSpPr>
          <p:nvPr>
            <p:ph type="ftr" sz="quarter" idx="3"/>
          </p:nvPr>
        </p:nvSpPr>
        <p:spPr>
          <a:xfrm>
            <a:off x="6575729" y="6450817"/>
            <a:ext cx="4679216" cy="365125"/>
          </a:xfrm>
        </p:spPr>
        <p:txBody>
          <a:bodyPr vert="horz" lIns="0" tIns="0" rIns="0" bIns="0" rtlCol="0" anchor="ctr" anchorCtr="0">
            <a:normAutofit/>
          </a:bodyPr>
          <a:lstStyle/>
          <a:p>
            <a:pPr>
              <a:spcAft>
                <a:spcPts val="600"/>
              </a:spcAft>
            </a:pPr>
            <a:r>
              <a:rPr lang="en-US" b="0" kern="1200">
                <a:latin typeface="Roboto" panose="02000000000000000000" pitchFamily="2" charset="0"/>
                <a:ea typeface="Roboto" panose="02000000000000000000" pitchFamily="2" charset="0"/>
                <a:cs typeface="+mn-cs"/>
              </a:rPr>
              <a:t>Scientific Editing and Research Communication Core</a:t>
            </a:r>
          </a:p>
        </p:txBody>
      </p:sp>
      <p:pic>
        <p:nvPicPr>
          <p:cNvPr id="6" name="Picture 5" descr="Screenshot of biosketch">
            <a:extLst>
              <a:ext uri="{FF2B5EF4-FFF2-40B4-BE49-F238E27FC236}">
                <a16:creationId xmlns:a16="http://schemas.microsoft.com/office/drawing/2014/main" id="{4DEC6F9E-B65D-CE06-5C3F-5DFD1EEF3E77}"/>
              </a:ext>
            </a:extLst>
          </p:cNvPr>
          <p:cNvPicPr>
            <a:picLocks noChangeAspect="1"/>
          </p:cNvPicPr>
          <p:nvPr/>
        </p:nvPicPr>
        <p:blipFill>
          <a:blip r:embed="rId3" cstate="screen">
            <a:extLst>
              <a:ext uri="{28A0092B-C50C-407E-A947-70E740481C1C}">
                <a14:useLocalDpi xmlns:a14="http://schemas.microsoft.com/office/drawing/2010/main"/>
              </a:ext>
            </a:extLst>
          </a:blip>
          <a:srcRect t="-1" r="-257" b="-1"/>
          <a:stretch>
            <a:fillRect/>
          </a:stretch>
        </p:blipFill>
        <p:spPr>
          <a:xfrm>
            <a:off x="8221361" y="1686757"/>
            <a:ext cx="3488858" cy="4256843"/>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1201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p:txBody>
          <a:bodyPr>
            <a:normAutofit/>
          </a:bodyPr>
          <a:lstStyle/>
          <a:p>
            <a:r>
              <a:rPr lang="en-US" sz="3600" b="0" dirty="0"/>
              <a:t>Links to resources from other groups</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952498" y="2256848"/>
            <a:ext cx="5663327" cy="3679004"/>
          </a:xfrm>
        </p:spPr>
        <p:txBody>
          <a:bodyPr>
            <a:normAutofit/>
          </a:bodyPr>
          <a:lstStyle/>
          <a:p>
            <a:r>
              <a:rPr lang="en-US" dirty="0"/>
              <a:t>Sources for example proposals:</a:t>
            </a:r>
          </a:p>
          <a:p>
            <a:pPr lvl="1"/>
            <a:r>
              <a:rPr lang="en-US" sz="2000" dirty="0"/>
              <a:t>OVPR/RDO (e.g., Resource Library)</a:t>
            </a:r>
          </a:p>
          <a:p>
            <a:pPr lvl="1"/>
            <a:r>
              <a:rPr lang="en-US" sz="2000" dirty="0"/>
              <a:t>UI Graduate College</a:t>
            </a:r>
          </a:p>
          <a:p>
            <a:pPr lvl="1"/>
            <a:r>
              <a:rPr lang="en-US" sz="2000" dirty="0"/>
              <a:t>UI Writing Center (CLAS)</a:t>
            </a:r>
          </a:p>
          <a:p>
            <a:pPr lvl="1"/>
            <a:r>
              <a:rPr lang="en-US" sz="2000" dirty="0"/>
              <a:t>Hanson Center for Communication (Eng)</a:t>
            </a:r>
          </a:p>
          <a:p>
            <a:pPr>
              <a:spcBef>
                <a:spcPts val="2400"/>
              </a:spcBef>
            </a:pPr>
            <a:r>
              <a:rPr lang="en-US" dirty="0"/>
              <a:t>Funding Agencies and other</a:t>
            </a:r>
          </a:p>
          <a:p>
            <a:pPr lvl="1"/>
            <a:r>
              <a:rPr lang="en-US" sz="2000" dirty="0"/>
              <a:t>National Institutes of Health (NIH, NAIAD)</a:t>
            </a:r>
          </a:p>
          <a:p>
            <a:pPr lvl="1"/>
            <a:r>
              <a:rPr lang="en-US" sz="2000" dirty="0"/>
              <a:t>Open Grants</a:t>
            </a:r>
          </a:p>
        </p:txBody>
      </p:sp>
      <p:pic>
        <p:nvPicPr>
          <p:cNvPr id="2" name="Picture 1" descr="Screenshot of SERCC website">
            <a:extLst>
              <a:ext uri="{FF2B5EF4-FFF2-40B4-BE49-F238E27FC236}">
                <a16:creationId xmlns:a16="http://schemas.microsoft.com/office/drawing/2014/main" id="{2FDF763B-25D3-D96F-9E3F-0C3EF877BF99}"/>
              </a:ext>
            </a:extLst>
          </p:cNvPr>
          <p:cNvPicPr>
            <a:picLocks noChangeAspect="1"/>
          </p:cNvPicPr>
          <p:nvPr/>
        </p:nvPicPr>
        <p:blipFill>
          <a:blip r:embed="rId3"/>
          <a:stretch>
            <a:fillRect/>
          </a:stretch>
        </p:blipFill>
        <p:spPr>
          <a:xfrm>
            <a:off x="7030152" y="42058"/>
            <a:ext cx="4460725" cy="6243638"/>
          </a:xfrm>
          <a:prstGeom prst="rect">
            <a:avLst/>
          </a:prstGeom>
          <a:effectLst>
            <a:outerShdw blurRad="63500" sx="102000" sy="102000" algn="ctr" rotWithShape="0">
              <a:prstClr val="black">
                <a:alpha val="40000"/>
              </a:prstClr>
            </a:outerShdw>
          </a:effectLst>
        </p:spPr>
      </p:pic>
      <p:sp>
        <p:nvSpPr>
          <p:cNvPr id="7" name="Footer Placeholder 6">
            <a:extLst>
              <a:ext uri="{FF2B5EF4-FFF2-40B4-BE49-F238E27FC236}">
                <a16:creationId xmlns:a16="http://schemas.microsoft.com/office/drawing/2014/main" id="{EBA841D0-8A04-46BC-8FEC-B150630AFCD4}"/>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844333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p:txBody>
          <a:bodyPr>
            <a:normAutofit/>
          </a:bodyPr>
          <a:lstStyle/>
          <a:p>
            <a:r>
              <a:rPr lang="en-US" sz="3600" b="0" dirty="0"/>
              <a:t>Other resources</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952499" y="1686757"/>
            <a:ext cx="6091239" cy="4497067"/>
          </a:xfrm>
        </p:spPr>
        <p:txBody>
          <a:bodyPr>
            <a:normAutofit fontScale="92500" lnSpcReduction="10000"/>
          </a:bodyPr>
          <a:lstStyle/>
          <a:p>
            <a:pPr marL="342900" indent="-342900">
              <a:spcAft>
                <a:spcPts val="1600"/>
              </a:spcAft>
              <a:buFont typeface="Arial" panose="020B0604020202020204" pitchFamily="34" charset="0"/>
              <a:buChar char="•"/>
            </a:pPr>
            <a:r>
              <a:rPr lang="en-US" sz="2400" dirty="0"/>
              <a:t>Biostatistics Resources</a:t>
            </a:r>
          </a:p>
          <a:p>
            <a:pPr marL="342900" indent="-342900">
              <a:spcAft>
                <a:spcPts val="1600"/>
              </a:spcAft>
              <a:buFont typeface="Arial" panose="020B0604020202020204" pitchFamily="34" charset="0"/>
              <a:buChar char="•"/>
            </a:pPr>
            <a:r>
              <a:rPr lang="en-US" sz="2400" dirty="0"/>
              <a:t>Branding Style Guidelines</a:t>
            </a:r>
          </a:p>
          <a:p>
            <a:pPr marL="342900" indent="-342900">
              <a:spcAft>
                <a:spcPts val="1600"/>
              </a:spcAft>
              <a:buFont typeface="Arial" panose="020B0604020202020204" pitchFamily="34" charset="0"/>
              <a:buChar char="•"/>
            </a:pPr>
            <a:r>
              <a:rPr lang="en-US" sz="2400" dirty="0"/>
              <a:t>Courses Relevant to Science Communication</a:t>
            </a:r>
            <a:endParaRPr lang="en-US" sz="2400" i="1" dirty="0"/>
          </a:p>
          <a:p>
            <a:pPr marL="342900" indent="-342900">
              <a:spcAft>
                <a:spcPts val="1600"/>
              </a:spcAft>
              <a:buFont typeface="Arial" panose="020B0604020202020204" pitchFamily="34" charset="0"/>
              <a:buChar char="•"/>
            </a:pPr>
            <a:r>
              <a:rPr lang="en-US" sz="2400" dirty="0"/>
              <a:t>Intellectual Property and Commercialization</a:t>
            </a:r>
            <a:endParaRPr lang="en-US" sz="2400" i="1" dirty="0"/>
          </a:p>
          <a:p>
            <a:pPr marL="342900" indent="-342900">
              <a:spcAft>
                <a:spcPts val="1600"/>
              </a:spcAft>
              <a:buFont typeface="Arial" panose="020B0604020202020204" pitchFamily="34" charset="0"/>
              <a:buChar char="•"/>
            </a:pPr>
            <a:r>
              <a:rPr lang="en-US" sz="2400" dirty="0"/>
              <a:t>SERCC Newsletter</a:t>
            </a:r>
          </a:p>
          <a:p>
            <a:pPr marL="342900" indent="-342900">
              <a:spcAft>
                <a:spcPts val="1600"/>
              </a:spcAft>
              <a:buFont typeface="Arial" panose="020B0604020202020204" pitchFamily="34" charset="0"/>
              <a:buChar char="•"/>
            </a:pPr>
            <a:r>
              <a:rPr lang="en-US" sz="2400" dirty="0"/>
              <a:t>Open Writing Sessions</a:t>
            </a:r>
          </a:p>
          <a:p>
            <a:pPr marL="342900" indent="-342900">
              <a:spcAft>
                <a:spcPts val="1600"/>
              </a:spcAft>
              <a:buFont typeface="Arial" panose="020B0604020202020204" pitchFamily="34" charset="0"/>
              <a:buChar char="•"/>
            </a:pPr>
            <a:r>
              <a:rPr lang="en-US" sz="2400" dirty="0"/>
              <a:t>Ask the Editor (virtual office hours)</a:t>
            </a:r>
          </a:p>
          <a:p>
            <a:endParaRPr lang="en-US" dirty="0"/>
          </a:p>
        </p:txBody>
      </p:sp>
      <p:pic>
        <p:nvPicPr>
          <p:cNvPr id="6" name="Picture 5" descr="Screenshot of SERCC website">
            <a:extLst>
              <a:ext uri="{FF2B5EF4-FFF2-40B4-BE49-F238E27FC236}">
                <a16:creationId xmlns:a16="http://schemas.microsoft.com/office/drawing/2014/main" id="{021A6B44-A41E-B728-CE1B-6E3EC6638321}"/>
              </a:ext>
            </a:extLst>
          </p:cNvPr>
          <p:cNvPicPr>
            <a:picLocks noChangeAspect="1"/>
          </p:cNvPicPr>
          <p:nvPr/>
        </p:nvPicPr>
        <p:blipFill>
          <a:blip r:embed="rId3"/>
          <a:stretch>
            <a:fillRect/>
          </a:stretch>
        </p:blipFill>
        <p:spPr>
          <a:xfrm>
            <a:off x="7043738" y="109809"/>
            <a:ext cx="5037573" cy="6638381"/>
          </a:xfrm>
          <a:prstGeom prst="rect">
            <a:avLst/>
          </a:prstGeom>
          <a:effectLst>
            <a:outerShdw blurRad="63500" sx="102000" sy="102000" algn="ctr" rotWithShape="0">
              <a:prstClr val="black">
                <a:alpha val="40000"/>
              </a:prstClr>
            </a:outerShdw>
          </a:effectLst>
        </p:spPr>
      </p:pic>
      <p:cxnSp>
        <p:nvCxnSpPr>
          <p:cNvPr id="3" name="Straight Arrow Connector 2">
            <a:extLst>
              <a:ext uri="{FF2B5EF4-FFF2-40B4-BE49-F238E27FC236}">
                <a16:creationId xmlns:a16="http://schemas.microsoft.com/office/drawing/2014/main" id="{C7F868AA-4301-E904-5E1D-D40633F53F5D}"/>
              </a:ext>
              <a:ext uri="{C183D7F6-B498-43B3-948B-1728B52AA6E4}">
                <adec:decorative xmlns:adec="http://schemas.microsoft.com/office/drawing/2017/decorative" val="1"/>
              </a:ext>
            </a:extLst>
          </p:cNvPr>
          <p:cNvCxnSpPr>
            <a:cxnSpLocks/>
          </p:cNvCxnSpPr>
          <p:nvPr/>
        </p:nvCxnSpPr>
        <p:spPr bwMode="auto">
          <a:xfrm>
            <a:off x="3579812" y="4386805"/>
            <a:ext cx="4198375" cy="659589"/>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51D5CDD-AB33-CDEA-92AC-05766720799E}"/>
              </a:ext>
              <a:ext uri="{C183D7F6-B498-43B3-948B-1728B52AA6E4}">
                <adec:decorative xmlns:adec="http://schemas.microsoft.com/office/drawing/2017/decorative" val="1"/>
              </a:ext>
            </a:extLst>
          </p:cNvPr>
          <p:cNvCxnSpPr>
            <a:cxnSpLocks/>
          </p:cNvCxnSpPr>
          <p:nvPr/>
        </p:nvCxnSpPr>
        <p:spPr bwMode="auto">
          <a:xfrm>
            <a:off x="5673946" y="5713750"/>
            <a:ext cx="1525507" cy="559728"/>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3099C2C0-B4EE-2730-F45B-D43AB0776ACD}"/>
              </a:ext>
              <a:ext uri="{C183D7F6-B498-43B3-948B-1728B52AA6E4}">
                <adec:decorative xmlns:adec="http://schemas.microsoft.com/office/drawing/2017/decorative" val="1"/>
              </a:ext>
            </a:extLst>
          </p:cNvPr>
          <p:cNvCxnSpPr>
            <a:cxnSpLocks/>
          </p:cNvCxnSpPr>
          <p:nvPr/>
        </p:nvCxnSpPr>
        <p:spPr bwMode="auto">
          <a:xfrm>
            <a:off x="4155311" y="5046394"/>
            <a:ext cx="3044142" cy="737067"/>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5767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949325" y="498296"/>
            <a:ext cx="5416751" cy="896116"/>
          </a:xfrm>
        </p:spPr>
        <p:txBody>
          <a:bodyPr>
            <a:normAutofit/>
          </a:bodyPr>
          <a:lstStyle/>
          <a:p>
            <a:r>
              <a:rPr lang="en-US" sz="3200" b="0" dirty="0"/>
              <a:t>Some past Newsletter topics</a:t>
            </a:r>
          </a:p>
        </p:txBody>
      </p:sp>
      <p:pic>
        <p:nvPicPr>
          <p:cNvPr id="3" name="Picture 2" descr="Screenshot of SERCC website">
            <a:extLst>
              <a:ext uri="{FF2B5EF4-FFF2-40B4-BE49-F238E27FC236}">
                <a16:creationId xmlns:a16="http://schemas.microsoft.com/office/drawing/2014/main" id="{7870FA38-F6F7-656E-44BA-8CFFBB9B7568}"/>
              </a:ext>
            </a:extLst>
          </p:cNvPr>
          <p:cNvPicPr>
            <a:picLocks noChangeAspect="1"/>
          </p:cNvPicPr>
          <p:nvPr/>
        </p:nvPicPr>
        <p:blipFill>
          <a:blip r:embed="rId3"/>
          <a:stretch>
            <a:fillRect/>
          </a:stretch>
        </p:blipFill>
        <p:spPr>
          <a:xfrm>
            <a:off x="2051146" y="1497275"/>
            <a:ext cx="5219188" cy="6858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57E9068A-CA67-D3D4-C500-A0B1523B49F1}"/>
              </a:ext>
              <a:ext uri="{C183D7F6-B498-43B3-948B-1728B52AA6E4}">
                <adec:decorative xmlns:adec="http://schemas.microsoft.com/office/drawing/2017/decorative" val="1"/>
              </a:ext>
            </a:extLst>
          </p:cNvPr>
          <p:cNvSpPr/>
          <p:nvPr/>
        </p:nvSpPr>
        <p:spPr bwMode="auto">
          <a:xfrm>
            <a:off x="4994070" y="2062401"/>
            <a:ext cx="811178" cy="376811"/>
          </a:xfrm>
          <a:prstGeom prst="ellipse">
            <a:avLst/>
          </a:prstGeom>
          <a:noFill/>
          <a:ln w="38100" cap="flat" cmpd="sng" algn="ctr">
            <a:solidFill>
              <a:srgbClr val="45964B"/>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dirty="0">
              <a:latin typeface="Verdana" charset="0"/>
              <a:ea typeface="ＭＳ Ｐゴシック" charset="-128"/>
              <a:cs typeface="ＭＳ Ｐゴシック" charset="-128"/>
            </a:endParaRPr>
          </a:p>
        </p:txBody>
      </p:sp>
      <p:pic>
        <p:nvPicPr>
          <p:cNvPr id="17" name="Picture 16" descr="Screenshot of SERCC website">
            <a:extLst>
              <a:ext uri="{FF2B5EF4-FFF2-40B4-BE49-F238E27FC236}">
                <a16:creationId xmlns:a16="http://schemas.microsoft.com/office/drawing/2014/main" id="{4E72A091-55DD-11D7-9B95-ABC3E6D80DAD}"/>
              </a:ext>
            </a:extLst>
          </p:cNvPr>
          <p:cNvPicPr>
            <a:picLocks noChangeAspect="1"/>
          </p:cNvPicPr>
          <p:nvPr/>
        </p:nvPicPr>
        <p:blipFill>
          <a:blip r:embed="rId4"/>
          <a:stretch>
            <a:fillRect/>
          </a:stretch>
        </p:blipFill>
        <p:spPr>
          <a:xfrm>
            <a:off x="7958694" y="18908"/>
            <a:ext cx="4233306" cy="6342927"/>
          </a:xfrm>
          <a:prstGeom prst="rect">
            <a:avLst/>
          </a:prstGeom>
          <a:effectLst>
            <a:outerShdw blurRad="63500" sx="102000" sy="102000" algn="ctr" rotWithShape="0">
              <a:prstClr val="black">
                <a:alpha val="40000"/>
              </a:prstClr>
            </a:outerShdw>
          </a:effectLst>
        </p:spPr>
      </p:pic>
      <p:cxnSp>
        <p:nvCxnSpPr>
          <p:cNvPr id="13" name="Straight Arrow Connector 12">
            <a:extLst>
              <a:ext uri="{FF2B5EF4-FFF2-40B4-BE49-F238E27FC236}">
                <a16:creationId xmlns:a16="http://schemas.microsoft.com/office/drawing/2014/main" id="{AF029DCC-8E59-9508-7413-4E4B76F0EA6C}"/>
              </a:ext>
              <a:ext uri="{C183D7F6-B498-43B3-948B-1728B52AA6E4}">
                <adec:decorative xmlns:adec="http://schemas.microsoft.com/office/drawing/2017/decorative" val="1"/>
              </a:ext>
            </a:extLst>
          </p:cNvPr>
          <p:cNvCxnSpPr>
            <a:cxnSpLocks/>
          </p:cNvCxnSpPr>
          <p:nvPr/>
        </p:nvCxnSpPr>
        <p:spPr bwMode="auto">
          <a:xfrm>
            <a:off x="6236411" y="3703898"/>
            <a:ext cx="1854293" cy="694482"/>
          </a:xfrm>
          <a:prstGeom prst="straightConnector1">
            <a:avLst/>
          </a:prstGeom>
          <a:solidFill>
            <a:schemeClr val="accent1"/>
          </a:solidFill>
          <a:ln w="50800" cap="flat" cmpd="sng" algn="ctr">
            <a:solidFill>
              <a:srgbClr val="0070C0"/>
            </a:solidFill>
            <a:prstDash val="solid"/>
            <a:round/>
            <a:headEnd type="none" w="med" len="med"/>
            <a:tailEnd type="triangle"/>
          </a:ln>
          <a:effectLst/>
        </p:spPr>
      </p:cxnSp>
      <p:sp>
        <p:nvSpPr>
          <p:cNvPr id="4" name="Footer Placeholder 3">
            <a:extLst>
              <a:ext uri="{FF2B5EF4-FFF2-40B4-BE49-F238E27FC236}">
                <a16:creationId xmlns:a16="http://schemas.microsoft.com/office/drawing/2014/main" id="{DCE4507C-7DA3-4435-9DFB-3252D1BA8E30}"/>
              </a:ext>
            </a:extLst>
          </p:cNvPr>
          <p:cNvSpPr>
            <a:spLocks noGrp="1"/>
          </p:cNvSpPr>
          <p:nvPr>
            <p:ph type="ftr" sz="quarter" idx="3"/>
          </p:nvPr>
        </p:nvSpPr>
        <p:spPr>
          <a:prstGeom prst="rect">
            <a:avLst/>
          </a:prstGeom>
        </p:spPr>
        <p:txBody>
          <a:bodyPr/>
          <a:lstStyle/>
          <a:p>
            <a:r>
              <a:rPr lang="en-US" dirty="0"/>
              <a:t>Scientific Editing and Research Communication Core</a:t>
            </a:r>
          </a:p>
        </p:txBody>
      </p:sp>
    </p:spTree>
    <p:extLst>
      <p:ext uri="{BB962C8B-B14F-4D97-AF65-F5344CB8AC3E}">
        <p14:creationId xmlns:p14="http://schemas.microsoft.com/office/powerpoint/2010/main" val="35090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7EBD9-D9A8-BD01-1173-942CE964AB05}"/>
              </a:ext>
            </a:extLst>
          </p:cNvPr>
          <p:cNvSpPr>
            <a:spLocks noGrp="1"/>
          </p:cNvSpPr>
          <p:nvPr>
            <p:ph type="ctrTitle"/>
          </p:nvPr>
        </p:nvSpPr>
        <p:spPr/>
        <p:txBody>
          <a:bodyPr/>
          <a:lstStyle/>
          <a:p>
            <a:r>
              <a:rPr lang="en-US" dirty="0"/>
              <a:t>Questions?</a:t>
            </a:r>
          </a:p>
        </p:txBody>
      </p:sp>
      <p:sp>
        <p:nvSpPr>
          <p:cNvPr id="4" name="Footer Placeholder 3">
            <a:extLst>
              <a:ext uri="{FF2B5EF4-FFF2-40B4-BE49-F238E27FC236}">
                <a16:creationId xmlns:a16="http://schemas.microsoft.com/office/drawing/2014/main" id="{3148D32A-3828-2F43-F2B3-1FBD0DA278B7}"/>
              </a:ext>
            </a:extLst>
          </p:cNvPr>
          <p:cNvSpPr>
            <a:spLocks noGrp="1"/>
          </p:cNvSpPr>
          <p:nvPr>
            <p:ph type="ftr" sz="quarter" idx="3"/>
          </p:nvPr>
        </p:nvSpPr>
        <p:spPr/>
        <p:txBody>
          <a:bodyPr/>
          <a:lstStyle/>
          <a:p>
            <a:r>
              <a:rPr lang="en-US"/>
              <a:t>Scientific Editing and Research Communication Core</a:t>
            </a:r>
            <a:endParaRPr lang="en-US" dirty="0"/>
          </a:p>
        </p:txBody>
      </p:sp>
      <p:sp>
        <p:nvSpPr>
          <p:cNvPr id="2" name="Text Placeholder 1">
            <a:extLst>
              <a:ext uri="{FF2B5EF4-FFF2-40B4-BE49-F238E27FC236}">
                <a16:creationId xmlns:a16="http://schemas.microsoft.com/office/drawing/2014/main" id="{0E8B3BC9-8A17-32CC-5413-744A7CF6B43B}"/>
              </a:ext>
            </a:extLst>
          </p:cNvPr>
          <p:cNvSpPr>
            <a:spLocks noGrp="1"/>
          </p:cNvSpPr>
          <p:nvPr>
            <p:ph type="body" sz="quarter" idx="10"/>
          </p:nvPr>
        </p:nvSpPr>
        <p:spPr>
          <a:xfrm>
            <a:off x="1268233" y="5019085"/>
            <a:ext cx="2906565" cy="369332"/>
          </a:xfrm>
        </p:spPr>
        <p:txBody>
          <a:bodyPr/>
          <a:lstStyle/>
          <a:p>
            <a:r>
              <a:rPr lang="en-US" dirty="0" err="1"/>
              <a:t>sercc.medicine.uiowa.edu</a:t>
            </a:r>
            <a:endParaRPr lang="en-US" dirty="0"/>
          </a:p>
        </p:txBody>
      </p:sp>
      <p:sp>
        <p:nvSpPr>
          <p:cNvPr id="5" name="Text Placeholder 4">
            <a:extLst>
              <a:ext uri="{FF2B5EF4-FFF2-40B4-BE49-F238E27FC236}">
                <a16:creationId xmlns:a16="http://schemas.microsoft.com/office/drawing/2014/main" id="{ED2A44C7-6DD6-479D-13DF-E5C9B79C72F8}"/>
              </a:ext>
            </a:extLst>
          </p:cNvPr>
          <p:cNvSpPr>
            <a:spLocks noGrp="1"/>
          </p:cNvSpPr>
          <p:nvPr>
            <p:ph type="body" sz="quarter" idx="12"/>
          </p:nvPr>
        </p:nvSpPr>
        <p:spPr>
          <a:xfrm>
            <a:off x="7592172" y="3198192"/>
            <a:ext cx="3225473" cy="1498329"/>
          </a:xfrm>
        </p:spPr>
        <p:txBody>
          <a:bodyPr/>
          <a:lstStyle/>
          <a:p>
            <a:r>
              <a:rPr lang="en-US" sz="1600" b="1" dirty="0"/>
              <a:t>Email</a:t>
            </a:r>
          </a:p>
          <a:p>
            <a:r>
              <a:rPr lang="en-US" sz="1600" dirty="0">
                <a:hlinkClick r:id="rId2"/>
              </a:rPr>
              <a:t>jennifer-barr@uiowa.edu</a:t>
            </a:r>
            <a:endParaRPr lang="en-US" sz="1600" dirty="0"/>
          </a:p>
          <a:p>
            <a:r>
              <a:rPr lang="en-US" sz="1600" dirty="0" err="1"/>
              <a:t>COM-ScientificEditing@uiowa.edu</a:t>
            </a:r>
            <a:endParaRPr lang="en-US" sz="1600" dirty="0"/>
          </a:p>
        </p:txBody>
      </p:sp>
    </p:spTree>
    <p:extLst>
      <p:ext uri="{BB962C8B-B14F-4D97-AF65-F5344CB8AC3E}">
        <p14:creationId xmlns:p14="http://schemas.microsoft.com/office/powerpoint/2010/main" val="338324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BF45E-9C20-5A15-5420-8EF5ED074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74B7A-8B14-5B1D-B5FA-AB2CDC02A71F}"/>
              </a:ext>
            </a:extLst>
          </p:cNvPr>
          <p:cNvSpPr>
            <a:spLocks noGrp="1"/>
          </p:cNvSpPr>
          <p:nvPr>
            <p:ph type="title"/>
          </p:nvPr>
        </p:nvSpPr>
        <p:spPr>
          <a:xfrm>
            <a:off x="949325" y="498296"/>
            <a:ext cx="9413875" cy="896116"/>
          </a:xfrm>
        </p:spPr>
        <p:txBody>
          <a:bodyPr>
            <a:normAutofit/>
          </a:bodyPr>
          <a:lstStyle/>
          <a:p>
            <a:r>
              <a:rPr lang="en-US" b="0" dirty="0"/>
              <a:t>Who is required to submit a biosketch?</a:t>
            </a:r>
          </a:p>
        </p:txBody>
      </p:sp>
      <p:sp>
        <p:nvSpPr>
          <p:cNvPr id="5" name="TextBox 4">
            <a:extLst>
              <a:ext uri="{FF2B5EF4-FFF2-40B4-BE49-F238E27FC236}">
                <a16:creationId xmlns:a16="http://schemas.microsoft.com/office/drawing/2014/main" id="{42812A18-BDFD-F2BD-BEF5-2414A2A2B8E0}"/>
              </a:ext>
            </a:extLst>
          </p:cNvPr>
          <p:cNvSpPr txBox="1"/>
          <p:nvPr/>
        </p:nvSpPr>
        <p:spPr>
          <a:xfrm>
            <a:off x="949325" y="1743056"/>
            <a:ext cx="5319251" cy="3477875"/>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000" dirty="0"/>
              <a:t>NIH requires submission of a biosketch if you are listed as a </a:t>
            </a:r>
            <a:r>
              <a:rPr lang="en-US" sz="2000" b="1" dirty="0"/>
              <a:t>senior/key person </a:t>
            </a:r>
            <a:r>
              <a:rPr lang="en-US" sz="2000" dirty="0"/>
              <a:t>or other </a:t>
            </a:r>
            <a:r>
              <a:rPr lang="en-US" sz="2000" b="1" dirty="0"/>
              <a:t>significant contributor (OSC) </a:t>
            </a:r>
            <a:r>
              <a:rPr lang="en-US" sz="2000" dirty="0"/>
              <a:t>on a grant application. </a:t>
            </a:r>
          </a:p>
          <a:p>
            <a:endParaRPr lang="en-US" sz="2000" dirty="0"/>
          </a:p>
          <a:p>
            <a:pPr marL="342900" indent="-342900">
              <a:buFont typeface="Arial" panose="020B0604020202020204" pitchFamily="34" charset="0"/>
              <a:buChar char="•"/>
            </a:pPr>
            <a:r>
              <a:rPr lang="en-US" sz="2000" dirty="0"/>
              <a:t>Principle Investigator (PI)</a:t>
            </a:r>
          </a:p>
          <a:p>
            <a:pPr marL="342900" indent="-342900">
              <a:buFont typeface="Arial" panose="020B0604020202020204" pitchFamily="34" charset="0"/>
              <a:buChar char="•"/>
            </a:pPr>
            <a:r>
              <a:rPr lang="en-US" sz="2000" dirty="0"/>
              <a:t>Program Director (PD)</a:t>
            </a:r>
          </a:p>
          <a:p>
            <a:pPr marL="342900" indent="-342900">
              <a:buFont typeface="Arial" panose="020B0604020202020204" pitchFamily="34" charset="0"/>
              <a:buChar char="•"/>
            </a:pPr>
            <a:r>
              <a:rPr lang="en-US" sz="2000" dirty="0"/>
              <a:t>Mentor/Preceptor</a:t>
            </a:r>
          </a:p>
          <a:p>
            <a:pPr marL="342900" indent="-342900">
              <a:buFont typeface="Arial" panose="020B0604020202020204" pitchFamily="34" charset="0"/>
              <a:buChar char="•"/>
            </a:pPr>
            <a:r>
              <a:rPr lang="en-US" sz="2000" dirty="0"/>
              <a:t>Consultant</a:t>
            </a:r>
          </a:p>
          <a:p>
            <a:pPr marL="342900" indent="-342900">
              <a:buFont typeface="Arial" panose="020B0604020202020204" pitchFamily="34" charset="0"/>
              <a:buChar char="•"/>
            </a:pPr>
            <a:r>
              <a:rPr lang="en-US" sz="2000" dirty="0"/>
              <a:t>Collaborator</a:t>
            </a:r>
          </a:p>
          <a:p>
            <a:pPr marL="342900" indent="-342900">
              <a:buFont typeface="Arial" panose="020B0604020202020204" pitchFamily="34" charset="0"/>
              <a:buChar char="•"/>
            </a:pPr>
            <a:r>
              <a:rPr lang="en-US" sz="2000" dirty="0"/>
              <a:t>Technical staff</a:t>
            </a:r>
          </a:p>
        </p:txBody>
      </p:sp>
      <p:sp>
        <p:nvSpPr>
          <p:cNvPr id="6" name="TextBox 5">
            <a:extLst>
              <a:ext uri="{FF2B5EF4-FFF2-40B4-BE49-F238E27FC236}">
                <a16:creationId xmlns:a16="http://schemas.microsoft.com/office/drawing/2014/main" id="{07DCA5C6-C1D0-3208-64B5-2E6264242219}"/>
              </a:ext>
            </a:extLst>
          </p:cNvPr>
          <p:cNvSpPr txBox="1"/>
          <p:nvPr/>
        </p:nvSpPr>
        <p:spPr>
          <a:xfrm>
            <a:off x="7315199" y="1743056"/>
            <a:ext cx="4640826" cy="1600438"/>
          </a:xfrm>
          <a:prstGeom prst="rect">
            <a:avLst/>
          </a:prstGeom>
          <a:noFill/>
          <a:ln>
            <a:solidFill>
              <a:schemeClr val="bg1"/>
            </a:solidFill>
          </a:ln>
          <a:effectLst>
            <a:outerShdw blurRad="63500" sx="102000" sy="102000" algn="ctr" rotWithShape="0">
              <a:schemeClr val="tx1">
                <a:alpha val="91000"/>
              </a:schemeClr>
            </a:outerShdw>
          </a:effectLst>
        </p:spPr>
        <p:txBody>
          <a:bodyPr wrap="square" rtlCol="0">
            <a:spAutoFit/>
          </a:bodyPr>
          <a:lstStyle/>
          <a:p>
            <a:r>
              <a:rPr lang="en-US" sz="1400" b="1" dirty="0"/>
              <a:t>Definition of senior/key personnel: </a:t>
            </a:r>
            <a:r>
              <a:rPr lang="en-US" sz="1400" dirty="0"/>
              <a:t>PD/PI and other individuals who contribute to the scientific development or execution of a project in a substantive, measurable way, whether or not they receive salaries or compensation under the grant…Senior/key personnel must devote measurable effort to the project whether or not salaries or compensation are requested. </a:t>
            </a:r>
          </a:p>
        </p:txBody>
      </p:sp>
      <p:sp>
        <p:nvSpPr>
          <p:cNvPr id="3" name="TextBox 2">
            <a:extLst>
              <a:ext uri="{FF2B5EF4-FFF2-40B4-BE49-F238E27FC236}">
                <a16:creationId xmlns:a16="http://schemas.microsoft.com/office/drawing/2014/main" id="{475EA353-81ED-976A-77C5-00304365BB72}"/>
              </a:ext>
            </a:extLst>
          </p:cNvPr>
          <p:cNvSpPr txBox="1"/>
          <p:nvPr/>
        </p:nvSpPr>
        <p:spPr>
          <a:xfrm>
            <a:off x="7315199" y="3692138"/>
            <a:ext cx="4640826" cy="2031325"/>
          </a:xfrm>
          <a:prstGeom prst="rect">
            <a:avLst/>
          </a:prstGeom>
          <a:noFill/>
          <a:ln>
            <a:solidFill>
              <a:schemeClr val="bg1"/>
            </a:solidFill>
          </a:ln>
          <a:effectLst>
            <a:outerShdw blurRad="63500" sx="102000" sy="102000" algn="ctr" rotWithShape="0">
              <a:schemeClr val="tx1">
                <a:alpha val="91000"/>
              </a:schemeClr>
            </a:outerShdw>
          </a:effectLst>
        </p:spPr>
        <p:txBody>
          <a:bodyPr wrap="square" rtlCol="0">
            <a:spAutoFit/>
          </a:bodyPr>
          <a:lstStyle/>
          <a:p>
            <a:r>
              <a:rPr lang="en-US" sz="1400" b="1" dirty="0"/>
              <a:t>Definition of OSC: </a:t>
            </a:r>
            <a:r>
              <a:rPr lang="en-US" sz="1400" dirty="0"/>
              <a:t>Individuals who have committed to contribute to the scientific development or execution of the project but are not committing any specified measurable effort (i.e., person months) to the project. These individuals are typically presented at “effort of zero person months” or “as needed.” Individuals with measurable effort may not be listed as Other Significant Contirbutors (OSCs). Consultant should be included if they meet this definition. </a:t>
            </a:r>
          </a:p>
        </p:txBody>
      </p:sp>
      <p:sp>
        <p:nvSpPr>
          <p:cNvPr id="8" name="TextBox 7">
            <a:extLst>
              <a:ext uri="{FF2B5EF4-FFF2-40B4-BE49-F238E27FC236}">
                <a16:creationId xmlns:a16="http://schemas.microsoft.com/office/drawing/2014/main" id="{085A1B21-BFCB-2FB0-3F84-A46BF29F8904}"/>
              </a:ext>
            </a:extLst>
          </p:cNvPr>
          <p:cNvSpPr txBox="1"/>
          <p:nvPr/>
        </p:nvSpPr>
        <p:spPr>
          <a:xfrm>
            <a:off x="8798642" y="6082705"/>
            <a:ext cx="3393358" cy="276999"/>
          </a:xfrm>
          <a:prstGeom prst="rect">
            <a:avLst/>
          </a:prstGeom>
          <a:noFill/>
        </p:spPr>
        <p:txBody>
          <a:bodyPr wrap="square">
            <a:spAutoFit/>
          </a:bodyPr>
          <a:lstStyle/>
          <a:p>
            <a:r>
              <a:rPr lang="en-US" sz="1200" dirty="0">
                <a:hlinkClick r:id="rId3"/>
              </a:rPr>
              <a:t>https://</a:t>
            </a:r>
            <a:r>
              <a:rPr lang="en-US" sz="1200" dirty="0" err="1">
                <a:hlinkClick r:id="rId3"/>
              </a:rPr>
              <a:t>grants.nih.gov</a:t>
            </a:r>
            <a:r>
              <a:rPr lang="en-US" sz="1200" dirty="0">
                <a:hlinkClick r:id="rId3"/>
              </a:rPr>
              <a:t>/grants/</a:t>
            </a:r>
            <a:r>
              <a:rPr lang="en-US" sz="1200" dirty="0" err="1">
                <a:hlinkClick r:id="rId3"/>
              </a:rPr>
              <a:t>glossary.htm#S</a:t>
            </a:r>
            <a:endParaRPr lang="en-US" sz="1200" dirty="0"/>
          </a:p>
        </p:txBody>
      </p:sp>
      <p:sp>
        <p:nvSpPr>
          <p:cNvPr id="4" name="Footer Placeholder 3">
            <a:extLst>
              <a:ext uri="{FF2B5EF4-FFF2-40B4-BE49-F238E27FC236}">
                <a16:creationId xmlns:a16="http://schemas.microsoft.com/office/drawing/2014/main" id="{74168CF8-DA3E-2BCF-790C-F728F0B86B6F}"/>
              </a:ext>
            </a:extLst>
          </p:cNvPr>
          <p:cNvSpPr>
            <a:spLocks noGrp="1"/>
          </p:cNvSpPr>
          <p:nvPr>
            <p:ph type="ftr" sz="quarter" idx="3"/>
          </p:nvPr>
        </p:nvSpPr>
        <p:spPr>
          <a:prstGeom prst="rect">
            <a:avLst/>
          </a:prstGeom>
        </p:spPr>
        <p:txBody>
          <a:bodyPr/>
          <a:lstStyle/>
          <a:p>
            <a:r>
              <a:rPr lang="en-US" dirty="0">
                <a:latin typeface="+mn-lt"/>
              </a:rPr>
              <a:t>Scientific Editing and Research Communication Core</a:t>
            </a:r>
          </a:p>
        </p:txBody>
      </p:sp>
    </p:spTree>
    <p:extLst>
      <p:ext uri="{BB962C8B-B14F-4D97-AF65-F5344CB8AC3E}">
        <p14:creationId xmlns:p14="http://schemas.microsoft.com/office/powerpoint/2010/main" val="1365247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9F9F-1DF2-481E-8B5B-DEAC6661E806}"/>
              </a:ext>
            </a:extLst>
          </p:cNvPr>
          <p:cNvSpPr>
            <a:spLocks noGrp="1"/>
          </p:cNvSpPr>
          <p:nvPr>
            <p:ph type="ctrTitle"/>
          </p:nvPr>
        </p:nvSpPr>
        <p:spPr>
          <a:xfrm>
            <a:off x="997473" y="1755912"/>
            <a:ext cx="10464058" cy="992326"/>
          </a:xfrm>
        </p:spPr>
        <p:txBody>
          <a:bodyPr>
            <a:normAutofit/>
          </a:bodyPr>
          <a:lstStyle/>
          <a:p>
            <a:pPr>
              <a:lnSpc>
                <a:spcPct val="100000"/>
              </a:lnSpc>
            </a:pPr>
            <a:r>
              <a:rPr lang="en-US" sz="4400" dirty="0"/>
              <a:t>How reviewers use the biosketch</a:t>
            </a:r>
            <a:endParaRPr lang="en-US" dirty="0"/>
          </a:p>
        </p:txBody>
      </p:sp>
      <p:pic>
        <p:nvPicPr>
          <p:cNvPr id="4" name="Picture 3" descr="How to Become a Professional Reader for Publishing Companies">
            <a:extLst>
              <a:ext uri="{FF2B5EF4-FFF2-40B4-BE49-F238E27FC236}">
                <a16:creationId xmlns:a16="http://schemas.microsoft.com/office/drawing/2014/main" id="{AB5CCBBA-E49E-E029-BFE0-06E8690EBB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043922" y="4308537"/>
            <a:ext cx="2802082" cy="2660575"/>
          </a:xfrm>
          <a:prstGeom prst="ellipse">
            <a:avLst/>
          </a:prstGeom>
          <a:noFill/>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4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B497-A679-EBD2-DEDC-FC0A9C3C8330}"/>
              </a:ext>
            </a:extLst>
          </p:cNvPr>
          <p:cNvSpPr>
            <a:spLocks noGrp="1"/>
          </p:cNvSpPr>
          <p:nvPr>
            <p:ph type="title"/>
          </p:nvPr>
        </p:nvSpPr>
        <p:spPr>
          <a:xfrm>
            <a:off x="949325" y="498296"/>
            <a:ext cx="5626404" cy="896116"/>
          </a:xfrm>
        </p:spPr>
        <p:txBody>
          <a:bodyPr>
            <a:normAutofit fontScale="90000"/>
          </a:bodyPr>
          <a:lstStyle/>
          <a:p>
            <a:r>
              <a:rPr lang="en-US" b="0" dirty="0"/>
              <a:t>Purpose of the biosketch</a:t>
            </a:r>
          </a:p>
        </p:txBody>
      </p:sp>
      <p:sp>
        <p:nvSpPr>
          <p:cNvPr id="4" name="Content Placeholder 3">
            <a:extLst>
              <a:ext uri="{FF2B5EF4-FFF2-40B4-BE49-F238E27FC236}">
                <a16:creationId xmlns:a16="http://schemas.microsoft.com/office/drawing/2014/main" id="{610C71FE-AE55-A584-ED48-99B298929E81}"/>
              </a:ext>
            </a:extLst>
          </p:cNvPr>
          <p:cNvSpPr>
            <a:spLocks noGrp="1"/>
          </p:cNvSpPr>
          <p:nvPr>
            <p:ph idx="1"/>
          </p:nvPr>
        </p:nvSpPr>
        <p:spPr>
          <a:xfrm>
            <a:off x="949325" y="2232447"/>
            <a:ext cx="5257801" cy="2885243"/>
          </a:xfrm>
        </p:spPr>
        <p:txBody>
          <a:bodyPr/>
          <a:lstStyle/>
          <a:p>
            <a:r>
              <a:rPr lang="en-US" dirty="0"/>
              <a:t>NIH staff and peer reviewers use the biosketch to ensure that individuals are equipped with the </a:t>
            </a:r>
            <a:r>
              <a:rPr lang="en-US" b="1" dirty="0"/>
              <a:t>skills, knowledge, and resources </a:t>
            </a:r>
            <a:r>
              <a:rPr lang="en-US" dirty="0"/>
              <a:t>needed to carry out the proposed project.</a:t>
            </a:r>
          </a:p>
        </p:txBody>
      </p:sp>
      <p:sp>
        <p:nvSpPr>
          <p:cNvPr id="5" name="Footer Placeholder 4">
            <a:extLst>
              <a:ext uri="{FF2B5EF4-FFF2-40B4-BE49-F238E27FC236}">
                <a16:creationId xmlns:a16="http://schemas.microsoft.com/office/drawing/2014/main" id="{295A2C06-D1C1-B139-12F2-5651BB66BD0C}"/>
              </a:ext>
            </a:extLst>
          </p:cNvPr>
          <p:cNvSpPr>
            <a:spLocks noGrp="1"/>
          </p:cNvSpPr>
          <p:nvPr>
            <p:ph type="ftr" sz="quarter" idx="3"/>
          </p:nvPr>
        </p:nvSpPr>
        <p:spPr/>
        <p:txBody>
          <a:bodyPr/>
          <a:lstStyle/>
          <a:p>
            <a:r>
              <a:rPr lang="en-US"/>
              <a:t>Scientific Editing and Research Communication Core</a:t>
            </a:r>
            <a:endParaRPr lang="en-US" dirty="0"/>
          </a:p>
        </p:txBody>
      </p:sp>
      <p:pic>
        <p:nvPicPr>
          <p:cNvPr id="15" name="Picture Placeholder 14" descr="Hand and five stars">
            <a:extLst>
              <a:ext uri="{FF2B5EF4-FFF2-40B4-BE49-F238E27FC236}">
                <a16:creationId xmlns:a16="http://schemas.microsoft.com/office/drawing/2014/main" id="{D4A90055-999A-F096-6738-326150BCEE73}"/>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3264431"/>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64FB0DBE-5BBE-4E9E-8103-0E5B30DA00C5}" vid="{264A1083-5F02-4FE4-B610-5730CDD5E7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101393</TotalTime>
  <Words>5727</Words>
  <Application>Microsoft Macintosh PowerPoint</Application>
  <PresentationFormat>Widescreen</PresentationFormat>
  <Paragraphs>636</Paragraphs>
  <Slides>63</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ＭＳ Ｐゴシック</vt:lpstr>
      <vt:lpstr>Antonio</vt:lpstr>
      <vt:lpstr>Arial</vt:lpstr>
      <vt:lpstr>Calibri</vt:lpstr>
      <vt:lpstr>Courier New</vt:lpstr>
      <vt:lpstr>Helvetica</vt:lpstr>
      <vt:lpstr>Roboto</vt:lpstr>
      <vt:lpstr>Roboto Medium</vt:lpstr>
      <vt:lpstr>System Font Regular</vt:lpstr>
      <vt:lpstr>Verdana</vt:lpstr>
      <vt:lpstr>Office Theme</vt:lpstr>
      <vt:lpstr>Preparing Your Biographical Sketch for NIH Grants</vt:lpstr>
      <vt:lpstr>SERCC Editors</vt:lpstr>
      <vt:lpstr>What editing staff do</vt:lpstr>
      <vt:lpstr>In this session</vt:lpstr>
      <vt:lpstr>What is a Biosketch?</vt:lpstr>
      <vt:lpstr>A biosketch is an abbreviated CV</vt:lpstr>
      <vt:lpstr>Who is required to submit a biosketch?</vt:lpstr>
      <vt:lpstr>How reviewers use the biosketch</vt:lpstr>
      <vt:lpstr>Purpose of the biosketch</vt:lpstr>
      <vt:lpstr>Review criteria vary depending on grant mechanism</vt:lpstr>
      <vt:lpstr>Difference between NIH R and K grants</vt:lpstr>
      <vt:lpstr>How R and K grants are evaluated</vt:lpstr>
      <vt:lpstr>Review of Investigators for R Proposals</vt:lpstr>
      <vt:lpstr>Review of Candidates in K proposals</vt:lpstr>
      <vt:lpstr>Review of Mentors in K proposals</vt:lpstr>
      <vt:lpstr>Relevance of Biosketch in NIH R and K Proposals</vt:lpstr>
      <vt:lpstr>How to craft a biosketch</vt:lpstr>
      <vt:lpstr>NIH Requires use of Common Forms for Biosketch</vt:lpstr>
      <vt:lpstr>Goal of Switching to the Common Forms</vt:lpstr>
      <vt:lpstr>New Requirements with the Common Forms</vt:lpstr>
      <vt:lpstr>Overview of NIH Biosketch Common Form + Supplement</vt:lpstr>
      <vt:lpstr>New Requirements with Common Forms</vt:lpstr>
      <vt:lpstr>Link ORCiD profile to eRA Commons account </vt:lpstr>
      <vt:lpstr>Resources for ORCiD and eRA Commons</vt:lpstr>
      <vt:lpstr>NIH requires use of SciENcv</vt:lpstr>
      <vt:lpstr>Using SciENcv to create your biosketch</vt:lpstr>
      <vt:lpstr>Identifying information</vt:lpstr>
      <vt:lpstr>Professional preparation</vt:lpstr>
      <vt:lpstr>Appointments and Positions</vt:lpstr>
      <vt:lpstr>Products</vt:lpstr>
      <vt:lpstr>NIH Biosketch Common Form + Supplement</vt:lpstr>
      <vt:lpstr>Personal Statement</vt:lpstr>
      <vt:lpstr>Tips for writing the Personal Statement</vt:lpstr>
      <vt:lpstr>Personal Statement – Example 1 for K08</vt:lpstr>
      <vt:lpstr>Personal Statement – Example 1 notes</vt:lpstr>
      <vt:lpstr>Personal Statement – Example 2 for R01*</vt:lpstr>
      <vt:lpstr>Personal Statement – Example 2 notes</vt:lpstr>
      <vt:lpstr>Personal Statement – Example 3 for T32</vt:lpstr>
      <vt:lpstr>Personal Statement – Example 3 notes</vt:lpstr>
      <vt:lpstr>Honors</vt:lpstr>
      <vt:lpstr>Contributions to Science</vt:lpstr>
      <vt:lpstr>The number of contributions depends on career stage</vt:lpstr>
      <vt:lpstr>Content to include in your contributions</vt:lpstr>
      <vt:lpstr>Write your contributions as a short story</vt:lpstr>
      <vt:lpstr>Contributions to Science – Example 1</vt:lpstr>
      <vt:lpstr>Contributions to Science – Example 1 notes</vt:lpstr>
      <vt:lpstr>Contributions to Science – Example 2</vt:lpstr>
      <vt:lpstr>Contributions to Science – Example 2 notes</vt:lpstr>
      <vt:lpstr>Certifying the biosketch</vt:lpstr>
      <vt:lpstr>Other considerations for the biosketch</vt:lpstr>
      <vt:lpstr>General Tips and Resources</vt:lpstr>
      <vt:lpstr>Take time to craft your biosketch</vt:lpstr>
      <vt:lpstr>Review all biosketches associated with your grant</vt:lpstr>
      <vt:lpstr>Help for content of biosketch</vt:lpstr>
      <vt:lpstr>Resources</vt:lpstr>
      <vt:lpstr>SERCC Drop-in Sessions</vt:lpstr>
      <vt:lpstr>SERCC Website</vt:lpstr>
      <vt:lpstr>SERCC Resources</vt:lpstr>
      <vt:lpstr>Resources for writing grants</vt:lpstr>
      <vt:lpstr>Links to resources from other groups</vt:lpstr>
      <vt:lpstr>Other resources</vt:lpstr>
      <vt:lpstr>Some past Newsletter topics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Blaumueller, Christine</dc:creator>
  <cp:lastModifiedBy>Barr, Jennifer Y</cp:lastModifiedBy>
  <cp:revision>119</cp:revision>
  <cp:lastPrinted>2026-02-16T16:29:18Z</cp:lastPrinted>
  <dcterms:created xsi:type="dcterms:W3CDTF">2024-06-18T20:41:03Z</dcterms:created>
  <dcterms:modified xsi:type="dcterms:W3CDTF">2026-02-18T13:03:35Z</dcterms:modified>
</cp:coreProperties>
</file>