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409" r:id="rId2"/>
    <p:sldId id="1665" r:id="rId3"/>
    <p:sldId id="1668" r:id="rId4"/>
    <p:sldId id="1669" r:id="rId5"/>
    <p:sldId id="1667" r:id="rId6"/>
    <p:sldId id="1564" r:id="rId7"/>
    <p:sldId id="1671" r:id="rId8"/>
    <p:sldId id="1672" r:id="rId9"/>
    <p:sldId id="1673" r:id="rId10"/>
    <p:sldId id="1674" r:id="rId11"/>
    <p:sldId id="16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housekeeping" id="{5CB602F9-3481-2646-9BCB-A0F76923D845}">
          <p14:sldIdLst>
            <p14:sldId id="409"/>
          </p14:sldIdLst>
        </p14:section>
        <p14:section name="Updates to reference letters" id="{9C3E83B1-13F3-B041-89D0-533ECBD5B405}">
          <p14:sldIdLst>
            <p14:sldId id="1665"/>
            <p14:sldId id="1668"/>
            <p14:sldId id="1669"/>
            <p14:sldId id="1667"/>
            <p14:sldId id="1564"/>
            <p14:sldId id="1671"/>
            <p14:sldId id="1672"/>
            <p14:sldId id="1673"/>
            <p14:sldId id="1674"/>
            <p14:sldId id="16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055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4" autoAdjust="0"/>
    <p:restoredTop sz="72925" autoAdjust="0"/>
  </p:normalViewPr>
  <p:slideViewPr>
    <p:cSldViewPr snapToGrid="0" snapToObjects="1">
      <p:cViewPr varScale="1">
        <p:scale>
          <a:sx n="82" d="100"/>
          <a:sy n="82" d="100"/>
        </p:scale>
        <p:origin x="18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D2FD1-B169-9B41-A890-0ECD81C3476C}" type="datetimeFigureOut">
              <a:rPr lang="en-US" smtClean="0"/>
              <a:t>2/26/26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943EA-69D9-7E49-97CD-A49926F61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2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Today’s session will reviewing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biosketch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and discuss some upcoming changes to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biosketch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format that you can anticipate for next spring.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0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43EA-69D9-7E49-97CD-A49926F617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– Solid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1035436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</a:t>
            </a:r>
            <a:br>
              <a:rPr lang="en-US" dirty="0"/>
            </a:br>
            <a:r>
              <a:rPr lang="en-US" dirty="0"/>
              <a:t>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1035436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1035436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10B86-CAB7-EA43-BC2F-6E66762DC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1037658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F7803-3539-7DBD-4520-1043AE67FA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97" y="149875"/>
            <a:ext cx="3345554" cy="11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40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5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3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1686757"/>
            <a:ext cx="10302446" cy="4256843"/>
          </a:xfrm>
        </p:spPr>
        <p:txBody>
          <a:bodyPr lIns="0" tIns="0" rIns="0" bIns="0"/>
          <a:lstStyle>
            <a:lvl1pPr marL="228600" indent="-228600"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5A4A98C-CFAA-6356-5F93-D9AA7790DCF7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98F3BAF0-9BC2-152D-2249-54CB549C13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BC17B-F5FC-122D-C59F-A14A3CDAD49B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CD8-5ACC-2392-B588-166E10B7C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69116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 userDrawn="1">
          <p15:clr>
            <a:srgbClr val="FBAE40"/>
          </p15:clr>
        </p15:guide>
        <p15:guide id="2" pos="600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6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CF07CB-9367-42C3-A692-C40393AD82D6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EA7F39-3913-E6ED-89F3-9A69CD7B50C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EA276E71-DA42-6D22-CF21-4A5701273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6FEC1A-250F-5C6F-1CA1-C007F74917FD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58AEE01-CDB5-0E19-4DCE-6C414D0C8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77833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6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  <p15:guide id="9" orient="horz" pos="1608" userDrawn="1">
          <p15:clr>
            <a:srgbClr val="FBAE40"/>
          </p15:clr>
        </p15:guide>
        <p15:guide id="10" pos="1248" userDrawn="1">
          <p15:clr>
            <a:srgbClr val="FBAE40"/>
          </p15:clr>
        </p15:guide>
        <p15:guide id="11" pos="1896" userDrawn="1">
          <p15:clr>
            <a:srgbClr val="FBAE40"/>
          </p15:clr>
        </p15:guide>
        <p15:guide id="12" pos="2544" userDrawn="1">
          <p15:clr>
            <a:srgbClr val="FBAE40"/>
          </p15:clr>
        </p15:guide>
        <p15:guide id="13" pos="3192" userDrawn="1">
          <p15:clr>
            <a:srgbClr val="FBAE40"/>
          </p15:clr>
        </p15:guide>
        <p15:guide id="14" pos="4488" userDrawn="1">
          <p15:clr>
            <a:srgbClr val="FBAE40"/>
          </p15:clr>
        </p15:guide>
        <p15:guide id="15" pos="5136" userDrawn="1">
          <p15:clr>
            <a:srgbClr val="FBAE40"/>
          </p15:clr>
        </p15:guide>
        <p15:guide id="16" pos="6432" userDrawn="1">
          <p15:clr>
            <a:srgbClr val="FBAE40"/>
          </p15:clr>
        </p15:guide>
        <p15:guide id="17" pos="5784" userDrawn="1">
          <p15:clr>
            <a:srgbClr val="FBAE40"/>
          </p15:clr>
        </p15:guide>
        <p15:guide id="18" orient="horz" pos="2160" userDrawn="1">
          <p15:clr>
            <a:srgbClr val="FBAE40"/>
          </p15:clr>
        </p15:guide>
        <p15:guide id="19" orient="horz" pos="2712" userDrawn="1">
          <p15:clr>
            <a:srgbClr val="FBAE40"/>
          </p15:clr>
        </p15:guide>
        <p15:guide id="20" orient="horz" pos="3264" userDrawn="1">
          <p15:clr>
            <a:srgbClr val="FBAE40"/>
          </p15:clr>
        </p15:guide>
        <p15:guide id="21" orient="horz" pos="3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4800219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754602"/>
          </a:xfrm>
        </p:spPr>
        <p:txBody>
          <a:bodyPr lIns="0" tIns="0" rIns="0" bIns="0" anchor="b" anchorCtr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664346"/>
            <a:ext cx="4800224" cy="327925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6758"/>
            <a:ext cx="0" cy="425684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62D2F673-8F81-4982-AA66-35312BF38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1FD0869-90A0-6363-688F-E8A4A4F99C74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15CBE5F8-025C-6069-3350-9D9F57FA8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39E24-2CEF-F627-DF42-F285A50BC960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9C086F-7D58-EC00-7015-D1BF774C9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9942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1686756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2674396"/>
            <a:ext cx="2973372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168675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2674396"/>
            <a:ext cx="316674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6D921CB-C27A-D7E5-9242-1C124235C5A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4AFB3A8B-E08E-ED0A-7B66-32267F4FA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4F593F-35AB-0D35-F089-181ACD06A888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C2AFA2-E512-D592-1B0B-E710FAF2E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51774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pos="3840" userDrawn="1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7" orient="horz" pos="3744" userDrawn="1">
          <p15:clr>
            <a:srgbClr val="FBAE40"/>
          </p15:clr>
        </p15:guide>
        <p15:guide id="8" orient="horz" pos="697" userDrawn="1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674398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168675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2674396"/>
            <a:ext cx="2148760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167670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2664346"/>
            <a:ext cx="2358867" cy="3269204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62772C-9C43-5348-5603-DC67A3512588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35384344-D9CA-297D-47CB-7B0831B148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3E1E2E-45EB-9322-0FB4-86D74968EDE3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6BFE654-278E-CF97-5A37-563ACE29A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772614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850484"/>
            <a:ext cx="1835088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1686758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2850484"/>
            <a:ext cx="161795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1686758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2850484"/>
            <a:ext cx="1838233" cy="309311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CE712B-1232-1862-7051-C001F0CF6C5F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7FB627B1-061C-858C-2C51-6C808738A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2B6049-8FA4-4091-28E1-54389CFA51A8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E58734-082B-4067-5F4D-D52884E76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439371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2" y="3291760"/>
            <a:ext cx="10288587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10288586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4" y="4753992"/>
            <a:ext cx="10288587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10288586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3F529D-C880-45A0-81D8-FD2CC04E0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F7A8FD0-2AC1-275A-9524-9DE4BF6C6B13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D129EA6D-59B6-C4E7-4D09-FB65990DD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3EBF7C-437C-6E4A-CC6C-3F1FDFCA4A4B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329D04-8924-B265-368A-56B1AD5C9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840878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1686758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309830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4520213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BC08D86-557A-4EB7-B2A4-0782689B99D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03" y="3291760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23E50C5-092D-4191-9A0B-F3C51561D56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2504" y="3725012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E524A13-F71C-45F7-92E6-985C4CB9E33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2505" y="475399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CA7FF6D-951D-4682-9C40-A6BB36ABEA8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2506" y="518724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7B91F83-8428-4E5A-9C88-17829B687B7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696" y="1688512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DB1D581-6D4C-4716-AE96-DBB4F953B95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83697" y="2121764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9BA4B0-A083-4A1F-9D3B-A041B59E7C2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83698" y="3293514"/>
            <a:ext cx="4755838" cy="328016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FDD4A4D-E1FC-4E83-A8AA-A324B6B0E44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83699" y="3726766"/>
            <a:ext cx="4755838" cy="644563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E8E7D5C-ACCB-47E6-A3F5-6F3F51A0F37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83700" y="4755746"/>
            <a:ext cx="4755838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59D9DC4-BB53-4441-9B74-84922B369948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83701" y="5188998"/>
            <a:ext cx="475583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A23041F-D604-4688-B75A-90D37AFDDB0E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A9A771B-4FFF-4EBF-A07A-0D6292AC2F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9E4697-1DF2-48BD-9681-3CCBC4EBCF1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61A6B1C7-6A30-86C7-6FE3-ADF716343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BA4F46-2AB1-AD17-D08A-8219BA7DFEE3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7CAAA8-968D-A7FD-9D6C-BD51A44F0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4358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2120010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D7C05-8E7C-4679-B83F-CDDB1BDA2031}"/>
              </a:ext>
            </a:extLst>
          </p:cNvPr>
          <p:cNvCxnSpPr/>
          <p:nvPr userDrawn="1"/>
        </p:nvCxnSpPr>
        <p:spPr>
          <a:xfrm>
            <a:off x="949325" y="2760956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C85CAC7-8545-4ED7-8312-FBC92F7F9DA5}"/>
              </a:ext>
            </a:extLst>
          </p:cNvPr>
          <p:cNvCxnSpPr/>
          <p:nvPr userDrawn="1"/>
        </p:nvCxnSpPr>
        <p:spPr>
          <a:xfrm>
            <a:off x="950912" y="3792244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1CE437-6AD8-4170-8DC8-66894266CE06}"/>
              </a:ext>
            </a:extLst>
          </p:cNvPr>
          <p:cNvCxnSpPr/>
          <p:nvPr userDrawn="1"/>
        </p:nvCxnSpPr>
        <p:spPr>
          <a:xfrm>
            <a:off x="952506" y="4885677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FC9698A-599E-4227-BA19-18EFBBF3E0D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4094" y="2904080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4B470A9-B821-4D01-8FB4-31DF303421A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54096" y="3337333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C02F409-DCF5-4241-BB5E-6E37CC8D351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54096" y="5089029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AC426E8-7005-475F-BC32-B5F0BA7A8A4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54098" y="5522281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0C507C81-6817-4069-BC84-0CE4705AE16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54098" y="3970621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4103820-8C7A-497C-BCBA-2CFEB4549C8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54100" y="4403874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6342B0E-1F8B-4D4C-ABA7-E43BC2B3F4AE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467495" y="1688232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F3285B-83DB-4917-9F24-EC0C964DE403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467497" y="2121484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88D8B1-0044-4EC5-B4CD-DB1095F378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69089" y="2905554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100E2-DAE8-4111-AF37-8909AA389FC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69091" y="3338807"/>
            <a:ext cx="4772003" cy="30491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EE05AF1-1486-45F2-B87D-2AE555B8D1CB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469091" y="5090503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2C4B0E5-3C7E-4BC2-AA92-4156C26C91F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6469093" y="5523755"/>
            <a:ext cx="4772003" cy="41714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0B1E9EC-56B4-4514-B189-24BD47F549F3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6469093" y="3972095"/>
            <a:ext cx="4772003" cy="319591"/>
          </a:xfrm>
        </p:spPr>
        <p:txBody>
          <a:bodyPr lIns="0" tIns="0" rIns="0" bIns="0">
            <a:no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F685484E-408B-4771-9259-BAAC2A6E601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469095" y="4405348"/>
            <a:ext cx="4772003" cy="3109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row text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22804C-AFDD-4E8C-BFDC-31326A2127FA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>
            <a:extLst>
              <a:ext uri="{FF2B5EF4-FFF2-40B4-BE49-F238E27FC236}">
                <a16:creationId xmlns:a16="http://schemas.microsoft.com/office/drawing/2014/main" id="{31EE2C71-E6FD-4A5F-BC00-7290049C4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20D79B-99BE-30F4-FFDB-B35DFE81DAB5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664C53B2-F375-3502-9348-6B16A1670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87D047-BE9C-9EE2-4CBC-3A4A349B92D8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E25E65-2F3A-38C3-72BE-3E43D85941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868536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– Soli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4725" y="2677626"/>
            <a:ext cx="9144000" cy="1843238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Right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4725" y="4709626"/>
            <a:ext cx="9144000" cy="407460"/>
          </a:xfrm>
        </p:spPr>
        <p:txBody>
          <a:bodyPr lIns="0" tIns="0" rIns="0" bIns="0"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2BBC7A98-1B1E-8545-AABD-0F79723A23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5087150"/>
            <a:ext cx="9144000" cy="46310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339665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D2A103D-B44C-09C1-7BB8-33D77CD43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2500" y="1760634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D30604-A152-EC8B-3BB0-1BC10618EA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97" y="149875"/>
            <a:ext cx="3345554" cy="11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1686758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2238480"/>
            <a:ext cx="4800219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33724" y="1676706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433725" y="2228428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9384"/>
            <a:ext cx="0" cy="427276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FB9F7B-CC85-4936-BE2A-DF6B8BF46018}"/>
              </a:ext>
            </a:extLst>
          </p:cNvPr>
          <p:cNvCxnSpPr/>
          <p:nvPr userDrawn="1"/>
        </p:nvCxnSpPr>
        <p:spPr>
          <a:xfrm>
            <a:off x="949325" y="3790765"/>
            <a:ext cx="1029017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DFA8ABE-0B6C-4930-94A9-A2BB4166E51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8052" y="4209907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7E91DB8-4856-4AED-8362-60627F681EE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58053" y="4761629"/>
            <a:ext cx="4800219" cy="11819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6BD4A33-C7CC-4380-A2BB-ECC6C2FB722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439276" y="4199855"/>
            <a:ext cx="4800224" cy="374036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D0BB64-6643-42CE-AFE7-372305F2123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439277" y="4751577"/>
            <a:ext cx="4800224" cy="12005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947D672-DDE7-4F36-B79C-4245C5D11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BD71F8-36C7-0D6F-BA71-A4EC45774EB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6937614-60E1-E380-25FA-F31283CF8F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4F738-4F1D-B5E5-68C3-A88C436A2F17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DE8A0-0211-6CAF-8226-2403F2B8E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48418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2400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4078664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4078664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4078663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7A2738-1D29-40DE-AACF-F60CD708E892}"/>
              </a:ext>
            </a:extLst>
          </p:cNvPr>
          <p:cNvCxnSpPr>
            <a:cxnSpLocks/>
          </p:cNvCxnSpPr>
          <p:nvPr userDrawn="1"/>
        </p:nvCxnSpPr>
        <p:spPr>
          <a:xfrm>
            <a:off x="3443288" y="2921860"/>
            <a:ext cx="1733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C3D46F0-0006-469D-9C96-A2B5BF708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6ACD5D-F5F8-A848-B9BA-91AAB700F112}"/>
              </a:ext>
            </a:extLst>
          </p:cNvPr>
          <p:cNvCxnSpPr>
            <a:cxnSpLocks/>
          </p:cNvCxnSpPr>
          <p:nvPr userDrawn="1"/>
        </p:nvCxnSpPr>
        <p:spPr>
          <a:xfrm>
            <a:off x="7013575" y="2921860"/>
            <a:ext cx="16926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E67C6A6-8114-73E3-9530-83F659442862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A5DAF273-CDB7-03A3-FBDF-FE4565C74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7EF3DD-680F-FA81-D902-AC9F3792208B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694EA-7E6B-08F2-9A5D-276E24C4A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73395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1316" userDrawn="1">
          <p15:clr>
            <a:srgbClr val="FBAE40"/>
          </p15:clr>
        </p15:guide>
        <p15:guide id="9" orient="horz" pos="2366" userDrawn="1">
          <p15:clr>
            <a:srgbClr val="FBAE40"/>
          </p15:clr>
        </p15:guide>
        <p15:guide id="14" pos="5544" userDrawn="1">
          <p15:clr>
            <a:srgbClr val="FBAE40"/>
          </p15:clr>
        </p15:guide>
        <p15:guide id="15" pos="6600" userDrawn="1">
          <p15:clr>
            <a:srgbClr val="FBAE40"/>
          </p15:clr>
        </p15:guide>
        <p15:guide id="16" pos="1066" userDrawn="1">
          <p15:clr>
            <a:srgbClr val="FBAE40"/>
          </p15:clr>
        </p15:guide>
        <p15:guide id="17" pos="2118" userDrawn="1">
          <p15:clr>
            <a:srgbClr val="FBAE40"/>
          </p15:clr>
        </p15:guide>
        <p15:guide id="18" pos="3313" userDrawn="1">
          <p15:clr>
            <a:srgbClr val="FBAE40"/>
          </p15:clr>
        </p15:guide>
        <p15:guide id="19" pos="4370" userDrawn="1">
          <p15:clr>
            <a:srgbClr val="FBAE40"/>
          </p15:clr>
        </p15:guide>
        <p15:guide id="20" pos="2169" userDrawn="1">
          <p15:clr>
            <a:srgbClr val="FBAE40"/>
          </p15:clr>
        </p15:guide>
        <p15:guide id="21" pos="3261" userDrawn="1">
          <p15:clr>
            <a:srgbClr val="FBAE40"/>
          </p15:clr>
        </p15:guide>
        <p15:guide id="22" pos="4418" userDrawn="1">
          <p15:clr>
            <a:srgbClr val="FBAE40"/>
          </p15:clr>
        </p15:guide>
        <p15:guide id="23" pos="5490" userDrawn="1">
          <p15:clr>
            <a:srgbClr val="FBAE40"/>
          </p15:clr>
        </p15:guide>
        <p15:guide id="24" pos="665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52500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C7F2CE8-9E91-4C86-99AB-686A9C810419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627518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C06D7C8-7D2D-4A80-B5B8-174F5056AA0B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205617" y="4078664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8FC2F9F8-450A-4433-BAFC-DCD0001FAF1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880634" y="4073057"/>
            <a:ext cx="2358866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3048000" y="2921860"/>
            <a:ext cx="83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1B9DD2E6-4011-470E-85A1-9331B2E255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84D14F-B31B-CAB8-5FB9-945EA37FC8EF}"/>
              </a:ext>
            </a:extLst>
          </p:cNvPr>
          <p:cNvCxnSpPr>
            <a:cxnSpLocks/>
          </p:cNvCxnSpPr>
          <p:nvPr userDrawn="1"/>
        </p:nvCxnSpPr>
        <p:spPr>
          <a:xfrm>
            <a:off x="5715000" y="2921860"/>
            <a:ext cx="7493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ABC3FA-D70B-45FB-B0C5-595AA93535D8}"/>
              </a:ext>
            </a:extLst>
          </p:cNvPr>
          <p:cNvCxnSpPr>
            <a:cxnSpLocks/>
          </p:cNvCxnSpPr>
          <p:nvPr userDrawn="1"/>
        </p:nvCxnSpPr>
        <p:spPr>
          <a:xfrm>
            <a:off x="8305800" y="2921860"/>
            <a:ext cx="8350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617AE9-9221-2FF1-B4EE-6D815ABA3C1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98FCC65E-BE26-8E29-DC46-1AAB7E85D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E85B48-5D90-C618-107D-098EF96842AE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A87B0-318C-0DA9-F4EB-A1869A988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568389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pos="816" userDrawn="1">
          <p15:clr>
            <a:srgbClr val="FBAE40"/>
          </p15:clr>
        </p15:guide>
        <p15:guide id="9" pos="1868" userDrawn="1">
          <p15:clr>
            <a:srgbClr val="FBAE40"/>
          </p15:clr>
        </p15:guide>
        <p15:guide id="10" pos="2500" userDrawn="1">
          <p15:clr>
            <a:srgbClr val="FBAE40"/>
          </p15:clr>
        </p15:guide>
        <p15:guide id="11" pos="3548" userDrawn="1">
          <p15:clr>
            <a:srgbClr val="FBAE40"/>
          </p15:clr>
        </p15:guide>
        <p15:guide id="12" pos="4124" userDrawn="1">
          <p15:clr>
            <a:srgbClr val="FBAE40"/>
          </p15:clr>
        </p15:guide>
        <p15:guide id="13" pos="5175" userDrawn="1">
          <p15:clr>
            <a:srgbClr val="FBAE40"/>
          </p15:clr>
        </p15:guide>
        <p15:guide id="14" pos="5813" userDrawn="1">
          <p15:clr>
            <a:srgbClr val="FBAE40"/>
          </p15:clr>
        </p15:guide>
        <p15:guide id="15" pos="6864" userDrawn="1">
          <p15:clr>
            <a:srgbClr val="FBAE40"/>
          </p15:clr>
        </p15:guide>
        <p15:guide id="16" orient="horz" pos="1315" userDrawn="1">
          <p15:clr>
            <a:srgbClr val="FBAE40"/>
          </p15:clr>
        </p15:guide>
        <p15:guide id="17" orient="horz" pos="2367" userDrawn="1">
          <p15:clr>
            <a:srgbClr val="FBAE40"/>
          </p15:clr>
        </p15:guide>
        <p15:guide id="18" pos="1920" userDrawn="1">
          <p15:clr>
            <a:srgbClr val="FBAE40"/>
          </p15:clr>
        </p15:guide>
        <p15:guide id="19" pos="2448" userDrawn="1">
          <p15:clr>
            <a:srgbClr val="FBAE40"/>
          </p15:clr>
        </p15:guide>
        <p15:guide id="20" pos="3600" userDrawn="1">
          <p15:clr>
            <a:srgbClr val="FBAE40"/>
          </p15:clr>
        </p15:guide>
        <p15:guide id="21" pos="4072" userDrawn="1">
          <p15:clr>
            <a:srgbClr val="FBAE40"/>
          </p15:clr>
        </p15:guide>
        <p15:guide id="22" pos="5232" userDrawn="1">
          <p15:clr>
            <a:srgbClr val="FBAE40"/>
          </p15:clr>
        </p15:guide>
        <p15:guide id="23" pos="575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06C296-F787-402D-AC65-1E55B4D25C6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175438" y="407866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6361F7-376B-4B6B-90CB-982F8C88D3AB}"/>
              </a:ext>
            </a:extLst>
          </p:cNvPr>
          <p:cNvCxnSpPr>
            <a:cxnSpLocks/>
          </p:cNvCxnSpPr>
          <p:nvPr userDrawn="1"/>
        </p:nvCxnSpPr>
        <p:spPr>
          <a:xfrm>
            <a:off x="28257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B9DF875-9EAF-4928-8E91-6599CCEAADE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25991" y="4080927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CAF8AD6-3AD0-422C-B775-D4163897266E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285614" y="4095574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3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322EF39-6BE8-4D2B-B814-5743037B71F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325607" y="4098102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4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0D14923E-7CAE-49B7-9668-7B538ECFDC5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9419080" y="4107460"/>
            <a:ext cx="1601504" cy="754602"/>
          </a:xfrm>
        </p:spPr>
        <p:txBody>
          <a:bodyPr lIns="0" tIns="0" rIns="0" bIns="0">
            <a:normAutofit/>
          </a:bodyPr>
          <a:lstStyle>
            <a:lvl1pPr marL="0" indent="0" algn="ctr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item or step 5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7E2EA4D-EFA8-4B7C-9585-ADB07DA2D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59B4F0C-FBF6-6B23-6019-CE0930AF8B81}"/>
              </a:ext>
            </a:extLst>
          </p:cNvPr>
          <p:cNvCxnSpPr>
            <a:cxnSpLocks/>
          </p:cNvCxnSpPr>
          <p:nvPr userDrawn="1"/>
        </p:nvCxnSpPr>
        <p:spPr>
          <a:xfrm>
            <a:off x="48736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5E7EB7-C08C-A706-75F5-163114F556B0}"/>
              </a:ext>
            </a:extLst>
          </p:cNvPr>
          <p:cNvCxnSpPr>
            <a:cxnSpLocks/>
          </p:cNvCxnSpPr>
          <p:nvPr userDrawn="1"/>
        </p:nvCxnSpPr>
        <p:spPr>
          <a:xfrm>
            <a:off x="6931025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C79DC6E-06D3-01FD-6A70-A0F2D9B643AA}"/>
              </a:ext>
            </a:extLst>
          </p:cNvPr>
          <p:cNvCxnSpPr>
            <a:cxnSpLocks/>
          </p:cNvCxnSpPr>
          <p:nvPr userDrawn="1"/>
        </p:nvCxnSpPr>
        <p:spPr>
          <a:xfrm>
            <a:off x="8985250" y="2921860"/>
            <a:ext cx="365125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3D2A58-F486-9EB8-D8FB-EA5FA2896940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D5E8EA98-EFDE-CDAE-9376-E68D473D6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1FCD3-6A37-D3DB-ECA0-B8B631E6147C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357E3-29D1-AA87-06B1-AAC9065EB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98207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 userDrawn="1">
          <p15:clr>
            <a:srgbClr val="FBAE40"/>
          </p15:clr>
        </p15:guide>
        <p15:guide id="6" orient="horz" pos="3744" userDrawn="1">
          <p15:clr>
            <a:srgbClr val="FBAE40"/>
          </p15:clr>
        </p15:guide>
        <p15:guide id="7" orient="horz" pos="697" userDrawn="1">
          <p15:clr>
            <a:srgbClr val="FBAE40"/>
          </p15:clr>
        </p15:guide>
        <p15:guide id="8" orient="horz" pos="2318" userDrawn="1">
          <p15:clr>
            <a:srgbClr val="FBAE40"/>
          </p15:clr>
        </p15:guide>
        <p15:guide id="9" orient="horz" pos="1358" userDrawn="1">
          <p15:clr>
            <a:srgbClr val="FBAE40"/>
          </p15:clr>
        </p15:guide>
        <p15:guide id="10" pos="772" userDrawn="1">
          <p15:clr>
            <a:srgbClr val="FBAE40"/>
          </p15:clr>
        </p15:guide>
        <p15:guide id="11" pos="1724" userDrawn="1">
          <p15:clr>
            <a:srgbClr val="FBAE40"/>
          </p15:clr>
        </p15:guide>
        <p15:guide id="12" pos="3356" userDrawn="1">
          <p15:clr>
            <a:srgbClr val="FBAE40"/>
          </p15:clr>
        </p15:guide>
        <p15:guide id="13" pos="3016" userDrawn="1">
          <p15:clr>
            <a:srgbClr val="FBAE40"/>
          </p15:clr>
        </p15:guide>
        <p15:guide id="14" pos="1464" userDrawn="1">
          <p15:clr>
            <a:srgbClr val="FBAE40"/>
          </p15:clr>
        </p15:guide>
        <p15:guide id="15" pos="4308" userDrawn="1">
          <p15:clr>
            <a:srgbClr val="FBAE40"/>
          </p15:clr>
        </p15:guide>
        <p15:guide id="16" pos="4649" userDrawn="1">
          <p15:clr>
            <a:srgbClr val="FBAE40"/>
          </p15:clr>
        </p15:guide>
        <p15:guide id="17" pos="5606" userDrawn="1">
          <p15:clr>
            <a:srgbClr val="FBAE40"/>
          </p15:clr>
        </p15:guide>
        <p15:guide id="19" pos="7512" userDrawn="1">
          <p15:clr>
            <a:srgbClr val="FBAE40"/>
          </p15:clr>
        </p15:guide>
        <p15:guide id="20" pos="1780" userDrawn="1">
          <p15:clr>
            <a:srgbClr val="FBAE40"/>
          </p15:clr>
        </p15:guide>
        <p15:guide id="21" pos="2010" userDrawn="1">
          <p15:clr>
            <a:srgbClr val="FBAE40"/>
          </p15:clr>
        </p15:guide>
        <p15:guide id="22" pos="3072" userDrawn="1">
          <p15:clr>
            <a:srgbClr val="FBAE40"/>
          </p15:clr>
        </p15:guide>
        <p15:guide id="23" pos="3300" userDrawn="1">
          <p15:clr>
            <a:srgbClr val="FBAE40"/>
          </p15:clr>
        </p15:guide>
        <p15:guide id="24" pos="4366" userDrawn="1">
          <p15:clr>
            <a:srgbClr val="FBAE40"/>
          </p15:clr>
        </p15:guide>
        <p15:guide id="25" pos="7056" userDrawn="1">
          <p15:clr>
            <a:srgbClr val="FBAE40"/>
          </p15:clr>
        </p15:guide>
        <p15:guide id="26" pos="5660" userDrawn="1">
          <p15:clr>
            <a:srgbClr val="FBAE40"/>
          </p15:clr>
        </p15:guide>
        <p15:guide id="27" pos="7464" userDrawn="1">
          <p15:clr>
            <a:srgbClr val="FBAE40"/>
          </p15:clr>
        </p15:guide>
        <p15:guide id="28" pos="2064" userDrawn="1">
          <p15:clr>
            <a:srgbClr val="FBAE40"/>
          </p15:clr>
        </p15:guide>
        <p15:guide id="29" userDrawn="1">
          <p15:clr>
            <a:srgbClr val="FBAE40"/>
          </p15:clr>
        </p15:guide>
        <p15:guide id="30" pos="5888" userDrawn="1">
          <p15:clr>
            <a:srgbClr val="FBAE40"/>
          </p15:clr>
        </p15:guide>
        <p15:guide id="31" pos="5944" userDrawn="1">
          <p15:clr>
            <a:srgbClr val="FBAE40"/>
          </p15:clr>
        </p15:guide>
        <p15:guide id="32" pos="7416" userDrawn="1">
          <p15:clr>
            <a:srgbClr val="FBAE40"/>
          </p15:clr>
        </p15:guide>
        <p15:guide id="33" pos="6896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8916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4376691" y="1679383"/>
            <a:ext cx="3429739" cy="4264218"/>
            <a:chOff x="4376691" y="719666"/>
            <a:chExt cx="3429739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4376691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780643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46365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16385" y="3537679"/>
            <a:ext cx="2973372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6386" y="4535128"/>
            <a:ext cx="2973372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63514" y="3537679"/>
            <a:ext cx="316674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63515" y="4535128"/>
            <a:ext cx="3166740" cy="1408471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03BAF8-AE0C-4C2A-AFFE-5EFC74007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29AABA-668F-408C-81ED-9A30ED0A4B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9325" y="1684461"/>
            <a:ext cx="317023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3C3EF38F-8A6A-4B49-A1A2-467E7797A5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2447" y="1677611"/>
            <a:ext cx="2987311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DDD8951C-5A36-4D07-AB7C-0F597B3D79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642" y="1684461"/>
            <a:ext cx="3166858" cy="162160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FC41B9A-FCFA-1172-37A7-AB47B0D25EC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31551D0-D988-B533-FEAE-D9ED22BD5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9B6CDF-A384-368D-AEF5-8582156E8926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36BC2A-2875-1DD2-C60B-E3C92A920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664682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7" orient="horz" pos="3744">
          <p15:clr>
            <a:srgbClr val="FBAE40"/>
          </p15:clr>
        </p15:guide>
        <p15:guide id="8" orient="horz" pos="697">
          <p15:clr>
            <a:srgbClr val="FBAE40"/>
          </p15:clr>
        </p15:guide>
        <p15:guide id="9" orient="horz" pos="240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E21D4365-BAA8-4F76-87AD-1A328301E29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9325" y="1684461"/>
            <a:ext cx="2373939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3545060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4BCF34-4793-417C-89B0-69C4E4B55BF8}"/>
              </a:ext>
            </a:extLst>
          </p:cNvPr>
          <p:cNvGrpSpPr/>
          <p:nvPr userDrawn="1"/>
        </p:nvGrpSpPr>
        <p:grpSpPr>
          <a:xfrm>
            <a:off x="3524250" y="1686757"/>
            <a:ext cx="5149850" cy="4256844"/>
            <a:chOff x="3524250" y="719666"/>
            <a:chExt cx="5149850" cy="526072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/>
            <p:nvPr userDrawn="1"/>
          </p:nvCxnSpPr>
          <p:spPr>
            <a:xfrm>
              <a:off x="352425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/>
            <p:nvPr userDrawn="1"/>
          </p:nvCxnSpPr>
          <p:spPr>
            <a:xfrm>
              <a:off x="8674100" y="719666"/>
              <a:ext cx="0" cy="526072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52501" y="4535130"/>
            <a:ext cx="2358867" cy="140847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0A296A-0A06-4FFB-B935-517187294F6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737133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A600F9-1950-41BD-ACB3-21F2B5AE949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737134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4DB30FF-E82C-424F-A06C-EFC3CFC45E3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306107" y="3558966"/>
            <a:ext cx="2148760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6DC4408-89C4-4D74-957E-B2A4D59F76A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06108" y="4535130"/>
            <a:ext cx="2148760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07502CC-5B90-4BCF-B63B-36D026C9AE9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875080" y="3548916"/>
            <a:ext cx="235886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169EF16-BA54-4279-A087-A65E4F26675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875081" y="4525080"/>
            <a:ext cx="2358867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8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F932C4-F1C3-47F2-84B8-FEC885C1843C}"/>
              </a:ext>
            </a:extLst>
          </p:cNvPr>
          <p:cNvCxnSpPr/>
          <p:nvPr userDrawn="1"/>
        </p:nvCxnSpPr>
        <p:spPr>
          <a:xfrm>
            <a:off x="6096000" y="1686758"/>
            <a:ext cx="0" cy="42936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>
            <a:extLst>
              <a:ext uri="{FF2B5EF4-FFF2-40B4-BE49-F238E27FC236}">
                <a16:creationId xmlns:a16="http://schemas.microsoft.com/office/drawing/2014/main" id="{D42FEC1B-FCF8-4508-B227-27323879AC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1DB74C6-E1E3-4A4F-A899-AE944C4BC2C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40308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87834FAF-E63C-4237-A219-3A85ABAC9EE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03337" y="1684461"/>
            <a:ext cx="2154706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06A5C640-1D0E-4428-AC28-148AE98A7B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81435" y="1680693"/>
            <a:ext cx="2349365" cy="162160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0E71239-E0C1-04AC-A5F1-6AB44F76757B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2FBA26C-C21C-2554-DC90-61C8FB5AFB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F538DD-E1A5-E4B2-B97D-BD4032EDB124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2684D1-E12A-AE8B-CEF3-21FFBD93B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170021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our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53373D-FF10-4355-AA00-B31430F115A7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F85108-BDC9-43A2-BEF1-240E666F4E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1" y="3545060"/>
            <a:ext cx="1835088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57D41-E534-4387-8837-F27E5C2408BD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8A6427-DC92-4AE6-82DE-34A0B3A972EE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952502" y="4535130"/>
            <a:ext cx="1835088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5DD3A4-1F16-4549-AF79-33A7C7667FE8}"/>
              </a:ext>
            </a:extLst>
          </p:cNvPr>
          <p:cNvGrpSpPr/>
          <p:nvPr userDrawn="1"/>
        </p:nvGrpSpPr>
        <p:grpSpPr>
          <a:xfrm>
            <a:off x="3011869" y="1686759"/>
            <a:ext cx="6172262" cy="4256842"/>
            <a:chOff x="3011869" y="1686758"/>
            <a:chExt cx="6172262" cy="429362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336E4CD-9037-4D69-A3E3-6380D9131A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1186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A77083-F133-420F-93AD-77761878E8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31909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F932C4-F1C3-47F2-84B8-FEC885C184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66192" y="1686758"/>
              <a:ext cx="0" cy="4293629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5F5ADDF-F780-4384-87F4-30070C81BB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184131" y="1686758"/>
              <a:ext cx="0" cy="42936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CA73044-ABA5-4A68-81D4-75723F104CF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2900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D69FEDBA-37CD-4D7E-A729-6821E598E6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2900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96DFA0C-E450-4893-8C79-6243F569798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28122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9D9C274-DDDD-4725-8A7B-113147DD783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28122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93742B6-D009-4AB4-BBDC-24522E901BB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49043" y="3545060"/>
            <a:ext cx="1617953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0357619-5F6A-4C63-90C3-32B37CE73C9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49044" y="4535130"/>
            <a:ext cx="161795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5F8812-D495-478D-828C-D8CF0753EEB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401266" y="3545060"/>
            <a:ext cx="1835087" cy="754602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header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38FA747-D085-4909-A6FE-575A5C65242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401267" y="4535130"/>
            <a:ext cx="1838233" cy="1408470"/>
          </a:xfrm>
        </p:spPr>
        <p:txBody>
          <a:bodyPr lIns="0" tIns="0" rIns="0" bIns="0">
            <a:normAutofit/>
          </a:bodyPr>
          <a:lstStyle>
            <a:lvl1pPr marL="0" indent="0">
              <a:buSzPct val="95000"/>
              <a:buFont typeface="Arial" panose="020B0604020202020204" pitchFamily="34" charset="0"/>
              <a:buNone/>
              <a:defRPr sz="16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column text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F3E476F-E407-4406-BB4F-38E545331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526777"/>
            <a:ext cx="10287001" cy="869089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4F11A61-EE32-4596-8BBC-0626131F1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99" y="1684461"/>
            <a:ext cx="184223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A76DD000-F678-4F74-B689-3C21D4B60D4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29003" y="1680599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123E9D90-8EEF-4864-BB43-ED190DB0B44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287023" y="1673225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2B2CFB9A-A9AE-487A-9D9A-22147BC5B8A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346978" y="1678310"/>
            <a:ext cx="1617954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0E1D3434-C81E-4BE5-A058-CC08F924600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394654" y="1686759"/>
            <a:ext cx="1844846" cy="16216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E5EFF98-ADBF-6CEF-0AEA-81947E94052D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E7A8EA17-0614-F71D-406F-3C11ED964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38B9AF-7EBB-A255-1D93-786E238BBB4F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C14F94-05E0-F6BD-4F6E-05E5B384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8354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1054">
          <p15:clr>
            <a:srgbClr val="FBAE40"/>
          </p15:clr>
        </p15:guide>
        <p15:guide id="6" orient="horz" pos="3744">
          <p15:clr>
            <a:srgbClr val="FBAE40"/>
          </p15:clr>
        </p15:guide>
        <p15:guide id="7" orient="horz" pos="6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389509"/>
            <a:ext cx="10287000" cy="1331865"/>
          </a:xfrm>
        </p:spPr>
        <p:txBody>
          <a:bodyPr lIns="0" tIns="0" rIns="0" bIns="0"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that runs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2525-98F9-924C-B8E5-083B38E2823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500" y="2050741"/>
            <a:ext cx="10287000" cy="3892859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B3026BD-8233-4CE9-BFDD-A9E26AEFE3EF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42037C0-D5E4-AD2E-ECED-E9336924D929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4BD2C714-0EBA-F1DA-5D5E-B639B7D32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57A075-DE36-BC2E-6F6E-224252D427B6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994AAE-C893-AE53-C309-76109E7AE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89796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  <p15:guide id="8" orient="horz" pos="374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423193-F2CF-43C4-A4FA-5D8A65CDD7AE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2EEDE3-0B18-E049-BE23-974E50C72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71534" y="0"/>
            <a:ext cx="5029200" cy="63895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31F03A-71CF-475D-8A3C-99FC106D73E8}"/>
              </a:ext>
            </a:extLst>
          </p:cNvPr>
          <p:cNvCxnSpPr>
            <a:cxnSpLocks/>
          </p:cNvCxnSpPr>
          <p:nvPr userDrawn="1"/>
        </p:nvCxnSpPr>
        <p:spPr>
          <a:xfrm>
            <a:off x="952498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20">
            <a:extLst>
              <a:ext uri="{FF2B5EF4-FFF2-40B4-BE49-F238E27FC236}">
                <a16:creationId xmlns:a16="http://schemas.microsoft.com/office/drawing/2014/main" id="{2BA8F287-92C7-4FFD-A7E9-45864F8E9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8296"/>
            <a:ext cx="5260975" cy="8961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7404DB8-B6AC-4389-8E6E-A115840D1D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686757"/>
            <a:ext cx="5257801" cy="4256843"/>
          </a:xfrm>
        </p:spPr>
        <p:txBody>
          <a:bodyPr lIns="0" tIns="0" rIns="0" bIns="0"/>
          <a:lstStyle>
            <a:lvl1pPr marL="0" indent="0">
              <a:buClr>
                <a:schemeClr val="tx2"/>
              </a:buClr>
              <a:buSzPct val="95000"/>
              <a:buFont typeface="Arial" panose="020B0604020202020204" pitchFamily="34" charset="0"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6858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1430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6002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057400" indent="-22860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6742992-6A62-A002-308C-891025F5CF31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B5EB2867-613F-34CC-8008-8C1E04333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71B2B2-AE6D-BA2E-6969-5E86D23E3A9F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7C4616A-5807-15E6-C1F6-AF4115571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2625500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12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1056" userDrawn="1">
          <p15:clr>
            <a:srgbClr val="FBAE40"/>
          </p15:clr>
        </p15:guide>
        <p15:guide id="6" orient="horz" pos="697" userDrawn="1">
          <p15:clr>
            <a:srgbClr val="FBAE40"/>
          </p15:clr>
        </p15:guide>
        <p15:guide id="7" orient="horz" pos="2400" userDrawn="1">
          <p15:clr>
            <a:srgbClr val="FBAE40"/>
          </p15:clr>
        </p15:guide>
        <p15:guide id="8" orient="horz" pos="1692" userDrawn="1">
          <p15:clr>
            <a:srgbClr val="FBAE40"/>
          </p15:clr>
        </p15:guide>
        <p15:guide id="9" orient="horz" pos="271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-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E5CE386-BEFE-FE49-A675-D93BEDF680B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59502" y="3260862"/>
            <a:ext cx="5032499" cy="312864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 Click icon to add picture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4FCC643-718F-7645-8F8D-0BFC94D050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59502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1C31617-CC11-4C42-B6D0-164DF6AFBF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13630" y="0"/>
            <a:ext cx="2483404" cy="31914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24483D-CFE3-E34D-BB74-CEDD541765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499" y="365125"/>
            <a:ext cx="5254505" cy="1331865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28F420-DDD1-5E4A-9513-EAE252D759FE}"/>
              </a:ext>
            </a:extLst>
          </p:cNvPr>
          <p:cNvCxnSpPr>
            <a:cxnSpLocks/>
          </p:cNvCxnSpPr>
          <p:nvPr userDrawn="1"/>
        </p:nvCxnSpPr>
        <p:spPr>
          <a:xfrm>
            <a:off x="952500" y="17340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5D1D7B4-E242-C142-8F5F-F3301CC024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2499" y="1962386"/>
            <a:ext cx="5266450" cy="3981214"/>
          </a:xfrm>
        </p:spPr>
        <p:txBody>
          <a:bodyPr/>
          <a:lstStyle>
            <a:lvl1pPr marL="0" indent="0">
              <a:buClr>
                <a:schemeClr val="tx2"/>
              </a:buClr>
              <a:buSzPct val="95000"/>
              <a:buFontTx/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1AF337-04E3-4F84-A120-0176D637DD23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194D8D6-8C56-CB32-8075-755E5E13CD2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169A6ACB-D1CA-A06D-40AD-5CA96AFCBB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A3460-EF09-1211-DD70-FEC3D01D665C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DF66267-73AA-7027-10A8-345EC05E6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33807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3926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orient="horz" pos="24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CD793AE-048C-D32B-8E8B-0FC675538255}"/>
              </a:ext>
            </a:extLst>
          </p:cNvPr>
          <p:cNvSpPr txBox="1">
            <a:spLocks/>
          </p:cNvSpPr>
          <p:nvPr userDrawn="1"/>
        </p:nvSpPr>
        <p:spPr>
          <a:xfrm>
            <a:off x="952500" y="1617049"/>
            <a:ext cx="6780711" cy="843744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22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Insert-&gt;Header and Footer-&gt;Customizable Name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030B0FF-B8B8-4613-C41D-21C55415C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01" y="149875"/>
            <a:ext cx="3345554" cy="113564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A6C661-D8A2-5608-36CB-BCDED9A243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7947" y="2979719"/>
            <a:ext cx="6666171" cy="2117185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Maximum of Three Lines</a:t>
            </a:r>
          </a:p>
        </p:txBody>
      </p:sp>
    </p:spTree>
    <p:extLst>
      <p:ext uri="{BB962C8B-B14F-4D97-AF65-F5344CB8AC3E}">
        <p14:creationId xmlns:p14="http://schemas.microsoft.com/office/powerpoint/2010/main" val="2339209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AEF4-B950-814D-A811-CD17BDDF0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325" y="494273"/>
            <a:ext cx="10290175" cy="869089"/>
          </a:xfrm>
        </p:spPr>
        <p:txBody>
          <a:bodyPr lIns="0" tIns="0" rIns="0" bIns="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B5BDD8-8221-F040-8AE0-3F33C4E24CA0}"/>
              </a:ext>
            </a:extLst>
          </p:cNvPr>
          <p:cNvCxnSpPr>
            <a:cxnSpLocks/>
          </p:cNvCxnSpPr>
          <p:nvPr userDrawn="1"/>
        </p:nvCxnSpPr>
        <p:spPr>
          <a:xfrm>
            <a:off x="949325" y="1363362"/>
            <a:ext cx="768531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DF1F65E7-1CB7-3D42-91A9-88DA4E58EB0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49325" y="1570038"/>
            <a:ext cx="10290175" cy="4114800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43D990-DA2C-4325-9406-725AE2DB1D29}"/>
              </a:ext>
            </a:extLst>
          </p:cNvPr>
          <p:cNvSpPr/>
          <p:nvPr userDrawn="1"/>
        </p:nvSpPr>
        <p:spPr>
          <a:xfrm>
            <a:off x="0" y="6389511"/>
            <a:ext cx="12192000" cy="4684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71C3CD9-9FC8-F280-3338-F33333656EF6}"/>
              </a:ext>
            </a:extLst>
          </p:cNvPr>
          <p:cNvSpPr txBox="1">
            <a:spLocks/>
          </p:cNvSpPr>
          <p:nvPr userDrawn="1"/>
        </p:nvSpPr>
        <p:spPr>
          <a:xfrm>
            <a:off x="5794696" y="6539714"/>
            <a:ext cx="593362" cy="2407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3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85C019-D2F0-434C-86E7-A9EDB467A2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5E5B804-010C-AE55-0FAF-FC837AD3D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952498" y="6389511"/>
            <a:ext cx="952620" cy="468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29A417-A7F3-4F6D-F73F-4E14F8E8A195}"/>
              </a:ext>
            </a:extLst>
          </p:cNvPr>
          <p:cNvSpPr txBox="1"/>
          <p:nvPr userDrawn="1"/>
        </p:nvSpPr>
        <p:spPr>
          <a:xfrm>
            <a:off x="2153976" y="6539714"/>
            <a:ext cx="2885384" cy="31828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lvl="0"/>
            <a:r>
              <a:rPr lang="en-US" sz="1300" dirty="0"/>
              <a:t>Carver College of Medicine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A696B-DBE4-ACD0-CEA0-0053B3272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5729" y="6450817"/>
            <a:ext cx="4679216" cy="365125"/>
          </a:xfrm>
          <a:prstGeom prst="rect">
            <a:avLst/>
          </a:prstGeom>
          <a:noFill/>
        </p:spPr>
        <p:txBody>
          <a:bodyPr vert="horz" lIns="0" tIns="0" rIns="0" bIns="0" rtlCol="0" anchor="ctr" anchorCtr="0"/>
          <a:lstStyle>
            <a:lvl1pPr algn="r">
              <a:defRPr sz="13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31427652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 userDrawn="1">
          <p15:clr>
            <a:srgbClr val="FBAE40"/>
          </p15:clr>
        </p15:guide>
        <p15:guide id="3" pos="708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206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98">
          <p15:clr>
            <a:srgbClr val="FBAE40"/>
          </p15:clr>
        </p15:guide>
        <p15:guide id="3" pos="70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ACD65-4DC5-40D8-89A9-EBA0997790E8}"/>
              </a:ext>
            </a:extLst>
          </p:cNvPr>
          <p:cNvSpPr/>
          <p:nvPr userDrawn="1"/>
        </p:nvSpPr>
        <p:spPr>
          <a:xfrm>
            <a:off x="949325" y="5019085"/>
            <a:ext cx="318908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38018-43AE-4329-BACA-C859C7CFF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8233" y="5019085"/>
            <a:ext cx="2231701" cy="369332"/>
          </a:xfrm>
          <a:solidFill>
            <a:schemeClr val="tx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Roboto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Insert Web Address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533B8E-DBF3-664D-901D-8735DE7752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9325" y="3367173"/>
            <a:ext cx="7163317" cy="1160369"/>
          </a:xfrm>
        </p:spPr>
        <p:txBody>
          <a:bodyPr lIns="0" tIns="0" rIns="0" bIns="0" anchor="t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4D36833F-B2C7-1C49-9947-A60C1ACB0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6096" y="2418316"/>
            <a:ext cx="7157006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7216A4-2452-1B4B-AE0D-122E7F5A5965}"/>
              </a:ext>
            </a:extLst>
          </p:cNvPr>
          <p:cNvCxnSpPr>
            <a:cxnSpLocks/>
          </p:cNvCxnSpPr>
          <p:nvPr userDrawn="1"/>
        </p:nvCxnSpPr>
        <p:spPr>
          <a:xfrm>
            <a:off x="974126" y="3029213"/>
            <a:ext cx="76853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625728D-FF50-4FF2-AC2E-B13A3D44D5B9}"/>
              </a:ext>
            </a:extLst>
          </p:cNvPr>
          <p:cNvGrpSpPr/>
          <p:nvPr userDrawn="1"/>
        </p:nvGrpSpPr>
        <p:grpSpPr>
          <a:xfrm>
            <a:off x="1071271" y="5122118"/>
            <a:ext cx="142379" cy="150373"/>
            <a:chOff x="3057746" y="812006"/>
            <a:chExt cx="173610" cy="183357"/>
          </a:xfrm>
          <a:noFill/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8A6E0DE-15E0-485B-8083-6D1BB965B9B6}"/>
                </a:ext>
              </a:extLst>
            </p:cNvPr>
            <p:cNvCxnSpPr/>
            <p:nvPr userDrawn="1"/>
          </p:nvCxnSpPr>
          <p:spPr>
            <a:xfrm>
              <a:off x="3057746" y="904875"/>
              <a:ext cx="173610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4EFEE4-DF1C-4FDF-ABC6-804BF8FA2941}"/>
                </a:ext>
              </a:extLst>
            </p:cNvPr>
            <p:cNvSpPr/>
            <p:nvPr userDrawn="1"/>
          </p:nvSpPr>
          <p:spPr>
            <a:xfrm>
              <a:off x="3143250" y="812006"/>
              <a:ext cx="85725" cy="183357"/>
            </a:xfrm>
            <a:custGeom>
              <a:avLst/>
              <a:gdLst>
                <a:gd name="connsiteX0" fmla="*/ 4763 w 85725"/>
                <a:gd name="connsiteY0" fmla="*/ 0 h 183357"/>
                <a:gd name="connsiteX1" fmla="*/ 85725 w 85725"/>
                <a:gd name="connsiteY1" fmla="*/ 92869 h 183357"/>
                <a:gd name="connsiteX2" fmla="*/ 0 w 85725"/>
                <a:gd name="connsiteY2" fmla="*/ 183357 h 1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83357">
                  <a:moveTo>
                    <a:pt x="4763" y="0"/>
                  </a:moveTo>
                  <a:lnTo>
                    <a:pt x="85725" y="92869"/>
                  </a:lnTo>
                  <a:lnTo>
                    <a:pt x="0" y="183357"/>
                  </a:lnTo>
                </a:path>
              </a:pathLst>
            </a:custGeom>
            <a:grp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3873935-43A0-4C23-AC45-B3EF69B188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0186" y="3029213"/>
            <a:ext cx="2473565" cy="1498329"/>
          </a:xfrm>
        </p:spPr>
        <p:txBody>
          <a:bodyPr vert="horz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Further Contact Person Name</a:t>
            </a:r>
          </a:p>
          <a:p>
            <a:pPr lvl="0"/>
            <a:r>
              <a:rPr lang="en-US" dirty="0"/>
              <a:t>Contact Person Title </a:t>
            </a:r>
          </a:p>
          <a:p>
            <a:pPr lvl="0"/>
            <a:r>
              <a:rPr lang="en-US" dirty="0"/>
              <a:t>Contact Person Unit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Phone: </a:t>
            </a:r>
          </a:p>
          <a:p>
            <a:pPr lvl="0"/>
            <a:r>
              <a:rPr lang="en-US" dirty="0"/>
              <a:t>Fax: </a:t>
            </a:r>
          </a:p>
          <a:p>
            <a:pPr lvl="0"/>
            <a:r>
              <a:rPr lang="en-US" dirty="0"/>
              <a:t>Email:</a:t>
            </a:r>
          </a:p>
        </p:txBody>
      </p: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BC0985D-0298-41E3-8BA6-09B456424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97" y="149875"/>
            <a:ext cx="3345554" cy="113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8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8" userDrawn="1">
          <p15:clr>
            <a:srgbClr val="FBAE40"/>
          </p15:clr>
        </p15:guide>
        <p15:guide id="3" pos="5808" userDrawn="1">
          <p15:clr>
            <a:srgbClr val="FBAE40"/>
          </p15:clr>
        </p15:guide>
        <p15:guide id="4" pos="566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B3A797-13D4-A243-B1AE-4498B36D47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098" y="5309934"/>
            <a:ext cx="6155726" cy="494797"/>
          </a:xfrm>
        </p:spPr>
        <p:txBody>
          <a:bodyPr/>
          <a:lstStyle>
            <a:lvl1pPr marL="0" indent="0" algn="l">
              <a:buNone/>
              <a:defRPr sz="24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DA5E7-4B71-0543-8E46-EC2A81EAE3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096" y="5772530"/>
            <a:ext cx="6155726" cy="49530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2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8CCC4B-9258-0A71-6B90-1A7E7CFC061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673816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7EC0D4-6B82-83AC-39B9-FB3C74C41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701" y="149875"/>
            <a:ext cx="3345554" cy="1135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0E22-CFEE-8FEE-D65E-3CA66E6E3A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7947" y="2979719"/>
            <a:ext cx="6666171" cy="2117185"/>
          </a:xfrm>
        </p:spPr>
        <p:txBody>
          <a:bodyPr lIns="0" tIns="0" rIns="0" bIns="0" anchor="t" anchorCtr="0">
            <a:normAutofit/>
          </a:bodyPr>
          <a:lstStyle>
            <a:lvl1pPr algn="l">
              <a:defRPr sz="5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Maximum of Three 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52980-117F-E054-762D-6C79FEFC4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7947" y="2077393"/>
            <a:ext cx="9166225" cy="36512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l">
              <a:defRPr sz="2200" b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Insert-&gt;Header and Footer-&gt;Type Customizable Name</a:t>
            </a:r>
          </a:p>
        </p:txBody>
      </p:sp>
    </p:spTree>
    <p:extLst>
      <p:ext uri="{BB962C8B-B14F-4D97-AF65-F5344CB8AC3E}">
        <p14:creationId xmlns:p14="http://schemas.microsoft.com/office/powerpoint/2010/main" val="13478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2C35F063-23A9-F244-9022-8BBB7E277A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5EA56B-9486-5A3F-0747-8EDA8441FF8B}"/>
              </a:ext>
            </a:extLst>
          </p:cNvPr>
          <p:cNvSpPr txBox="1"/>
          <p:nvPr userDrawn="1"/>
        </p:nvSpPr>
        <p:spPr>
          <a:xfrm>
            <a:off x="960098" y="6116752"/>
            <a:ext cx="2006651" cy="380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300" dirty="0"/>
              <a:t>CHANGING MEDICINE.</a:t>
            </a:r>
          </a:p>
          <a:p>
            <a:pPr>
              <a:lnSpc>
                <a:spcPct val="95000"/>
              </a:lnSpc>
            </a:pPr>
            <a:r>
              <a:rPr lang="en-US" sz="1300" b="1" dirty="0"/>
              <a:t>CHANGING LIVES</a:t>
            </a:r>
            <a:r>
              <a:rPr lang="en-US" sz="1300" b="1" spc="-200" baseline="0" dirty="0"/>
              <a:t>.</a:t>
            </a:r>
            <a:r>
              <a:rPr lang="en-US" sz="800" b="1" baseline="80000" dirty="0"/>
              <a:t>®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A4D7C-11D5-0FEB-2B1F-A66824BC04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77727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Example of the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ADF7265-D175-014B-94A4-4EFAB63860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438" y="3447318"/>
            <a:ext cx="7808869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Presentation Title Slide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4C61BE3-73BC-EC89-0C3E-BD4D2CC970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438" y="4993593"/>
            <a:ext cx="2547813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0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Month XX,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D206F2B-12F1-2923-F3B1-B58BC2AB0F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0438" y="4545706"/>
            <a:ext cx="4104329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all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40573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– Soli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27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00" userDrawn="1">
          <p15:clr>
            <a:srgbClr val="FBAE40"/>
          </p15:clr>
        </p15:guide>
        <p15:guide id="4" pos="70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93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lide –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F1BFF78-7921-E5E6-14CF-91C39C225A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CBAE84-700B-054E-8730-2262E5327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52500" y="2805221"/>
            <a:ext cx="10286999" cy="992326"/>
          </a:xfrm>
        </p:spPr>
        <p:txBody>
          <a:bodyPr lIns="0" tIns="0" rIns="0" bIns="0" anchor="t" anchorCtr="0">
            <a:norm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055E247-542B-D541-8F36-DBA97343BC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2500" y="3637441"/>
            <a:ext cx="10286999" cy="40746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E1A789-3A04-9240-BCEC-3DACF2B52870}"/>
              </a:ext>
            </a:extLst>
          </p:cNvPr>
          <p:cNvCxnSpPr>
            <a:cxnSpLocks/>
          </p:cNvCxnSpPr>
          <p:nvPr userDrawn="1"/>
        </p:nvCxnSpPr>
        <p:spPr>
          <a:xfrm>
            <a:off x="974126" y="2578471"/>
            <a:ext cx="768531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4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 – Solid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61D2154-E488-ADAC-E534-58FF92F26C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b="0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CEABD34-8C15-BD54-FEA5-53E8638AE0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0097" y="2523195"/>
            <a:ext cx="5240858" cy="807913"/>
          </a:xfrm>
          <a:solidFill>
            <a:schemeClr val="accent1"/>
          </a:solidFill>
        </p:spPr>
        <p:txBody>
          <a:bodyPr wrap="none" lIns="182880" tIns="45720" rIns="182880" bIns="0" anchor="t" anchorCtr="0">
            <a:spAutoFit/>
          </a:bodyPr>
          <a:lstStyle>
            <a:lvl1pPr algn="l">
              <a:lnSpc>
                <a:spcPct val="90000"/>
              </a:lnSpc>
              <a:defRPr sz="5500" b="1" cap="none" spc="0" baseline="0">
                <a:solidFill>
                  <a:schemeClr val="tx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8279029-4B82-05CF-219D-181B86C7A5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438" y="3447318"/>
            <a:ext cx="3331681" cy="807913"/>
          </a:xfrm>
          <a:solidFill>
            <a:schemeClr val="accent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5500" b="1" i="0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with Bars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C961381-3ACC-D2FC-E9CB-3A868FB57F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0438" y="4545706"/>
            <a:ext cx="4096314" cy="378565"/>
          </a:xfrm>
          <a:solidFill>
            <a:schemeClr val="bg1"/>
          </a:solidFill>
        </p:spPr>
        <p:txBody>
          <a:bodyPr wrap="none" lIns="182880" tIns="45720" rIns="182880" bIns="0">
            <a:spAutoFit/>
          </a:bodyPr>
          <a:lstStyle>
            <a:lvl1pPr marL="0" indent="0">
              <a:lnSpc>
                <a:spcPct val="90000"/>
              </a:lnSpc>
              <a:buFontTx/>
              <a:buNone/>
              <a:defRPr sz="2400" b="1" i="0" cap="none" spc="0" baseline="0">
                <a:latin typeface="Roboto" panose="02000000000000000000" pitchFamily="2" charset="0"/>
              </a:defRPr>
            </a:lvl1pPr>
            <a:lvl2pPr>
              <a:defRPr baseline="0">
                <a:latin typeface="Antonio" panose="02000503000000000000" pitchFamily="2" charset="77"/>
              </a:defRPr>
            </a:lvl2pPr>
            <a:lvl3pPr>
              <a:defRPr baseline="0">
                <a:latin typeface="Antonio" panose="02000503000000000000" pitchFamily="2" charset="77"/>
              </a:defRPr>
            </a:lvl3pPr>
            <a:lvl4pPr>
              <a:defRPr baseline="0">
                <a:latin typeface="Antonio" panose="02000503000000000000" pitchFamily="2" charset="77"/>
              </a:defRPr>
            </a:lvl4pPr>
            <a:lvl5pPr>
              <a:defRPr baseline="0"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Section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30878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00">
          <p15:clr>
            <a:srgbClr val="FBAE40"/>
          </p15:clr>
        </p15:guide>
        <p15:guide id="4" pos="70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47C82-65E8-6F4A-93F5-B60D5D90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11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0A12C-E82E-3F40-8F2F-F914F24F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3" r:id="rId2"/>
    <p:sldLayoutId id="2147483684" r:id="rId3"/>
    <p:sldLayoutId id="2147483699" r:id="rId4"/>
    <p:sldLayoutId id="2147483691" r:id="rId5"/>
    <p:sldLayoutId id="2147483663" r:id="rId6"/>
    <p:sldLayoutId id="2147483693" r:id="rId7"/>
    <p:sldLayoutId id="2147483698" r:id="rId8"/>
    <p:sldLayoutId id="2147483692" r:id="rId9"/>
    <p:sldLayoutId id="2147483695" r:id="rId10"/>
    <p:sldLayoutId id="2147483650" r:id="rId11"/>
    <p:sldLayoutId id="2147483682" r:id="rId12"/>
    <p:sldLayoutId id="2147483670" r:id="rId13"/>
    <p:sldLayoutId id="2147483667" r:id="rId14"/>
    <p:sldLayoutId id="2147483668" r:id="rId15"/>
    <p:sldLayoutId id="2147483674" r:id="rId16"/>
    <p:sldLayoutId id="2147483675" r:id="rId17"/>
    <p:sldLayoutId id="2147483677" r:id="rId18"/>
    <p:sldLayoutId id="2147483676" r:id="rId19"/>
    <p:sldLayoutId id="2147483672" r:id="rId20"/>
    <p:sldLayoutId id="2147483669" r:id="rId21"/>
    <p:sldLayoutId id="2147483671" r:id="rId22"/>
    <p:sldLayoutId id="2147483673" r:id="rId23"/>
    <p:sldLayoutId id="2147483679" r:id="rId24"/>
    <p:sldLayoutId id="2147483680" r:id="rId25"/>
    <p:sldLayoutId id="2147483681" r:id="rId26"/>
    <p:sldLayoutId id="2147483662" r:id="rId27"/>
    <p:sldLayoutId id="2147483654" r:id="rId28"/>
    <p:sldLayoutId id="2147483655" r:id="rId29"/>
    <p:sldLayoutId id="2147483665" r:id="rId30"/>
    <p:sldLayoutId id="2147483678" r:id="rId31"/>
    <p:sldLayoutId id="2147483664" r:id="rId3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-process/write-application/advice-on-application-sections/reference-letters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-process/write-application/advice-on-application-sections/reference-letters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rants.nih.gov/grants-process/write-application/advice-on-application-sections/reference-letters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rants.nih.gov/grants-process/write-application/advice-on-application-sections/reference-letters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335F84-1094-0DF1-3AB0-8A50C4C82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097" y="2895293"/>
            <a:ext cx="7362493" cy="21171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400" b="0" dirty="0"/>
              <a:t>Reference Letters and </a:t>
            </a:r>
            <a:br>
              <a:rPr lang="en-US" sz="3400" b="0" dirty="0"/>
            </a:br>
            <a:r>
              <a:rPr lang="en-US" sz="3400" b="0" dirty="0"/>
              <a:t>Letters of Support for NIH fellowship applications</a:t>
            </a: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01F960EF-8984-5890-09B8-4BB849F7CD99}"/>
              </a:ext>
            </a:extLst>
          </p:cNvPr>
          <p:cNvSpPr txBox="1">
            <a:spLocks/>
          </p:cNvSpPr>
          <p:nvPr/>
        </p:nvSpPr>
        <p:spPr>
          <a:xfrm>
            <a:off x="960097" y="2103041"/>
            <a:ext cx="6886045" cy="4947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cap="none" dirty="0"/>
              <a:t>Jennifer Barr, PhD | SERCC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A450B-D7DC-4628-8806-8B3027068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096" y="5875768"/>
            <a:ext cx="6155726" cy="495309"/>
          </a:xfrm>
        </p:spPr>
        <p:txBody>
          <a:bodyPr>
            <a:normAutofit/>
          </a:bodyPr>
          <a:lstStyle/>
          <a:p>
            <a:r>
              <a:rPr lang="en-US" sz="2000" dirty="0"/>
              <a:t>October 2025</a:t>
            </a:r>
          </a:p>
        </p:txBody>
      </p:sp>
      <p:pic>
        <p:nvPicPr>
          <p:cNvPr id="3" name="Picture Placeholder 2" descr="A computer on a table with papers on it&#10;">
            <a:extLst>
              <a:ext uri="{FF2B5EF4-FFF2-40B4-BE49-F238E27FC236}">
                <a16:creationId xmlns:a16="http://schemas.microsoft.com/office/drawing/2014/main" id="{5D4798E1-51AE-1836-34E8-08A7C320ABC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4795" y="0"/>
            <a:ext cx="3677205" cy="685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47676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ABB2C-CAF4-BA4E-764C-B64DAF09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B0D2B1A-A2DD-EDCB-F492-379426B62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to Provide for Letters of Support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AAAA6-2219-C7C7-4E83-8215BFE60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5A7C8-E550-E2EC-C5C9-CD2D0E608A55}"/>
              </a:ext>
            </a:extLst>
          </p:cNvPr>
          <p:cNvSpPr txBox="1"/>
          <p:nvPr/>
        </p:nvSpPr>
        <p:spPr>
          <a:xfrm>
            <a:off x="952499" y="1600201"/>
            <a:ext cx="90749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>
                <a:cs typeface="Arial" panose="020B0604020202020204" pitchFamily="34" charset="0"/>
              </a:rPr>
              <a:t>What information to provide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Describe the type of support they will provide to the project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Summarize any agreements you have in place that are in support of your project</a:t>
            </a:r>
          </a:p>
          <a:p>
            <a:pPr>
              <a:spcAft>
                <a:spcPts val="1200"/>
              </a:spcAft>
            </a:pPr>
            <a:endParaRPr lang="en-US" sz="2000" dirty="0"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u="sng" dirty="0">
                <a:cs typeface="Arial" panose="020B0604020202020204" pitchFamily="34" charset="0"/>
              </a:rPr>
              <a:t>Suggested timeline: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Ask for letters of support at least 1 month before grant deadline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Consider drafting letters of support and providing them as a template when asking for letter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Letters of support will be uploaded by you/your administrator with the rest of your grant application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2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F596D-49B9-765A-F496-6A5B62BC5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220918-563F-E51D-FC2C-A84A62F4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Support vs. Reference letters</a:t>
            </a:r>
          </a:p>
        </p:txBody>
      </p:sp>
      <p:grpSp>
        <p:nvGrpSpPr>
          <p:cNvPr id="2" name="Group 1" descr="screenshot of extramural nexus website">
            <a:extLst>
              <a:ext uri="{FF2B5EF4-FFF2-40B4-BE49-F238E27FC236}">
                <a16:creationId xmlns:a16="http://schemas.microsoft.com/office/drawing/2014/main" id="{831C9465-B968-639C-466B-020CB626ED0F}"/>
              </a:ext>
            </a:extLst>
          </p:cNvPr>
          <p:cNvGrpSpPr/>
          <p:nvPr/>
        </p:nvGrpSpPr>
        <p:grpSpPr>
          <a:xfrm>
            <a:off x="1604397" y="2196448"/>
            <a:ext cx="4876800" cy="2730546"/>
            <a:chOff x="-76200" y="8400190"/>
            <a:chExt cx="4876800" cy="27305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9FD87C-E35C-9B43-A700-7C1F5549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200" y="8400190"/>
              <a:ext cx="4876800" cy="9138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2CB21F-EBA9-FD6D-7854-3DB232002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76200" y="9301398"/>
              <a:ext cx="4876800" cy="1829338"/>
            </a:xfrm>
            <a:prstGeom prst="rect">
              <a:avLst/>
            </a:prstGeom>
          </p:spPr>
        </p:pic>
      </p:grpSp>
      <p:grpSp>
        <p:nvGrpSpPr>
          <p:cNvPr id="8" name="Group 7" descr="detailed content from NIH extramural nexus website">
            <a:extLst>
              <a:ext uri="{FF2B5EF4-FFF2-40B4-BE49-F238E27FC236}">
                <a16:creationId xmlns:a16="http://schemas.microsoft.com/office/drawing/2014/main" id="{B2FDE30C-37D9-017E-C1B7-619D1DEA74EB}"/>
              </a:ext>
            </a:extLst>
          </p:cNvPr>
          <p:cNvGrpSpPr>
            <a:grpSpLocks noChangeAspect="1"/>
          </p:cNvGrpSpPr>
          <p:nvPr/>
        </p:nvGrpSpPr>
        <p:grpSpPr>
          <a:xfrm>
            <a:off x="6976534" y="1269146"/>
            <a:ext cx="2472265" cy="5062077"/>
            <a:chOff x="5638382" y="802364"/>
            <a:chExt cx="2883078" cy="59032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774B3A-6AE3-FEBB-6676-DE2B04421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5572" y="4114800"/>
              <a:ext cx="2875888" cy="2590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B26F3D6-4665-F511-E692-FB6AA899A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8382" y="802364"/>
              <a:ext cx="2883077" cy="3312436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B51E3-C32F-4BA0-6E08-7CD1A3B8C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28667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B085E-DD13-0C93-2362-DD49E7367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57D2E7-15F4-C036-D711-D3A73344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Letters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381B-6D7B-B626-9DD4-513D79BF5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C7CBFE-0663-45B9-7F18-CD912B6601E8}"/>
              </a:ext>
            </a:extLst>
          </p:cNvPr>
          <p:cNvSpPr txBox="1"/>
          <p:nvPr/>
        </p:nvSpPr>
        <p:spPr>
          <a:xfrm>
            <a:off x="5689355" y="6093338"/>
            <a:ext cx="64519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https://</a:t>
            </a:r>
            <a:r>
              <a:rPr lang="en-US" sz="1050" dirty="0" err="1">
                <a:hlinkClick r:id="rId2"/>
              </a:rPr>
              <a:t>grants.nih.gov</a:t>
            </a:r>
            <a:r>
              <a:rPr lang="en-US" sz="1050" dirty="0">
                <a:hlinkClick r:id="rId2"/>
              </a:rPr>
              <a:t>/grants-process/write-application/advice-on-application-sections/reference-letters</a:t>
            </a:r>
            <a:endParaRPr 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8283F-2527-392F-8F4C-BB500604E0B7}"/>
              </a:ext>
            </a:extLst>
          </p:cNvPr>
          <p:cNvSpPr txBox="1"/>
          <p:nvPr/>
        </p:nvSpPr>
        <p:spPr>
          <a:xfrm>
            <a:off x="952499" y="1511315"/>
            <a:ext cx="95631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>
                <a:latin typeface="+mj-lt"/>
                <a:cs typeface="Arial" panose="020B0604020202020204" pitchFamily="34" charset="0"/>
              </a:rPr>
              <a:t>General information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Reference letters are required for some grant programs, such as fellowship and career development awards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They must be submitted </a:t>
            </a:r>
            <a:r>
              <a:rPr lang="en-US" sz="2000" dirty="0">
                <a:cs typeface="Arial" panose="020B0604020202020204" pitchFamily="34" charset="0"/>
              </a:rPr>
              <a:t>by the referee through </a:t>
            </a:r>
            <a:r>
              <a:rPr lang="en-US" sz="2000" dirty="0" err="1">
                <a:cs typeface="Arial" panose="020B0604020202020204" pitchFamily="34" charset="0"/>
              </a:rPr>
              <a:t>eRA</a:t>
            </a:r>
            <a:r>
              <a:rPr lang="en-US" sz="2000" dirty="0">
                <a:cs typeface="Arial" panose="020B0604020202020204" pitchFamily="34" charset="0"/>
              </a:rPr>
              <a:t> commons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by the application deadline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They should be no longer than 2 pages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You will be notified by email when letters are submitted, but they will remain confidential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You must have 3, but no more than 5, reference letters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Resubmission applications require referees to submit updated letters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You must include names of referees in cover letter of the application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0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28624-8AD4-1B25-321F-42075A30D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DB289D-4D14-9CD5-A63F-55C7BE19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Letter Referees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53623-48B7-89DC-F611-B552A1C77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F71B7-DAC1-F041-A93F-1D290D5DAEFF}"/>
              </a:ext>
            </a:extLst>
          </p:cNvPr>
          <p:cNvSpPr txBox="1"/>
          <p:nvPr/>
        </p:nvSpPr>
        <p:spPr>
          <a:xfrm>
            <a:off x="937055" y="1434059"/>
            <a:ext cx="102870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>
                <a:latin typeface="+mj-lt"/>
                <a:cs typeface="Arial" panose="020B0604020202020204" pitchFamily="34" charset="0"/>
              </a:rPr>
              <a:t>Who to select as Referees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Individuals who can speak to your training, accomplishments, career goals, and potential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Consider program directors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Clerkship supervisors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Thesis Committee members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Undergraduate research advisor, if you did significant undergraduate research relatively recently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Select one person outside your department to show outside support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Sponsor and any co-sponsor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cannot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be a referee (they provide statements in the Sponsor/Co-sponsor sections of the application)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Resubmissions do not need to use the same list of referees but do require new reference letter from all referees chosen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4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F0B3E-87DA-8B35-C4DD-2BE5E4AC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B6B331-9A82-3BD0-DF63-7DA8472B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Letters: information for referees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1A90B-32B5-E3F4-1235-4F385DDE2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A98AB-BA6B-05D5-D9DE-D4497776F25D}"/>
              </a:ext>
            </a:extLst>
          </p:cNvPr>
          <p:cNvSpPr txBox="1"/>
          <p:nvPr/>
        </p:nvSpPr>
        <p:spPr>
          <a:xfrm>
            <a:off x="952499" y="1395866"/>
            <a:ext cx="972518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What information to provide your referees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date the application is due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commons User ID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full name as it appears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commons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funding opportunity announcement number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Reference Letter Confirmation Number (only if resubmitting)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Biosketch, project title, and Specific Aims page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Suggested areas that you’d like them to address (background, personal characteristics, areas for development)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Formal instructions with suggested evaluation points are shown on next slide and available through NIH website </a:t>
            </a:r>
          </a:p>
          <a:p>
            <a:pPr lvl="1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https://grants.nih.gov/grants-process/write-application/advice-on-application-sections/reference-letters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710FFA9-CC13-F4EA-B75B-2CC91CA7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2243" y="1537217"/>
            <a:ext cx="2102579" cy="576580"/>
          </a:xfrm>
          <a:prstGeom prst="wedgeRoundRectCallout">
            <a:avLst>
              <a:gd name="adj1" fmla="val -155144"/>
              <a:gd name="adj2" fmla="val 143518"/>
              <a:gd name="adj3" fmla="val 16667"/>
            </a:avLst>
          </a:prstGeom>
          <a:solidFill>
            <a:srgbClr val="45964B">
              <a:alpha val="41960"/>
            </a:srgbClr>
          </a:solidFill>
          <a:ln w="9525">
            <a:solidFill>
              <a:srgbClr val="45964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Helvetica" charset="0"/>
                <a:cs typeface="Helvetica" charset="0"/>
              </a:rPr>
              <a:t>Pairs letter with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6309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82A3F-DF24-D498-D515-A05F59867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BDE245-C7B9-497E-1897-02533C73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Letters: Updated Instructions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6DD5FF-A1C4-1E99-D88D-1D3D4A02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18" y="1811759"/>
            <a:ext cx="4369951" cy="4256843"/>
          </a:xfrm>
        </p:spPr>
        <p:txBody>
          <a:bodyPr>
            <a:normAutofit/>
          </a:bodyPr>
          <a:lstStyle/>
          <a:p>
            <a:r>
              <a:rPr lang="en-US" sz="2400" dirty="0"/>
              <a:t>Updated in January 2025</a:t>
            </a:r>
          </a:p>
          <a:p>
            <a:r>
              <a:rPr lang="en-US" sz="2400" dirty="0"/>
              <a:t>Provides more structure so reviewers can assess </a:t>
            </a:r>
          </a:p>
          <a:p>
            <a:pPr lvl="1"/>
            <a:r>
              <a:rPr lang="en-US" sz="2000" dirty="0"/>
              <a:t>candidate’s strengths and weaknesses</a:t>
            </a:r>
          </a:p>
          <a:p>
            <a:pPr lvl="1"/>
            <a:r>
              <a:rPr lang="en-US" sz="2000" dirty="0"/>
              <a:t>potential to pursue a productive career in biomedical science.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1F37-0F9D-A98B-17BD-B2F7F50F2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7C6B3-F7E1-F649-7CAC-4B228DB54A0A}"/>
              </a:ext>
            </a:extLst>
          </p:cNvPr>
          <p:cNvSpPr txBox="1"/>
          <p:nvPr/>
        </p:nvSpPr>
        <p:spPr>
          <a:xfrm>
            <a:off x="5689355" y="6093338"/>
            <a:ext cx="64519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https://</a:t>
            </a:r>
            <a:r>
              <a:rPr lang="en-US" sz="1050" dirty="0" err="1">
                <a:hlinkClick r:id="rId2"/>
              </a:rPr>
              <a:t>grants.nih.gov</a:t>
            </a:r>
            <a:r>
              <a:rPr lang="en-US" sz="1050" dirty="0">
                <a:hlinkClick r:id="rId2"/>
              </a:rPr>
              <a:t>/grants-process/write-application/advice-on-application-sections/reference-letters</a:t>
            </a:r>
            <a:endParaRPr lang="en-US" sz="1050" dirty="0"/>
          </a:p>
        </p:txBody>
      </p:sp>
      <p:pic>
        <p:nvPicPr>
          <p:cNvPr id="3" name="Picture 2" descr="A screenshot of reference letter instructions on the NIH website&#10;&#10;">
            <a:extLst>
              <a:ext uri="{FF2B5EF4-FFF2-40B4-BE49-F238E27FC236}">
                <a16:creationId xmlns:a16="http://schemas.microsoft.com/office/drawing/2014/main" id="{1E6C0995-38BC-F14F-044D-3524D4C52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265" y="1395866"/>
            <a:ext cx="4900680" cy="45994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23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8314EC5-FC00-EC34-5468-4485F73FD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Letter Instructions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7AC705D-2C26-7B18-8144-94B1865D0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318" y="1811759"/>
            <a:ext cx="4369951" cy="425684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Download instructions for </a:t>
            </a:r>
            <a:r>
              <a:rPr lang="en-US" sz="2400" i="1" dirty="0"/>
              <a:t>Fellowship Applicant Referees</a:t>
            </a:r>
          </a:p>
          <a:p>
            <a:endParaRPr lang="en-US" sz="2400" i="1" dirty="0"/>
          </a:p>
          <a:p>
            <a:r>
              <a:rPr lang="en-US" sz="2400" dirty="0"/>
              <a:t>Fill out the top and send to your referees</a:t>
            </a:r>
          </a:p>
          <a:p>
            <a:endParaRPr lang="en-US" sz="2400" dirty="0"/>
          </a:p>
          <a:p>
            <a:r>
              <a:rPr lang="en-US" sz="2400" dirty="0"/>
              <a:t>You must include a list of referees (including name, departmental affiliation, and institution) in the cover letter of the application</a:t>
            </a:r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F82FE-D6FC-200E-7E27-64C97E9B2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8D24E1-32AB-1767-603C-A624D6D559B8}"/>
              </a:ext>
            </a:extLst>
          </p:cNvPr>
          <p:cNvSpPr txBox="1"/>
          <p:nvPr/>
        </p:nvSpPr>
        <p:spPr>
          <a:xfrm>
            <a:off x="5689355" y="6093338"/>
            <a:ext cx="64519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https://</a:t>
            </a:r>
            <a:r>
              <a:rPr lang="en-US" sz="1050" dirty="0" err="1">
                <a:hlinkClick r:id="rId2"/>
              </a:rPr>
              <a:t>grants.nih.gov</a:t>
            </a:r>
            <a:r>
              <a:rPr lang="en-US" sz="1050" dirty="0">
                <a:hlinkClick r:id="rId2"/>
              </a:rPr>
              <a:t>/grants-process/write-application/advice-on-application-sections/reference-letters</a:t>
            </a:r>
            <a:endParaRPr lang="en-US" sz="1050" dirty="0"/>
          </a:p>
        </p:txBody>
      </p:sp>
      <p:pic>
        <p:nvPicPr>
          <p:cNvPr id="6" name="Picture 5" descr="A close-up of reference letter instructions&#10;&#10;">
            <a:extLst>
              <a:ext uri="{FF2B5EF4-FFF2-40B4-BE49-F238E27FC236}">
                <a16:creationId xmlns:a16="http://schemas.microsoft.com/office/drawing/2014/main" id="{026C3D97-D328-2368-490F-EF3FBC67C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1708196"/>
            <a:ext cx="5886450" cy="194210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FEE2D-E939-56D8-183F-65349AE00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51269" y="3257549"/>
            <a:ext cx="6780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IH instructions for fellowship candidate referees">
            <a:extLst>
              <a:ext uri="{FF2B5EF4-FFF2-40B4-BE49-F238E27FC236}">
                <a16:creationId xmlns:a16="http://schemas.microsoft.com/office/drawing/2014/main" id="{6EDA2D2F-3BF1-7369-CDDE-A4C51E1E8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269" y="1228186"/>
            <a:ext cx="4369951" cy="45141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NIH instructions for fellowship candidate referees (page 2)">
            <a:extLst>
              <a:ext uri="{FF2B5EF4-FFF2-40B4-BE49-F238E27FC236}">
                <a16:creationId xmlns:a16="http://schemas.microsoft.com/office/drawing/2014/main" id="{B77AD0FA-5581-83E4-E5F0-5616FA7089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131" y="1939514"/>
            <a:ext cx="4109426" cy="4129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7BED60-07BC-8A27-D7E5-3A1D8B488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835471" y="2107769"/>
            <a:ext cx="650929" cy="1149780"/>
          </a:xfrm>
          <a:prstGeom prst="straightConnector1">
            <a:avLst/>
          </a:prstGeom>
          <a:ln w="127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20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42318-B797-E02B-1F3C-E8985795D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D4CDDE-FD5C-9186-7FC2-F205856D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Letters: 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EE2ED5-7C41-1364-95BC-EE89E825B557}"/>
              </a:ext>
            </a:extLst>
          </p:cNvPr>
          <p:cNvSpPr txBox="1"/>
          <p:nvPr/>
        </p:nvSpPr>
        <p:spPr>
          <a:xfrm>
            <a:off x="952499" y="1541781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Suggested timeline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month before submission date -&gt; formally request reference letter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weeks before submission date -&gt; follow up with referees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monitor submission status through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commons account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should receive confirmation when letters are uploaded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61E7A-E1C2-6BB7-D838-E78119381D1A}"/>
              </a:ext>
            </a:extLst>
          </p:cNvPr>
          <p:cNvSpPr txBox="1"/>
          <p:nvPr/>
        </p:nvSpPr>
        <p:spPr>
          <a:xfrm>
            <a:off x="2247899" y="4765740"/>
            <a:ext cx="7696200" cy="10156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responsible for ensuring the letters are submitted. Follow up with your referees prior to the due date if the letters have not been submitted.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F2546-4CA0-144E-31BD-6DAFA0F60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</p:spTree>
    <p:extLst>
      <p:ext uri="{BB962C8B-B14F-4D97-AF65-F5344CB8AC3E}">
        <p14:creationId xmlns:p14="http://schemas.microsoft.com/office/powerpoint/2010/main" val="304125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86BC-8BEE-A314-EC3B-9818D975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448707-EC9D-EC50-7ECB-E7E4E222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Letters of Support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A74F3-70CB-D412-4860-8B8C4A99A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79094-BEDA-4D40-C70B-45C9209A99C7}"/>
              </a:ext>
            </a:extLst>
          </p:cNvPr>
          <p:cNvSpPr txBox="1"/>
          <p:nvPr/>
        </p:nvSpPr>
        <p:spPr>
          <a:xfrm>
            <a:off x="937055" y="1538208"/>
            <a:ext cx="103178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>
                <a:cs typeface="Arial" panose="020B0604020202020204" pitchFamily="34" charset="0"/>
              </a:rPr>
              <a:t>General information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Letters of support are used to demonstrate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institutional commitment or resources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collaboration or role in the project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cs typeface="Arial" panose="020B0604020202020204" pitchFamily="34" charset="0"/>
              </a:rPr>
              <a:t>Support by a potential or current user of a resource or service proposed in the application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Be sure to indicate the role (how/when) of collaborators, contributors, consultants </a:t>
            </a:r>
            <a:r>
              <a:rPr lang="en-US" sz="2000" b="1" dirty="0">
                <a:cs typeface="Arial" panose="020B0604020202020204" pitchFamily="34" charset="0"/>
              </a:rPr>
              <a:t>in your training plan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If an individual will play a larger role in your project, consider obtaining a letter of support and including them as a Key Person (with biosketch)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You are allowed 6 pages for letters of support</a:t>
            </a:r>
          </a:p>
          <a:p>
            <a:endParaRPr lang="en-U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18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C4B52-E4CF-E98A-C700-FEA236017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6D8E23-FDFD-9518-CA2C-A3CE8EF2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526777"/>
            <a:ext cx="10640233" cy="869089"/>
          </a:xfrm>
        </p:spPr>
        <p:txBody>
          <a:bodyPr>
            <a:normAutofit/>
          </a:bodyPr>
          <a:lstStyle/>
          <a:p>
            <a:r>
              <a:rPr lang="en-US" dirty="0"/>
              <a:t>Who Should Provide Letters of Support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4051C-E1BC-C48B-4564-D1C1EE86F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Scientific Editing and Research Communication Core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D48CDA-8CDF-3CB7-6F01-115B35640C3A}"/>
              </a:ext>
            </a:extLst>
          </p:cNvPr>
          <p:cNvSpPr txBox="1"/>
          <p:nvPr/>
        </p:nvSpPr>
        <p:spPr>
          <a:xfrm>
            <a:off x="952499" y="1545297"/>
            <a:ext cx="81534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Who to select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Collaborators/consultants who provide: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Key resources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Instruction on a technique or use of specialized equipment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Analyses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Contributors, such as: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Thesis committee members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Clinical mentors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Advisors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69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OWA BRAND COLORS">
      <a:dk1>
        <a:srgbClr val="000000"/>
      </a:dk1>
      <a:lt1>
        <a:srgbClr val="FFFFFF"/>
      </a:lt1>
      <a:dk2>
        <a:srgbClr val="62666A"/>
      </a:dk2>
      <a:lt2>
        <a:srgbClr val="BBBCBC"/>
      </a:lt2>
      <a:accent1>
        <a:srgbClr val="FFCD00"/>
      </a:accent1>
      <a:accent2>
        <a:srgbClr val="616669"/>
      </a:accent2>
      <a:accent3>
        <a:srgbClr val="BBBCBC"/>
      </a:accent3>
      <a:accent4>
        <a:srgbClr val="00A9E0"/>
      </a:accent4>
      <a:accent5>
        <a:srgbClr val="00AF66"/>
      </a:accent5>
      <a:accent6>
        <a:srgbClr val="FF8200"/>
      </a:accent6>
      <a:hlink>
        <a:srgbClr val="00558C"/>
      </a:hlink>
      <a:folHlink>
        <a:srgbClr val="636669"/>
      </a:folHlink>
    </a:clrScheme>
    <a:fontScheme name="University of Iowa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4FB0DBE-5BBE-4E9E-8103-0E5B30DA00C5}" vid="{264A1083-5F02-4FE4-B610-5730CDD5E7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79551</TotalTime>
  <Words>816</Words>
  <Application>Microsoft Macintosh PowerPoint</Application>
  <PresentationFormat>Widescreen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Antonio</vt:lpstr>
      <vt:lpstr>Arial</vt:lpstr>
      <vt:lpstr>Calibri</vt:lpstr>
      <vt:lpstr>Courier New</vt:lpstr>
      <vt:lpstr>Helvetica</vt:lpstr>
      <vt:lpstr>Roboto</vt:lpstr>
      <vt:lpstr>Office Theme</vt:lpstr>
      <vt:lpstr>Reference Letters and  Letters of Support for NIH fellowship applications</vt:lpstr>
      <vt:lpstr>Reference Letters</vt:lpstr>
      <vt:lpstr>Reference Letter Referees</vt:lpstr>
      <vt:lpstr>Reference Letters: information for referees</vt:lpstr>
      <vt:lpstr>Reference Letters: Updated Instructions</vt:lpstr>
      <vt:lpstr>Reference Letter Instructions</vt:lpstr>
      <vt:lpstr>Reference Letters: Timeline</vt:lpstr>
      <vt:lpstr>Letters of Support</vt:lpstr>
      <vt:lpstr>Who Should Provide Letters of Support </vt:lpstr>
      <vt:lpstr>Information to Provide for Letters of Support</vt:lpstr>
      <vt:lpstr>Letters of Support vs. Reference letters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Blaumueller, Christine</dc:creator>
  <cp:lastModifiedBy>Barr, Jennifer Y</cp:lastModifiedBy>
  <cp:revision>73</cp:revision>
  <cp:lastPrinted>2024-09-17T18:53:15Z</cp:lastPrinted>
  <dcterms:created xsi:type="dcterms:W3CDTF">2024-06-18T20:41:03Z</dcterms:created>
  <dcterms:modified xsi:type="dcterms:W3CDTF">2026-02-26T19:20:42Z</dcterms:modified>
</cp:coreProperties>
</file>