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409" r:id="rId2"/>
    <p:sldId id="1359" r:id="rId3"/>
    <p:sldId id="1545" r:id="rId4"/>
    <p:sldId id="1235" r:id="rId5"/>
    <p:sldId id="1546" r:id="rId6"/>
    <p:sldId id="1537" r:id="rId7"/>
    <p:sldId id="1547" r:id="rId8"/>
    <p:sldId id="1562" r:id="rId9"/>
    <p:sldId id="1548" r:id="rId10"/>
    <p:sldId id="1580" r:id="rId11"/>
    <p:sldId id="1198" r:id="rId12"/>
    <p:sldId id="1549" r:id="rId13"/>
    <p:sldId id="1360" r:id="rId14"/>
    <p:sldId id="1361" r:id="rId15"/>
    <p:sldId id="1362" r:id="rId16"/>
    <p:sldId id="1363" r:id="rId17"/>
    <p:sldId id="1365" r:id="rId18"/>
    <p:sldId id="1366" r:id="rId19"/>
    <p:sldId id="1367" r:id="rId20"/>
    <p:sldId id="1368" r:id="rId21"/>
    <p:sldId id="1369" r:id="rId22"/>
    <p:sldId id="1370" r:id="rId23"/>
    <p:sldId id="1538" r:id="rId24"/>
    <p:sldId id="1550" r:id="rId25"/>
    <p:sldId id="1378" r:id="rId26"/>
    <p:sldId id="1484" r:id="rId27"/>
    <p:sldId id="1202" r:id="rId28"/>
    <p:sldId id="1217" r:id="rId29"/>
    <p:sldId id="1581" r:id="rId30"/>
    <p:sldId id="1486" r:id="rId31"/>
    <p:sldId id="1551" r:id="rId32"/>
    <p:sldId id="1204" r:id="rId33"/>
    <p:sldId id="1485" r:id="rId34"/>
    <p:sldId id="1401" r:id="rId35"/>
    <p:sldId id="1400" r:id="rId36"/>
    <p:sldId id="1205" r:id="rId37"/>
    <p:sldId id="1226" r:id="rId38"/>
    <p:sldId id="1576" r:id="rId39"/>
    <p:sldId id="1552" r:id="rId40"/>
    <p:sldId id="1225" r:id="rId41"/>
    <p:sldId id="1539" r:id="rId42"/>
    <p:sldId id="1206" r:id="rId43"/>
    <p:sldId id="1513" r:id="rId44"/>
    <p:sldId id="1534" r:id="rId45"/>
    <p:sldId id="1533" r:id="rId46"/>
    <p:sldId id="1555" r:id="rId47"/>
    <p:sldId id="1556" r:id="rId48"/>
    <p:sldId id="1207" r:id="rId49"/>
    <p:sldId id="1560" r:id="rId50"/>
    <p:sldId id="1559" r:id="rId51"/>
    <p:sldId id="1561" r:id="rId52"/>
    <p:sldId id="1564" r:id="rId53"/>
    <p:sldId id="1565" r:id="rId54"/>
    <p:sldId id="1553" r:id="rId55"/>
    <p:sldId id="1566" r:id="rId56"/>
    <p:sldId id="1567" r:id="rId57"/>
    <p:sldId id="1569" r:id="rId58"/>
    <p:sldId id="1577" r:id="rId59"/>
    <p:sldId id="1570" r:id="rId60"/>
    <p:sldId id="1571" r:id="rId61"/>
    <p:sldId id="1572" r:id="rId62"/>
    <p:sldId id="1573" r:id="rId63"/>
    <p:sldId id="1574" r:id="rId64"/>
    <p:sldId id="1575" r:id="rId65"/>
    <p:sldId id="1563" r:id="rId66"/>
    <p:sldId id="1579" r:id="rId67"/>
    <p:sldId id="1540" r:id="rId68"/>
    <p:sldId id="1541" r:id="rId69"/>
    <p:sldId id="1237" r:id="rId70"/>
    <p:sldId id="155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A2EA9C6B-F314-DB46-953F-7C2085012457}">
          <p14:sldIdLst>
            <p14:sldId id="409"/>
            <p14:sldId id="1359"/>
            <p14:sldId id="1545"/>
          </p14:sldIdLst>
        </p14:section>
        <p14:section name="Reasons to write clearly" id="{99C0B8C3-6692-FA45-BC2F-6C589EEC57DD}">
          <p14:sldIdLst>
            <p14:sldId id="1235"/>
            <p14:sldId id="1546"/>
            <p14:sldId id="1537"/>
            <p14:sldId id="1547"/>
            <p14:sldId id="1562"/>
            <p14:sldId id="1548"/>
            <p14:sldId id="1580"/>
          </p14:sldIdLst>
        </p14:section>
        <p14:section name="Structure with data presentation and paper grant sections" id="{4303C2EB-614F-1443-92D0-46B338E0A0E8}">
          <p14:sldIdLst>
            <p14:sldId id="1198"/>
            <p14:sldId id="1549"/>
            <p14:sldId id="1360"/>
            <p14:sldId id="1361"/>
            <p14:sldId id="1362"/>
            <p14:sldId id="1363"/>
          </p14:sldIdLst>
        </p14:section>
        <p14:section name="Paragraph structure" id="{00819D15-4359-9C42-B67B-BF14E540327A}">
          <p14:sldIdLst>
            <p14:sldId id="1365"/>
            <p14:sldId id="1366"/>
            <p14:sldId id="1367"/>
            <p14:sldId id="1368"/>
            <p14:sldId id="1369"/>
            <p14:sldId id="1370"/>
            <p14:sldId id="1538"/>
            <p14:sldId id="1550"/>
            <p14:sldId id="1378"/>
          </p14:sldIdLst>
        </p14:section>
        <p14:section name="Sentence Structure" id="{72B74335-EAE4-0141-8B8F-15A8FE2F1E18}">
          <p14:sldIdLst>
            <p14:sldId id="1484"/>
            <p14:sldId id="1202"/>
            <p14:sldId id="1217"/>
            <p14:sldId id="1581"/>
            <p14:sldId id="1486"/>
            <p14:sldId id="1551"/>
            <p14:sldId id="1204"/>
            <p14:sldId id="1485"/>
            <p14:sldId id="1401"/>
            <p14:sldId id="1400"/>
            <p14:sldId id="1205"/>
            <p14:sldId id="1226"/>
            <p14:sldId id="1576"/>
            <p14:sldId id="1552"/>
            <p14:sldId id="1225"/>
            <p14:sldId id="1539"/>
            <p14:sldId id="1206"/>
            <p14:sldId id="1513"/>
            <p14:sldId id="1534"/>
            <p14:sldId id="1533"/>
            <p14:sldId id="1555"/>
            <p14:sldId id="1556"/>
            <p14:sldId id="1207"/>
            <p14:sldId id="1560"/>
            <p14:sldId id="1559"/>
            <p14:sldId id="1561"/>
            <p14:sldId id="1564"/>
            <p14:sldId id="1565"/>
            <p14:sldId id="1553"/>
            <p14:sldId id="1566"/>
            <p14:sldId id="1567"/>
            <p14:sldId id="1569"/>
            <p14:sldId id="1577"/>
            <p14:sldId id="1570"/>
            <p14:sldId id="1571"/>
            <p14:sldId id="1572"/>
            <p14:sldId id="1573"/>
            <p14:sldId id="1574"/>
            <p14:sldId id="1575"/>
            <p14:sldId id="1563"/>
          </p14:sldIdLst>
        </p14:section>
        <p14:section name="Final thoughts and resources" id="{9459E0E8-F849-5944-8DAB-0C3074EF5265}">
          <p14:sldIdLst>
            <p14:sldId id="1579"/>
            <p14:sldId id="1540"/>
            <p14:sldId id="1541"/>
          </p14:sldIdLst>
        </p14:section>
        <p14:section name="Old/extra" id="{74A6E455-21D6-0940-A4B8-23711CA7F3FD}">
          <p14:sldIdLst>
            <p14:sldId id="1237"/>
            <p14:sldId id="15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43" autoAdjust="0"/>
    <p:restoredTop sz="62482" autoAdjust="0"/>
  </p:normalViewPr>
  <p:slideViewPr>
    <p:cSldViewPr snapToGrid="0" snapToObjects="1">
      <p:cViewPr varScale="1">
        <p:scale>
          <a:sx n="70" d="100"/>
          <a:sy n="70" d="100"/>
        </p:scale>
        <p:origin x="1200"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3/23/26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dirty="0"/>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dirty="0"/>
          </a:p>
        </p:txBody>
      </p:sp>
    </p:spTree>
    <p:extLst>
      <p:ext uri="{BB962C8B-B14F-4D97-AF65-F5344CB8AC3E}">
        <p14:creationId xmlns:p14="http://schemas.microsoft.com/office/powerpoint/2010/main" val="44660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dirty="0"/>
          </a:p>
        </p:txBody>
      </p:sp>
    </p:spTree>
    <p:extLst>
      <p:ext uri="{BB962C8B-B14F-4D97-AF65-F5344CB8AC3E}">
        <p14:creationId xmlns:p14="http://schemas.microsoft.com/office/powerpoint/2010/main" val="99007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dirty="0"/>
          </a:p>
        </p:txBody>
      </p:sp>
    </p:spTree>
    <p:extLst>
      <p:ext uri="{BB962C8B-B14F-4D97-AF65-F5344CB8AC3E}">
        <p14:creationId xmlns:p14="http://schemas.microsoft.com/office/powerpoint/2010/main" val="130213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dirty="0"/>
          </a:p>
        </p:txBody>
      </p:sp>
    </p:spTree>
    <p:extLst>
      <p:ext uri="{BB962C8B-B14F-4D97-AF65-F5344CB8AC3E}">
        <p14:creationId xmlns:p14="http://schemas.microsoft.com/office/powerpoint/2010/main" val="433739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dirty="0"/>
          </a:p>
        </p:txBody>
      </p:sp>
    </p:spTree>
    <p:extLst>
      <p:ext uri="{BB962C8B-B14F-4D97-AF65-F5344CB8AC3E}">
        <p14:creationId xmlns:p14="http://schemas.microsoft.com/office/powerpoint/2010/main" val="235644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14</a:t>
            </a:fld>
            <a:endParaRPr lang="en-US" dirty="0"/>
          </a:p>
        </p:txBody>
      </p:sp>
    </p:spTree>
    <p:extLst>
      <p:ext uri="{BB962C8B-B14F-4D97-AF65-F5344CB8AC3E}">
        <p14:creationId xmlns:p14="http://schemas.microsoft.com/office/powerpoint/2010/main" val="4161333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dirty="0"/>
          </a:p>
        </p:txBody>
      </p:sp>
    </p:spTree>
    <p:extLst>
      <p:ext uri="{BB962C8B-B14F-4D97-AF65-F5344CB8AC3E}">
        <p14:creationId xmlns:p14="http://schemas.microsoft.com/office/powerpoint/2010/main" val="2447399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16</a:t>
            </a:fld>
            <a:endParaRPr lang="en-US" dirty="0"/>
          </a:p>
        </p:txBody>
      </p:sp>
    </p:spTree>
    <p:extLst>
      <p:ext uri="{BB962C8B-B14F-4D97-AF65-F5344CB8AC3E}">
        <p14:creationId xmlns:p14="http://schemas.microsoft.com/office/powerpoint/2010/main" val="252184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17</a:t>
            </a:fld>
            <a:endParaRPr lang="en-US" dirty="0"/>
          </a:p>
        </p:txBody>
      </p:sp>
    </p:spTree>
    <p:extLst>
      <p:ext uri="{BB962C8B-B14F-4D97-AF65-F5344CB8AC3E}">
        <p14:creationId xmlns:p14="http://schemas.microsoft.com/office/powerpoint/2010/main" val="134149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18</a:t>
            </a:fld>
            <a:endParaRPr lang="en-US" dirty="0"/>
          </a:p>
        </p:txBody>
      </p:sp>
    </p:spTree>
    <p:extLst>
      <p:ext uri="{BB962C8B-B14F-4D97-AF65-F5344CB8AC3E}">
        <p14:creationId xmlns:p14="http://schemas.microsoft.com/office/powerpoint/2010/main" val="214827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19</a:t>
            </a:fld>
            <a:endParaRPr lang="en-US" dirty="0"/>
          </a:p>
        </p:txBody>
      </p:sp>
    </p:spTree>
    <p:extLst>
      <p:ext uri="{BB962C8B-B14F-4D97-AF65-F5344CB8AC3E}">
        <p14:creationId xmlns:p14="http://schemas.microsoft.com/office/powerpoint/2010/main" val="600501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dirty="0"/>
          </a:p>
        </p:txBody>
      </p:sp>
    </p:spTree>
    <p:extLst>
      <p:ext uri="{BB962C8B-B14F-4D97-AF65-F5344CB8AC3E}">
        <p14:creationId xmlns:p14="http://schemas.microsoft.com/office/powerpoint/2010/main" val="2089207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20</a:t>
            </a:fld>
            <a:endParaRPr lang="en-US" dirty="0"/>
          </a:p>
        </p:txBody>
      </p:sp>
    </p:spTree>
    <p:extLst>
      <p:ext uri="{BB962C8B-B14F-4D97-AF65-F5344CB8AC3E}">
        <p14:creationId xmlns:p14="http://schemas.microsoft.com/office/powerpoint/2010/main" val="1011159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21</a:t>
            </a:fld>
            <a:endParaRPr lang="en-US" dirty="0"/>
          </a:p>
        </p:txBody>
      </p:sp>
    </p:spTree>
    <p:extLst>
      <p:ext uri="{BB962C8B-B14F-4D97-AF65-F5344CB8AC3E}">
        <p14:creationId xmlns:p14="http://schemas.microsoft.com/office/powerpoint/2010/main" val="3510553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22</a:t>
            </a:fld>
            <a:endParaRPr lang="en-US" dirty="0"/>
          </a:p>
        </p:txBody>
      </p:sp>
    </p:spTree>
    <p:extLst>
      <p:ext uri="{BB962C8B-B14F-4D97-AF65-F5344CB8AC3E}">
        <p14:creationId xmlns:p14="http://schemas.microsoft.com/office/powerpoint/2010/main" val="1619745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23</a:t>
            </a:fld>
            <a:endParaRPr lang="en-US" dirty="0"/>
          </a:p>
        </p:txBody>
      </p:sp>
    </p:spTree>
    <p:extLst>
      <p:ext uri="{BB962C8B-B14F-4D97-AF65-F5344CB8AC3E}">
        <p14:creationId xmlns:p14="http://schemas.microsoft.com/office/powerpoint/2010/main" val="4293749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24</a:t>
            </a:fld>
            <a:endParaRPr lang="en-US" dirty="0"/>
          </a:p>
        </p:txBody>
      </p:sp>
    </p:spTree>
    <p:extLst>
      <p:ext uri="{BB962C8B-B14F-4D97-AF65-F5344CB8AC3E}">
        <p14:creationId xmlns:p14="http://schemas.microsoft.com/office/powerpoint/2010/main" val="3709546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25</a:t>
            </a:fld>
            <a:endParaRPr lang="en-US" dirty="0"/>
          </a:p>
        </p:txBody>
      </p:sp>
    </p:spTree>
    <p:extLst>
      <p:ext uri="{BB962C8B-B14F-4D97-AF65-F5344CB8AC3E}">
        <p14:creationId xmlns:p14="http://schemas.microsoft.com/office/powerpoint/2010/main" val="1654453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26</a:t>
            </a:fld>
            <a:endParaRPr lang="en-US" dirty="0"/>
          </a:p>
        </p:txBody>
      </p:sp>
    </p:spTree>
    <p:extLst>
      <p:ext uri="{BB962C8B-B14F-4D97-AF65-F5344CB8AC3E}">
        <p14:creationId xmlns:p14="http://schemas.microsoft.com/office/powerpoint/2010/main" val="634799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27</a:t>
            </a:fld>
            <a:endParaRPr lang="en-US" dirty="0"/>
          </a:p>
        </p:txBody>
      </p:sp>
    </p:spTree>
    <p:extLst>
      <p:ext uri="{BB962C8B-B14F-4D97-AF65-F5344CB8AC3E}">
        <p14:creationId xmlns:p14="http://schemas.microsoft.com/office/powerpoint/2010/main" val="2230121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28</a:t>
            </a:fld>
            <a:endParaRPr lang="en-US" dirty="0"/>
          </a:p>
        </p:txBody>
      </p:sp>
    </p:spTree>
    <p:extLst>
      <p:ext uri="{BB962C8B-B14F-4D97-AF65-F5344CB8AC3E}">
        <p14:creationId xmlns:p14="http://schemas.microsoft.com/office/powerpoint/2010/main" val="2677455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3D9-DA1C-2781-6F43-B3BDB6D84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BFC0B-3E7A-9541-8DC5-384CC933444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CD173E7-10D1-0DA6-EC4F-6A19CA86A4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0B8C11-301F-3C11-4FB0-4BA103AF767D}"/>
              </a:ext>
            </a:extLst>
          </p:cNvPr>
          <p:cNvSpPr>
            <a:spLocks noGrp="1"/>
          </p:cNvSpPr>
          <p:nvPr>
            <p:ph type="sldNum" sz="quarter" idx="5"/>
          </p:nvPr>
        </p:nvSpPr>
        <p:spPr/>
        <p:txBody>
          <a:bodyPr/>
          <a:lstStyle/>
          <a:p>
            <a:fld id="{769943EA-69D9-7E49-97CD-A49926F617C9}" type="slidenum">
              <a:rPr lang="en-US" smtClean="0"/>
              <a:t>29</a:t>
            </a:fld>
            <a:endParaRPr lang="en-US" dirty="0"/>
          </a:p>
        </p:txBody>
      </p:sp>
    </p:spTree>
    <p:extLst>
      <p:ext uri="{BB962C8B-B14F-4D97-AF65-F5344CB8AC3E}">
        <p14:creationId xmlns:p14="http://schemas.microsoft.com/office/powerpoint/2010/main" val="341674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D36E9-2111-6159-EE8D-3EF998088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EEBD7-19A2-0732-5249-BFFE2A248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1EB7F-C526-1667-8145-7D808AD3E6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EFEE5E-6A2D-3C7F-AF55-26137726E8BE}"/>
              </a:ext>
            </a:extLst>
          </p:cNvPr>
          <p:cNvSpPr>
            <a:spLocks noGrp="1"/>
          </p:cNvSpPr>
          <p:nvPr>
            <p:ph type="sldNum" sz="quarter" idx="5"/>
          </p:nvPr>
        </p:nvSpPr>
        <p:spPr/>
        <p:txBody>
          <a:bodyPr/>
          <a:lstStyle/>
          <a:p>
            <a:fld id="{769943EA-69D9-7E49-97CD-A49926F617C9}" type="slidenum">
              <a:rPr lang="en-US" smtClean="0"/>
              <a:t>3</a:t>
            </a:fld>
            <a:endParaRPr lang="en-US" dirty="0"/>
          </a:p>
        </p:txBody>
      </p:sp>
    </p:spTree>
    <p:extLst>
      <p:ext uri="{BB962C8B-B14F-4D97-AF65-F5344CB8AC3E}">
        <p14:creationId xmlns:p14="http://schemas.microsoft.com/office/powerpoint/2010/main" val="1573149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i="1">
                <a:solidFill>
                  <a:schemeClr val="tx1"/>
                </a:solidFill>
                <a:latin typeface="Verdana" charset="0"/>
                <a:ea typeface="ＭＳ Ｐゴシック" charset="0"/>
                <a:cs typeface="ＭＳ Ｐゴシック" charset="0"/>
              </a:defRPr>
            </a:lvl1pPr>
            <a:lvl2pPr marL="757066" indent="-291179">
              <a:defRPr sz="2400" b="1" i="1">
                <a:solidFill>
                  <a:schemeClr val="tx1"/>
                </a:solidFill>
                <a:latin typeface="Verdana" charset="0"/>
                <a:ea typeface="ＭＳ Ｐゴシック" charset="0"/>
              </a:defRPr>
            </a:lvl2pPr>
            <a:lvl3pPr marL="1164717" indent="-232943">
              <a:defRPr sz="2400" b="1" i="1">
                <a:solidFill>
                  <a:schemeClr val="tx1"/>
                </a:solidFill>
                <a:latin typeface="Verdana" charset="0"/>
                <a:ea typeface="ＭＳ Ｐゴシック" charset="0"/>
              </a:defRPr>
            </a:lvl3pPr>
            <a:lvl4pPr marL="1630604" indent="-232943">
              <a:defRPr sz="2400" b="1" i="1">
                <a:solidFill>
                  <a:schemeClr val="tx1"/>
                </a:solidFill>
                <a:latin typeface="Verdana" charset="0"/>
                <a:ea typeface="ＭＳ Ｐゴシック" charset="0"/>
              </a:defRPr>
            </a:lvl4pPr>
            <a:lvl5pPr marL="2096491" indent="-232943">
              <a:defRPr sz="2400" b="1" i="1">
                <a:solidFill>
                  <a:schemeClr val="tx1"/>
                </a:solidFill>
                <a:latin typeface="Verdana" charset="0"/>
                <a:ea typeface="ＭＳ Ｐゴシック" charset="0"/>
              </a:defRPr>
            </a:lvl5pPr>
            <a:lvl6pPr marL="2562377" indent="-232943" eaLnBrk="0" fontAlgn="base" hangingPunct="0">
              <a:spcBef>
                <a:spcPct val="0"/>
              </a:spcBef>
              <a:spcAft>
                <a:spcPct val="0"/>
              </a:spcAft>
              <a:defRPr sz="2400" b="1" i="1">
                <a:solidFill>
                  <a:schemeClr val="tx1"/>
                </a:solidFill>
                <a:latin typeface="Verdana" charset="0"/>
                <a:ea typeface="ＭＳ Ｐゴシック" charset="0"/>
              </a:defRPr>
            </a:lvl6pPr>
            <a:lvl7pPr marL="3028264" indent="-232943" eaLnBrk="0" fontAlgn="base" hangingPunct="0">
              <a:spcBef>
                <a:spcPct val="0"/>
              </a:spcBef>
              <a:spcAft>
                <a:spcPct val="0"/>
              </a:spcAft>
              <a:defRPr sz="2400" b="1" i="1">
                <a:solidFill>
                  <a:schemeClr val="tx1"/>
                </a:solidFill>
                <a:latin typeface="Verdana" charset="0"/>
                <a:ea typeface="ＭＳ Ｐゴシック" charset="0"/>
              </a:defRPr>
            </a:lvl7pPr>
            <a:lvl8pPr marL="3494151" indent="-232943" eaLnBrk="0" fontAlgn="base" hangingPunct="0">
              <a:spcBef>
                <a:spcPct val="0"/>
              </a:spcBef>
              <a:spcAft>
                <a:spcPct val="0"/>
              </a:spcAft>
              <a:defRPr sz="2400" b="1" i="1">
                <a:solidFill>
                  <a:schemeClr val="tx1"/>
                </a:solidFill>
                <a:latin typeface="Verdana" charset="0"/>
                <a:ea typeface="ＭＳ Ｐゴシック" charset="0"/>
              </a:defRPr>
            </a:lvl8pPr>
            <a:lvl9pPr marL="3960038" indent="-232943" eaLnBrk="0" fontAlgn="base" hangingPunct="0">
              <a:spcBef>
                <a:spcPct val="0"/>
              </a:spcBef>
              <a:spcAft>
                <a:spcPct val="0"/>
              </a:spcAft>
              <a:defRPr sz="2400" b="1" i="1">
                <a:solidFill>
                  <a:schemeClr val="tx1"/>
                </a:solidFill>
                <a:latin typeface="Verdana" charset="0"/>
                <a:ea typeface="ＭＳ Ｐゴシック" charset="0"/>
              </a:defRPr>
            </a:lvl9pPr>
          </a:lstStyle>
          <a:p>
            <a:fld id="{0EF424CE-E142-E14C-905F-87B2BB784B46}" type="slidenum">
              <a:rPr lang="en-US" sz="1200" i="0"/>
              <a:pPr/>
              <a:t>30</a:t>
            </a:fld>
            <a:endParaRPr lang="en-US" sz="1200" i="0"/>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335040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F621-CC01-63AE-675E-2EE335121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D6D4B-54D0-FEAD-BAB4-CCA71D535B7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63F8291-FDBF-E72D-5CB5-21AE648319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94AA32-F503-CBBB-EBCE-C4DF50B3DD20}"/>
              </a:ext>
            </a:extLst>
          </p:cNvPr>
          <p:cNvSpPr>
            <a:spLocks noGrp="1"/>
          </p:cNvSpPr>
          <p:nvPr>
            <p:ph type="sldNum" sz="quarter" idx="5"/>
          </p:nvPr>
        </p:nvSpPr>
        <p:spPr/>
        <p:txBody>
          <a:bodyPr/>
          <a:lstStyle/>
          <a:p>
            <a:fld id="{769943EA-69D9-7E49-97CD-A49926F617C9}" type="slidenum">
              <a:rPr lang="en-US" smtClean="0"/>
              <a:t>31</a:t>
            </a:fld>
            <a:endParaRPr lang="en-US" dirty="0"/>
          </a:p>
        </p:txBody>
      </p:sp>
    </p:spTree>
    <p:extLst>
      <p:ext uri="{BB962C8B-B14F-4D97-AF65-F5344CB8AC3E}">
        <p14:creationId xmlns:p14="http://schemas.microsoft.com/office/powerpoint/2010/main" val="3693147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dirty="0">
              <a:latin typeface="Helvetica" pitchFamily="2"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32</a:t>
            </a:fld>
            <a:endParaRPr lang="en-US" dirty="0"/>
          </a:p>
        </p:txBody>
      </p:sp>
    </p:spTree>
    <p:extLst>
      <p:ext uri="{BB962C8B-B14F-4D97-AF65-F5344CB8AC3E}">
        <p14:creationId xmlns:p14="http://schemas.microsoft.com/office/powerpoint/2010/main" val="4101549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33</a:t>
            </a:fld>
            <a:endParaRPr lang="en-US" dirty="0"/>
          </a:p>
        </p:txBody>
      </p:sp>
    </p:spTree>
    <p:extLst>
      <p:ext uri="{BB962C8B-B14F-4D97-AF65-F5344CB8AC3E}">
        <p14:creationId xmlns:p14="http://schemas.microsoft.com/office/powerpoint/2010/main" val="4131474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34</a:t>
            </a:fld>
            <a:endParaRPr lang="en-US" dirty="0"/>
          </a:p>
        </p:txBody>
      </p:sp>
    </p:spTree>
    <p:extLst>
      <p:ext uri="{BB962C8B-B14F-4D97-AF65-F5344CB8AC3E}">
        <p14:creationId xmlns:p14="http://schemas.microsoft.com/office/powerpoint/2010/main" val="1998950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35</a:t>
            </a:fld>
            <a:endParaRPr lang="en-US" dirty="0"/>
          </a:p>
        </p:txBody>
      </p:sp>
    </p:spTree>
    <p:extLst>
      <p:ext uri="{BB962C8B-B14F-4D97-AF65-F5344CB8AC3E}">
        <p14:creationId xmlns:p14="http://schemas.microsoft.com/office/powerpoint/2010/main" val="3938246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36</a:t>
            </a:fld>
            <a:endParaRPr lang="en-US" dirty="0"/>
          </a:p>
        </p:txBody>
      </p:sp>
    </p:spTree>
    <p:extLst>
      <p:ext uri="{BB962C8B-B14F-4D97-AF65-F5344CB8AC3E}">
        <p14:creationId xmlns:p14="http://schemas.microsoft.com/office/powerpoint/2010/main" val="3172434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37</a:t>
            </a:fld>
            <a:endParaRPr lang="en-US" dirty="0"/>
          </a:p>
        </p:txBody>
      </p:sp>
    </p:spTree>
    <p:extLst>
      <p:ext uri="{BB962C8B-B14F-4D97-AF65-F5344CB8AC3E}">
        <p14:creationId xmlns:p14="http://schemas.microsoft.com/office/powerpoint/2010/main" val="1840633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5053F-B378-167B-5C8B-95921B16D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4D391-1A78-EF03-0526-2B4ADAA4AB0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825E355-F367-2837-282D-DC4C49B211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8CE3A7-CBDF-AFAB-83D9-2AAC09F4222E}"/>
              </a:ext>
            </a:extLst>
          </p:cNvPr>
          <p:cNvSpPr>
            <a:spLocks noGrp="1"/>
          </p:cNvSpPr>
          <p:nvPr>
            <p:ph type="sldNum" sz="quarter" idx="5"/>
          </p:nvPr>
        </p:nvSpPr>
        <p:spPr/>
        <p:txBody>
          <a:bodyPr/>
          <a:lstStyle/>
          <a:p>
            <a:fld id="{769943EA-69D9-7E49-97CD-A49926F617C9}" type="slidenum">
              <a:rPr lang="en-US" smtClean="0"/>
              <a:t>38</a:t>
            </a:fld>
            <a:endParaRPr lang="en-US" dirty="0"/>
          </a:p>
        </p:txBody>
      </p:sp>
    </p:spTree>
    <p:extLst>
      <p:ext uri="{BB962C8B-B14F-4D97-AF65-F5344CB8AC3E}">
        <p14:creationId xmlns:p14="http://schemas.microsoft.com/office/powerpoint/2010/main" val="2904027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83725-D0F3-C86C-1731-7B5761011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F6BE0-4363-C14A-DD51-B8B597832A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802523B-91E3-D6D2-C70E-190EAD5295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24B05C-3BA7-BD14-018D-1237A5B20EDD}"/>
              </a:ext>
            </a:extLst>
          </p:cNvPr>
          <p:cNvSpPr>
            <a:spLocks noGrp="1"/>
          </p:cNvSpPr>
          <p:nvPr>
            <p:ph type="sldNum" sz="quarter" idx="5"/>
          </p:nvPr>
        </p:nvSpPr>
        <p:spPr/>
        <p:txBody>
          <a:bodyPr/>
          <a:lstStyle/>
          <a:p>
            <a:fld id="{769943EA-69D9-7E49-97CD-A49926F617C9}" type="slidenum">
              <a:rPr lang="en-US" smtClean="0"/>
              <a:t>39</a:t>
            </a:fld>
            <a:endParaRPr lang="en-US" dirty="0"/>
          </a:p>
        </p:txBody>
      </p:sp>
    </p:spTree>
    <p:extLst>
      <p:ext uri="{BB962C8B-B14F-4D97-AF65-F5344CB8AC3E}">
        <p14:creationId xmlns:p14="http://schemas.microsoft.com/office/powerpoint/2010/main" val="344048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dirty="0"/>
          </a:p>
        </p:txBody>
      </p:sp>
    </p:spTree>
    <p:extLst>
      <p:ext uri="{BB962C8B-B14F-4D97-AF65-F5344CB8AC3E}">
        <p14:creationId xmlns:p14="http://schemas.microsoft.com/office/powerpoint/2010/main" val="2608812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40</a:t>
            </a:fld>
            <a:endParaRPr lang="en-US" dirty="0"/>
          </a:p>
        </p:txBody>
      </p:sp>
    </p:spTree>
    <p:extLst>
      <p:ext uri="{BB962C8B-B14F-4D97-AF65-F5344CB8AC3E}">
        <p14:creationId xmlns:p14="http://schemas.microsoft.com/office/powerpoint/2010/main" val="2028312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41</a:t>
            </a:fld>
            <a:endParaRPr lang="en-US" dirty="0"/>
          </a:p>
        </p:txBody>
      </p:sp>
    </p:spTree>
    <p:extLst>
      <p:ext uri="{BB962C8B-B14F-4D97-AF65-F5344CB8AC3E}">
        <p14:creationId xmlns:p14="http://schemas.microsoft.com/office/powerpoint/2010/main" val="2133341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42</a:t>
            </a:fld>
            <a:endParaRPr lang="en-US" dirty="0"/>
          </a:p>
        </p:txBody>
      </p:sp>
    </p:spTree>
    <p:extLst>
      <p:ext uri="{BB962C8B-B14F-4D97-AF65-F5344CB8AC3E}">
        <p14:creationId xmlns:p14="http://schemas.microsoft.com/office/powerpoint/2010/main" val="3782637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43</a:t>
            </a:fld>
            <a:endParaRPr lang="en-US" dirty="0"/>
          </a:p>
        </p:txBody>
      </p:sp>
    </p:spTree>
    <p:extLst>
      <p:ext uri="{BB962C8B-B14F-4D97-AF65-F5344CB8AC3E}">
        <p14:creationId xmlns:p14="http://schemas.microsoft.com/office/powerpoint/2010/main" val="1613905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44</a:t>
            </a:fld>
            <a:endParaRPr lang="en-US" dirty="0"/>
          </a:p>
        </p:txBody>
      </p:sp>
    </p:spTree>
    <p:extLst>
      <p:ext uri="{BB962C8B-B14F-4D97-AF65-F5344CB8AC3E}">
        <p14:creationId xmlns:p14="http://schemas.microsoft.com/office/powerpoint/2010/main" val="1935700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45</a:t>
            </a:fld>
            <a:endParaRPr lang="en-US" dirty="0"/>
          </a:p>
        </p:txBody>
      </p:sp>
    </p:spTree>
    <p:extLst>
      <p:ext uri="{BB962C8B-B14F-4D97-AF65-F5344CB8AC3E}">
        <p14:creationId xmlns:p14="http://schemas.microsoft.com/office/powerpoint/2010/main" val="2520846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46</a:t>
            </a:fld>
            <a:endParaRPr lang="en-US" dirty="0"/>
          </a:p>
        </p:txBody>
      </p:sp>
    </p:spTree>
    <p:extLst>
      <p:ext uri="{BB962C8B-B14F-4D97-AF65-F5344CB8AC3E}">
        <p14:creationId xmlns:p14="http://schemas.microsoft.com/office/powerpoint/2010/main" val="4238146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47</a:t>
            </a:fld>
            <a:endParaRPr lang="en-US" dirty="0"/>
          </a:p>
        </p:txBody>
      </p:sp>
    </p:spTree>
    <p:extLst>
      <p:ext uri="{BB962C8B-B14F-4D97-AF65-F5344CB8AC3E}">
        <p14:creationId xmlns:p14="http://schemas.microsoft.com/office/powerpoint/2010/main" val="670727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48</a:t>
            </a:fld>
            <a:endParaRPr lang="en-US" dirty="0"/>
          </a:p>
        </p:txBody>
      </p:sp>
    </p:spTree>
    <p:extLst>
      <p:ext uri="{BB962C8B-B14F-4D97-AF65-F5344CB8AC3E}">
        <p14:creationId xmlns:p14="http://schemas.microsoft.com/office/powerpoint/2010/main" val="1933693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49</a:t>
            </a:fld>
            <a:endParaRPr lang="en-US" dirty="0"/>
          </a:p>
        </p:txBody>
      </p:sp>
    </p:spTree>
    <p:extLst>
      <p:ext uri="{BB962C8B-B14F-4D97-AF65-F5344CB8AC3E}">
        <p14:creationId xmlns:p14="http://schemas.microsoft.com/office/powerpoint/2010/main" val="363828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dirty="0"/>
          </a:p>
        </p:txBody>
      </p:sp>
    </p:spTree>
    <p:extLst>
      <p:ext uri="{BB962C8B-B14F-4D97-AF65-F5344CB8AC3E}">
        <p14:creationId xmlns:p14="http://schemas.microsoft.com/office/powerpoint/2010/main" val="397327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50</a:t>
            </a:fld>
            <a:endParaRPr lang="en-US" dirty="0"/>
          </a:p>
        </p:txBody>
      </p:sp>
    </p:spTree>
    <p:extLst>
      <p:ext uri="{BB962C8B-B14F-4D97-AF65-F5344CB8AC3E}">
        <p14:creationId xmlns:p14="http://schemas.microsoft.com/office/powerpoint/2010/main" val="4034454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1AD31-E6B3-A379-DE71-2C9D93751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B9B33-53C0-1872-F6B8-837150973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A4264-CBFF-7976-F68A-58323514ED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79F8F9-D17C-12C4-EE51-FE79BCAE5D52}"/>
              </a:ext>
            </a:extLst>
          </p:cNvPr>
          <p:cNvSpPr>
            <a:spLocks noGrp="1"/>
          </p:cNvSpPr>
          <p:nvPr>
            <p:ph type="sldNum" sz="quarter" idx="5"/>
          </p:nvPr>
        </p:nvSpPr>
        <p:spPr/>
        <p:txBody>
          <a:bodyPr/>
          <a:lstStyle/>
          <a:p>
            <a:fld id="{769943EA-69D9-7E49-97CD-A49926F617C9}" type="slidenum">
              <a:rPr lang="en-US" smtClean="0"/>
              <a:t>51</a:t>
            </a:fld>
            <a:endParaRPr lang="en-US" dirty="0"/>
          </a:p>
        </p:txBody>
      </p:sp>
    </p:spTree>
    <p:extLst>
      <p:ext uri="{BB962C8B-B14F-4D97-AF65-F5344CB8AC3E}">
        <p14:creationId xmlns:p14="http://schemas.microsoft.com/office/powerpoint/2010/main" val="7848266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9775-61E0-20F6-E1AA-4D4F9B3AE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B03B4-3458-540A-10E5-31D821335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CC7CF-3ED0-1BDA-0714-203429EC91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AC0880-FCAE-F0D4-8D76-C77565FA97E1}"/>
              </a:ext>
            </a:extLst>
          </p:cNvPr>
          <p:cNvSpPr>
            <a:spLocks noGrp="1"/>
          </p:cNvSpPr>
          <p:nvPr>
            <p:ph type="sldNum" sz="quarter" idx="5"/>
          </p:nvPr>
        </p:nvSpPr>
        <p:spPr/>
        <p:txBody>
          <a:bodyPr/>
          <a:lstStyle/>
          <a:p>
            <a:fld id="{769943EA-69D9-7E49-97CD-A49926F617C9}" type="slidenum">
              <a:rPr lang="en-US" smtClean="0"/>
              <a:t>52</a:t>
            </a:fld>
            <a:endParaRPr lang="en-US" dirty="0"/>
          </a:p>
        </p:txBody>
      </p:sp>
    </p:spTree>
    <p:extLst>
      <p:ext uri="{BB962C8B-B14F-4D97-AF65-F5344CB8AC3E}">
        <p14:creationId xmlns:p14="http://schemas.microsoft.com/office/powerpoint/2010/main" val="31374030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926C2-DDFE-18BD-F9BB-7413C86E7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0CBDC-8235-CB1C-169D-65A433824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9C902-EABE-BC78-9F37-13252B4E8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C524B7-8226-B1EB-B72F-BA2E029848CC}"/>
              </a:ext>
            </a:extLst>
          </p:cNvPr>
          <p:cNvSpPr>
            <a:spLocks noGrp="1"/>
          </p:cNvSpPr>
          <p:nvPr>
            <p:ph type="sldNum" sz="quarter" idx="5"/>
          </p:nvPr>
        </p:nvSpPr>
        <p:spPr/>
        <p:txBody>
          <a:bodyPr/>
          <a:lstStyle/>
          <a:p>
            <a:fld id="{769943EA-69D9-7E49-97CD-A49926F617C9}" type="slidenum">
              <a:rPr lang="en-US" smtClean="0"/>
              <a:t>53</a:t>
            </a:fld>
            <a:endParaRPr lang="en-US" dirty="0"/>
          </a:p>
        </p:txBody>
      </p:sp>
    </p:spTree>
    <p:extLst>
      <p:ext uri="{BB962C8B-B14F-4D97-AF65-F5344CB8AC3E}">
        <p14:creationId xmlns:p14="http://schemas.microsoft.com/office/powerpoint/2010/main" val="1425547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E9F59-F2AD-4B44-0774-D07EC090E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A73F1-96F3-CF08-27D1-FE386F04654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C60FB71-F32D-12C5-8CF4-DE198C7D4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D650D4-477E-18C8-AAB0-5A19558FD4C4}"/>
              </a:ext>
            </a:extLst>
          </p:cNvPr>
          <p:cNvSpPr>
            <a:spLocks noGrp="1"/>
          </p:cNvSpPr>
          <p:nvPr>
            <p:ph type="sldNum" sz="quarter" idx="5"/>
          </p:nvPr>
        </p:nvSpPr>
        <p:spPr/>
        <p:txBody>
          <a:bodyPr/>
          <a:lstStyle/>
          <a:p>
            <a:fld id="{769943EA-69D9-7E49-97CD-A49926F617C9}" type="slidenum">
              <a:rPr lang="en-US" smtClean="0"/>
              <a:t>54</a:t>
            </a:fld>
            <a:endParaRPr lang="en-US" dirty="0"/>
          </a:p>
        </p:txBody>
      </p:sp>
    </p:spTree>
    <p:extLst>
      <p:ext uri="{BB962C8B-B14F-4D97-AF65-F5344CB8AC3E}">
        <p14:creationId xmlns:p14="http://schemas.microsoft.com/office/powerpoint/2010/main" val="2451138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772BF-EFBE-7BB5-1447-6647E3514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D1682-89C1-8959-E86E-1021A48F0B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64A2299-63E7-F728-7E2F-150D087C02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AE086B-5302-B504-8E26-4D026C60E3D4}"/>
              </a:ext>
            </a:extLst>
          </p:cNvPr>
          <p:cNvSpPr>
            <a:spLocks noGrp="1"/>
          </p:cNvSpPr>
          <p:nvPr>
            <p:ph type="sldNum" sz="quarter" idx="5"/>
          </p:nvPr>
        </p:nvSpPr>
        <p:spPr/>
        <p:txBody>
          <a:bodyPr/>
          <a:lstStyle/>
          <a:p>
            <a:fld id="{769943EA-69D9-7E49-97CD-A49926F617C9}" type="slidenum">
              <a:rPr lang="en-US" smtClean="0"/>
              <a:t>55</a:t>
            </a:fld>
            <a:endParaRPr lang="en-US" dirty="0"/>
          </a:p>
        </p:txBody>
      </p:sp>
    </p:spTree>
    <p:extLst>
      <p:ext uri="{BB962C8B-B14F-4D97-AF65-F5344CB8AC3E}">
        <p14:creationId xmlns:p14="http://schemas.microsoft.com/office/powerpoint/2010/main" val="14346860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0B6B-FEF1-1927-18A0-5687653A5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9F35C-2291-6C2F-0C64-B81EBC1CDA0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FC82831-17BF-3E57-2A58-3456D147DF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79DD1F-0775-BC3F-1A2A-E5A86525545A}"/>
              </a:ext>
            </a:extLst>
          </p:cNvPr>
          <p:cNvSpPr>
            <a:spLocks noGrp="1"/>
          </p:cNvSpPr>
          <p:nvPr>
            <p:ph type="sldNum" sz="quarter" idx="5"/>
          </p:nvPr>
        </p:nvSpPr>
        <p:spPr/>
        <p:txBody>
          <a:bodyPr/>
          <a:lstStyle/>
          <a:p>
            <a:fld id="{769943EA-69D9-7E49-97CD-A49926F617C9}" type="slidenum">
              <a:rPr lang="en-US" smtClean="0"/>
              <a:t>56</a:t>
            </a:fld>
            <a:endParaRPr lang="en-US" dirty="0"/>
          </a:p>
        </p:txBody>
      </p:sp>
    </p:spTree>
    <p:extLst>
      <p:ext uri="{BB962C8B-B14F-4D97-AF65-F5344CB8AC3E}">
        <p14:creationId xmlns:p14="http://schemas.microsoft.com/office/powerpoint/2010/main" val="784834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86472-868C-EF92-A24E-388330A40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BDBA3-69F5-B974-E7C2-CD30D1709BF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470FB87-AA9D-A587-FE2C-DDBA4E81D0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5E65B7-8D04-F3F8-E449-E78A0EAB859C}"/>
              </a:ext>
            </a:extLst>
          </p:cNvPr>
          <p:cNvSpPr>
            <a:spLocks noGrp="1"/>
          </p:cNvSpPr>
          <p:nvPr>
            <p:ph type="sldNum" sz="quarter" idx="5"/>
          </p:nvPr>
        </p:nvSpPr>
        <p:spPr/>
        <p:txBody>
          <a:bodyPr/>
          <a:lstStyle/>
          <a:p>
            <a:fld id="{769943EA-69D9-7E49-97CD-A49926F617C9}" type="slidenum">
              <a:rPr lang="en-US" smtClean="0"/>
              <a:t>57</a:t>
            </a:fld>
            <a:endParaRPr lang="en-US" dirty="0"/>
          </a:p>
        </p:txBody>
      </p:sp>
    </p:spTree>
    <p:extLst>
      <p:ext uri="{BB962C8B-B14F-4D97-AF65-F5344CB8AC3E}">
        <p14:creationId xmlns:p14="http://schemas.microsoft.com/office/powerpoint/2010/main" val="27227439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2F89-E7C0-6283-7B07-B552B9BB8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A26D9-D8FE-A3E7-E064-6CAA5204D9F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4F0D8E5-D07D-6D1A-63DD-04C381D7BA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EF72E9-F6D9-15E1-EAAD-3F519BB52551}"/>
              </a:ext>
            </a:extLst>
          </p:cNvPr>
          <p:cNvSpPr>
            <a:spLocks noGrp="1"/>
          </p:cNvSpPr>
          <p:nvPr>
            <p:ph type="sldNum" sz="quarter" idx="5"/>
          </p:nvPr>
        </p:nvSpPr>
        <p:spPr/>
        <p:txBody>
          <a:bodyPr/>
          <a:lstStyle/>
          <a:p>
            <a:fld id="{769943EA-69D9-7E49-97CD-A49926F617C9}" type="slidenum">
              <a:rPr lang="en-US" smtClean="0"/>
              <a:t>58</a:t>
            </a:fld>
            <a:endParaRPr lang="en-US" dirty="0"/>
          </a:p>
        </p:txBody>
      </p:sp>
    </p:spTree>
    <p:extLst>
      <p:ext uri="{BB962C8B-B14F-4D97-AF65-F5344CB8AC3E}">
        <p14:creationId xmlns:p14="http://schemas.microsoft.com/office/powerpoint/2010/main" val="37577271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3B44-FD63-B85E-1A85-5A7AD2EFD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AFAFB-7AE5-0EB3-C0CE-97250517009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4121D50-BB95-2FE5-5D38-F12D405C8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F880EF-80EB-A644-7070-61FB03D7AAE6}"/>
              </a:ext>
            </a:extLst>
          </p:cNvPr>
          <p:cNvSpPr>
            <a:spLocks noGrp="1"/>
          </p:cNvSpPr>
          <p:nvPr>
            <p:ph type="sldNum" sz="quarter" idx="5"/>
          </p:nvPr>
        </p:nvSpPr>
        <p:spPr/>
        <p:txBody>
          <a:bodyPr/>
          <a:lstStyle/>
          <a:p>
            <a:fld id="{769943EA-69D9-7E49-97CD-A49926F617C9}" type="slidenum">
              <a:rPr lang="en-US" smtClean="0"/>
              <a:t>59</a:t>
            </a:fld>
            <a:endParaRPr lang="en-US" dirty="0"/>
          </a:p>
        </p:txBody>
      </p:sp>
    </p:spTree>
    <p:extLst>
      <p:ext uri="{BB962C8B-B14F-4D97-AF65-F5344CB8AC3E}">
        <p14:creationId xmlns:p14="http://schemas.microsoft.com/office/powerpoint/2010/main" val="339701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4757608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9BED3-2E02-8D9E-EC82-E61CF3C7A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4179A-8787-5316-7D5D-FE1244B9137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7B23DB-97DF-AA86-4535-75540DA9A7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C51D4A-D68D-DFD0-043D-5896EC138AED}"/>
              </a:ext>
            </a:extLst>
          </p:cNvPr>
          <p:cNvSpPr>
            <a:spLocks noGrp="1"/>
          </p:cNvSpPr>
          <p:nvPr>
            <p:ph type="sldNum" sz="quarter" idx="5"/>
          </p:nvPr>
        </p:nvSpPr>
        <p:spPr/>
        <p:txBody>
          <a:bodyPr/>
          <a:lstStyle/>
          <a:p>
            <a:fld id="{769943EA-69D9-7E49-97CD-A49926F617C9}" type="slidenum">
              <a:rPr lang="en-US" smtClean="0"/>
              <a:t>60</a:t>
            </a:fld>
            <a:endParaRPr lang="en-US" dirty="0"/>
          </a:p>
        </p:txBody>
      </p:sp>
    </p:spTree>
    <p:extLst>
      <p:ext uri="{BB962C8B-B14F-4D97-AF65-F5344CB8AC3E}">
        <p14:creationId xmlns:p14="http://schemas.microsoft.com/office/powerpoint/2010/main" val="37501333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0340-BAD2-CBC4-3EE5-7B4929DB7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78B20-704B-E86E-3C9E-D41CA48D023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C300A7E-394A-EFEC-7970-E3D36E3514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9C99E6-375F-E111-5888-254E5185D985}"/>
              </a:ext>
            </a:extLst>
          </p:cNvPr>
          <p:cNvSpPr>
            <a:spLocks noGrp="1"/>
          </p:cNvSpPr>
          <p:nvPr>
            <p:ph type="sldNum" sz="quarter" idx="5"/>
          </p:nvPr>
        </p:nvSpPr>
        <p:spPr/>
        <p:txBody>
          <a:bodyPr/>
          <a:lstStyle/>
          <a:p>
            <a:fld id="{769943EA-69D9-7E49-97CD-A49926F617C9}" type="slidenum">
              <a:rPr lang="en-US" smtClean="0"/>
              <a:t>61</a:t>
            </a:fld>
            <a:endParaRPr lang="en-US" dirty="0"/>
          </a:p>
        </p:txBody>
      </p:sp>
    </p:spTree>
    <p:extLst>
      <p:ext uri="{BB962C8B-B14F-4D97-AF65-F5344CB8AC3E}">
        <p14:creationId xmlns:p14="http://schemas.microsoft.com/office/powerpoint/2010/main" val="28737019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A41C4-E28D-8FC4-B5BD-ED5D45BB0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A62C1-FC2E-14EB-2886-6E0A3435E84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C16EA2-25BE-4F60-9F69-6EE7B027F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04069F-3308-1A86-C43C-9189AAD59514}"/>
              </a:ext>
            </a:extLst>
          </p:cNvPr>
          <p:cNvSpPr>
            <a:spLocks noGrp="1"/>
          </p:cNvSpPr>
          <p:nvPr>
            <p:ph type="sldNum" sz="quarter" idx="5"/>
          </p:nvPr>
        </p:nvSpPr>
        <p:spPr/>
        <p:txBody>
          <a:bodyPr/>
          <a:lstStyle/>
          <a:p>
            <a:fld id="{769943EA-69D9-7E49-97CD-A49926F617C9}" type="slidenum">
              <a:rPr lang="en-US" smtClean="0"/>
              <a:t>62</a:t>
            </a:fld>
            <a:endParaRPr lang="en-US" dirty="0"/>
          </a:p>
        </p:txBody>
      </p:sp>
    </p:spTree>
    <p:extLst>
      <p:ext uri="{BB962C8B-B14F-4D97-AF65-F5344CB8AC3E}">
        <p14:creationId xmlns:p14="http://schemas.microsoft.com/office/powerpoint/2010/main" val="2016784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8192E-329D-FFF1-2256-21004A64B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36130-9023-6D42-4FC3-1AC115B63B0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FD081F7-FE56-DBE7-478F-B79B660983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BF08D-5221-FC5C-CCE4-42D147F7B613}"/>
              </a:ext>
            </a:extLst>
          </p:cNvPr>
          <p:cNvSpPr>
            <a:spLocks noGrp="1"/>
          </p:cNvSpPr>
          <p:nvPr>
            <p:ph type="sldNum" sz="quarter" idx="5"/>
          </p:nvPr>
        </p:nvSpPr>
        <p:spPr/>
        <p:txBody>
          <a:bodyPr/>
          <a:lstStyle/>
          <a:p>
            <a:fld id="{769943EA-69D9-7E49-97CD-A49926F617C9}" type="slidenum">
              <a:rPr lang="en-US" smtClean="0"/>
              <a:t>63</a:t>
            </a:fld>
            <a:endParaRPr lang="en-US" dirty="0"/>
          </a:p>
        </p:txBody>
      </p:sp>
    </p:spTree>
    <p:extLst>
      <p:ext uri="{BB962C8B-B14F-4D97-AF65-F5344CB8AC3E}">
        <p14:creationId xmlns:p14="http://schemas.microsoft.com/office/powerpoint/2010/main" val="5712856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2836A-97AF-1770-758B-144B64E8C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B8BDA-D8E5-7922-68A7-C8733A1590C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879825A-AF38-243B-7334-4B5B7C666F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35F13B-8170-A051-BCDC-8DA199039215}"/>
              </a:ext>
            </a:extLst>
          </p:cNvPr>
          <p:cNvSpPr>
            <a:spLocks noGrp="1"/>
          </p:cNvSpPr>
          <p:nvPr>
            <p:ph type="sldNum" sz="quarter" idx="5"/>
          </p:nvPr>
        </p:nvSpPr>
        <p:spPr/>
        <p:txBody>
          <a:bodyPr/>
          <a:lstStyle/>
          <a:p>
            <a:fld id="{769943EA-69D9-7E49-97CD-A49926F617C9}" type="slidenum">
              <a:rPr lang="en-US" smtClean="0"/>
              <a:t>64</a:t>
            </a:fld>
            <a:endParaRPr lang="en-US" dirty="0"/>
          </a:p>
        </p:txBody>
      </p:sp>
    </p:spTree>
    <p:extLst>
      <p:ext uri="{BB962C8B-B14F-4D97-AF65-F5344CB8AC3E}">
        <p14:creationId xmlns:p14="http://schemas.microsoft.com/office/powerpoint/2010/main" val="3691457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65</a:t>
            </a:fld>
            <a:endParaRPr lang="en-US" dirty="0"/>
          </a:p>
        </p:txBody>
      </p:sp>
    </p:spTree>
    <p:extLst>
      <p:ext uri="{BB962C8B-B14F-4D97-AF65-F5344CB8AC3E}">
        <p14:creationId xmlns:p14="http://schemas.microsoft.com/office/powerpoint/2010/main" val="5356689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C15B8-9D8B-1EA8-9CA6-F866B1BB6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6A025-AC8D-A977-1E3F-993E1160BB0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5F5A86C-77A5-A56C-DEB4-FA223D38F8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067F55-5C64-E8DE-4B96-1788B181E7AC}"/>
              </a:ext>
            </a:extLst>
          </p:cNvPr>
          <p:cNvSpPr>
            <a:spLocks noGrp="1"/>
          </p:cNvSpPr>
          <p:nvPr>
            <p:ph type="sldNum" sz="quarter" idx="5"/>
          </p:nvPr>
        </p:nvSpPr>
        <p:spPr/>
        <p:txBody>
          <a:bodyPr/>
          <a:lstStyle/>
          <a:p>
            <a:fld id="{769943EA-69D9-7E49-97CD-A49926F617C9}" type="slidenum">
              <a:rPr lang="en-US" smtClean="0"/>
              <a:t>66</a:t>
            </a:fld>
            <a:endParaRPr lang="en-US" dirty="0"/>
          </a:p>
        </p:txBody>
      </p:sp>
    </p:spTree>
    <p:extLst>
      <p:ext uri="{BB962C8B-B14F-4D97-AF65-F5344CB8AC3E}">
        <p14:creationId xmlns:p14="http://schemas.microsoft.com/office/powerpoint/2010/main" val="29833649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67</a:t>
            </a:fld>
            <a:endParaRPr lang="en-US" dirty="0"/>
          </a:p>
        </p:txBody>
      </p:sp>
    </p:spTree>
    <p:extLst>
      <p:ext uri="{BB962C8B-B14F-4D97-AF65-F5344CB8AC3E}">
        <p14:creationId xmlns:p14="http://schemas.microsoft.com/office/powerpoint/2010/main" val="37227010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68</a:t>
            </a:fld>
            <a:endParaRPr lang="en-US" dirty="0"/>
          </a:p>
        </p:txBody>
      </p:sp>
    </p:spTree>
    <p:extLst>
      <p:ext uri="{BB962C8B-B14F-4D97-AF65-F5344CB8AC3E}">
        <p14:creationId xmlns:p14="http://schemas.microsoft.com/office/powerpoint/2010/main" val="21245488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69</a:t>
            </a:fld>
            <a:endParaRPr lang="en-US" dirty="0"/>
          </a:p>
        </p:txBody>
      </p:sp>
    </p:spTree>
    <p:extLst>
      <p:ext uri="{BB962C8B-B14F-4D97-AF65-F5344CB8AC3E}">
        <p14:creationId xmlns:p14="http://schemas.microsoft.com/office/powerpoint/2010/main" val="8285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dirty="0"/>
          </a:p>
        </p:txBody>
      </p:sp>
    </p:spTree>
    <p:extLst>
      <p:ext uri="{BB962C8B-B14F-4D97-AF65-F5344CB8AC3E}">
        <p14:creationId xmlns:p14="http://schemas.microsoft.com/office/powerpoint/2010/main" val="308738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dirty="0"/>
          </a:p>
        </p:txBody>
      </p:sp>
    </p:spTree>
    <p:extLst>
      <p:ext uri="{BB962C8B-B14F-4D97-AF65-F5344CB8AC3E}">
        <p14:creationId xmlns:p14="http://schemas.microsoft.com/office/powerpoint/2010/main" val="3333243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dirty="0"/>
          </a:p>
        </p:txBody>
      </p:sp>
    </p:spTree>
    <p:extLst>
      <p:ext uri="{BB962C8B-B14F-4D97-AF65-F5344CB8AC3E}">
        <p14:creationId xmlns:p14="http://schemas.microsoft.com/office/powerpoint/2010/main" val="1894819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 Solid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a:t>
            </a:r>
            <a:br>
              <a:rPr lang="en-US" dirty="0"/>
            </a:br>
            <a:r>
              <a:rPr lang="en-US" dirty="0"/>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60634"/>
            <a:ext cx="1037658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Description automatically generated with medium confidence">
            <a:extLst>
              <a:ext uri="{FF2B5EF4-FFF2-40B4-BE49-F238E27FC236}">
                <a16:creationId xmlns:a16="http://schemas.microsoft.com/office/drawing/2014/main" id="{6EFF7803-3539-7DBD-4520-1043AE67F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197" y="149875"/>
            <a:ext cx="3345554" cy="1135647"/>
          </a:xfrm>
          <a:prstGeom prst="rect">
            <a:avLst/>
          </a:prstGeom>
        </p:spPr>
      </p:pic>
    </p:spTree>
    <p:extLst>
      <p:ext uri="{BB962C8B-B14F-4D97-AF65-F5344CB8AC3E}">
        <p14:creationId xmlns:p14="http://schemas.microsoft.com/office/powerpoint/2010/main" val="3744740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guide id="3" pos="5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3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35A4A98C-CFAA-6356-5F93-D9AA7790DCF7}"/>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7" name="Picture 6" descr="A yellow text on a black background&#10;&#10;Description automatically generated">
            <a:extLst>
              <a:ext uri="{FF2B5EF4-FFF2-40B4-BE49-F238E27FC236}">
                <a16:creationId xmlns:a16="http://schemas.microsoft.com/office/drawing/2014/main" id="{98F3BAF0-9BC2-152D-2249-54CB549C13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4" name="TextBox 3">
            <a:extLst>
              <a:ext uri="{FF2B5EF4-FFF2-40B4-BE49-F238E27FC236}">
                <a16:creationId xmlns:a16="http://schemas.microsoft.com/office/drawing/2014/main" id="{A27BC17B-F5FC-122D-C59F-A14A3CDAD49B}"/>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5" name="Footer Placeholder 4">
            <a:extLst>
              <a:ext uri="{FF2B5EF4-FFF2-40B4-BE49-F238E27FC236}">
                <a16:creationId xmlns:a16="http://schemas.microsoft.com/office/drawing/2014/main" id="{20CC4CD8-5ACC-2392-B588-166E10B7C667}"/>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7DEA7F39-3913-E6ED-89F3-9A69CD7B50C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EA276E71-DA42-6D22-CF21-4A57012734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3" name="TextBox 2">
            <a:extLst>
              <a:ext uri="{FF2B5EF4-FFF2-40B4-BE49-F238E27FC236}">
                <a16:creationId xmlns:a16="http://schemas.microsoft.com/office/drawing/2014/main" id="{626FEC1A-250F-5C6F-1CA1-C007F74917FD}"/>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7" name="Footer Placeholder 4">
            <a:extLst>
              <a:ext uri="{FF2B5EF4-FFF2-40B4-BE49-F238E27FC236}">
                <a16:creationId xmlns:a16="http://schemas.microsoft.com/office/drawing/2014/main" id="{358AEE01-CDB5-0E19-4DCE-6C414D0C8B8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guide id="9" orient="horz" pos="1608" userDrawn="1">
          <p15:clr>
            <a:srgbClr val="FBAE40"/>
          </p15:clr>
        </p15:guide>
        <p15:guide id="10" pos="1248" userDrawn="1">
          <p15:clr>
            <a:srgbClr val="FBAE40"/>
          </p15:clr>
        </p15:guide>
        <p15:guide id="11" pos="1896" userDrawn="1">
          <p15:clr>
            <a:srgbClr val="FBAE40"/>
          </p15:clr>
        </p15:guide>
        <p15:guide id="12" pos="2544" userDrawn="1">
          <p15:clr>
            <a:srgbClr val="FBAE40"/>
          </p15:clr>
        </p15:guide>
        <p15:guide id="13" pos="3192" userDrawn="1">
          <p15:clr>
            <a:srgbClr val="FBAE40"/>
          </p15:clr>
        </p15:guide>
        <p15:guide id="14" pos="4488" userDrawn="1">
          <p15:clr>
            <a:srgbClr val="FBAE40"/>
          </p15:clr>
        </p15:guide>
        <p15:guide id="15" pos="5136" userDrawn="1">
          <p15:clr>
            <a:srgbClr val="FBAE40"/>
          </p15:clr>
        </p15:guide>
        <p15:guide id="16" pos="6432" userDrawn="1">
          <p15:clr>
            <a:srgbClr val="FBAE40"/>
          </p15:clr>
        </p15:guide>
        <p15:guide id="17" pos="5784" userDrawn="1">
          <p15:clr>
            <a:srgbClr val="FBAE40"/>
          </p15:clr>
        </p15:guide>
        <p15:guide id="18" orient="horz" pos="2160" userDrawn="1">
          <p15:clr>
            <a:srgbClr val="FBAE40"/>
          </p15:clr>
        </p15:guide>
        <p15:guide id="19" orient="horz" pos="2712" userDrawn="1">
          <p15:clr>
            <a:srgbClr val="FBAE40"/>
          </p15:clr>
        </p15:guide>
        <p15:guide id="20" orient="horz" pos="3264" userDrawn="1">
          <p15:clr>
            <a:srgbClr val="FBAE40"/>
          </p15:clr>
        </p15:guide>
        <p15:guide id="21" orient="horz" pos="3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2D2F673-8F81-4982-AA66-35312BF385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31FD0869-90A0-6363-688F-E8A4A4F99C74}"/>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15CBE5F8-025C-6069-3350-9D9F57FA8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8D039E24-2CEF-F627-DF42-F285A50BC960}"/>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2E9C086F-7D58-EC00-7015-D1BF774C9C8A}"/>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0" name="Footer Placeholder 4">
            <a:extLst>
              <a:ext uri="{FF2B5EF4-FFF2-40B4-BE49-F238E27FC236}">
                <a16:creationId xmlns:a16="http://schemas.microsoft.com/office/drawing/2014/main" id="{16D921CB-C27A-D7E5-9242-1C124235C5A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4AFB3A8B-E08E-ED0A-7B66-32267F4FAF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2C4F593F-35AB-0D35-F089-181ACD06A888}"/>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DCC2AFA2-E512-D592-1B0B-E710FAF2EFA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0" name="Footer Placeholder 4">
            <a:extLst>
              <a:ext uri="{FF2B5EF4-FFF2-40B4-BE49-F238E27FC236}">
                <a16:creationId xmlns:a16="http://schemas.microsoft.com/office/drawing/2014/main" id="{F562772C-9C43-5348-5603-DC67A3512588}"/>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35384344-D9CA-297D-47CB-7B0831B14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6" name="TextBox 5">
            <a:extLst>
              <a:ext uri="{FF2B5EF4-FFF2-40B4-BE49-F238E27FC236}">
                <a16:creationId xmlns:a16="http://schemas.microsoft.com/office/drawing/2014/main" id="{F23E1E2E-45EB-9322-0FB4-86D74968EDE3}"/>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2" name="Footer Placeholder 4">
            <a:extLst>
              <a:ext uri="{FF2B5EF4-FFF2-40B4-BE49-F238E27FC236}">
                <a16:creationId xmlns:a16="http://schemas.microsoft.com/office/drawing/2014/main" id="{A6BFE654-278E-CF97-5A37-563ACE29A70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79CE712B-1232-1862-7051-C001F0CF6C5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7FB627B1-061C-858C-2C51-6C808738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592B6049-8FA4-4091-28E1-54389CFA51A8}"/>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1EE58734-082B-4067-5F4D-D52884E7637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Title 1">
            <a:extLst>
              <a:ext uri="{FF2B5EF4-FFF2-40B4-BE49-F238E27FC236}">
                <a16:creationId xmlns:a16="http://schemas.microsoft.com/office/drawing/2014/main" id="{F83F529D-C880-45A0-81D8-FD2CC04E07D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CF7A8FD0-2AC1-275A-9524-9DE4BF6C6B13}"/>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D129EA6D-59B6-C4E7-4D09-FB65990DDC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133EBF7C-437C-6E4A-CC6C-3F1FDFCA4A4B}"/>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76329D04-8924-B265-368A-56B1AD5C9DF4}"/>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A9A771B-4FFF-4EBF-A07A-0D6292AC2FE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BB9E4697-1DF2-48BD-9681-3CCBC4EBCF1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61A6B1C7-6A30-86C7-6FE3-ADF716343F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3ABA4F46-2AB1-AD17-D08A-8219BA7DFEE3}"/>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CB7CAAA8-968D-A7FD-9D6C-BD51A44F035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1EE2C71-E6FD-4A5F-BC00-7290049C4471}"/>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B120D79B-99BE-30F4-FFDB-B35DFE81DAB5}"/>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664C53B2-F375-3502-9348-6B16A16704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7D87D047-BE9C-9EE2-4CBC-3A4A349B92D8}"/>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48E25E65-2F3A-38C3-72BE-3E43D85941D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4D2A103D-B44C-09C1-7BB8-33D77CD43383}"/>
              </a:ext>
            </a:extLst>
          </p:cNvPr>
          <p:cNvSpPr>
            <a:spLocks noGrp="1"/>
          </p:cNvSpPr>
          <p:nvPr>
            <p:ph type="ftr" sz="quarter" idx="3"/>
          </p:nvPr>
        </p:nvSpPr>
        <p:spPr>
          <a:xfrm>
            <a:off x="952500" y="1760634"/>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4D30604-A152-EC8B-3BB0-1BC10618EA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197" y="149875"/>
            <a:ext cx="3345554" cy="1135647"/>
          </a:xfrm>
          <a:prstGeom prst="rect">
            <a:avLst/>
          </a:prstGeom>
        </p:spPr>
      </p:pic>
    </p:spTree>
    <p:extLst>
      <p:ext uri="{BB962C8B-B14F-4D97-AF65-F5344CB8AC3E}">
        <p14:creationId xmlns:p14="http://schemas.microsoft.com/office/powerpoint/2010/main" val="73160512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9" name="Title 1">
            <a:extLst>
              <a:ext uri="{FF2B5EF4-FFF2-40B4-BE49-F238E27FC236}">
                <a16:creationId xmlns:a16="http://schemas.microsoft.com/office/drawing/2014/main" id="{F947D672-DDE7-4F36-B79C-4245C5D115ED}"/>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C8BD71F8-36C7-0D6F-BA71-A4EC45774EB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56937614-60E1-E380-25FA-F31283CF8F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8BE4F738-4F1D-B5E5-68C3-A88C436A2F17}"/>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D5ADE8A0-0211-6CAF-8226-2403F2B8EA5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8" name="Straight Connector 7">
            <a:extLst>
              <a:ext uri="{FF2B5EF4-FFF2-40B4-BE49-F238E27FC236}">
                <a16:creationId xmlns:a16="http://schemas.microsoft.com/office/drawing/2014/main" id="{0E7A2738-1D29-40DE-AACF-F60CD708E892}"/>
              </a:ext>
            </a:extLst>
          </p:cNvPr>
          <p:cNvCxnSpPr>
            <a:cxnSpLocks/>
          </p:cNvCxnSpPr>
          <p:nvPr userDrawn="1"/>
        </p:nvCxnSpPr>
        <p:spPr>
          <a:xfrm>
            <a:off x="3443288" y="2921860"/>
            <a:ext cx="17335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7C3D46F0-0006-469D-9C96-A2B5BF70874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25" name="Straight Connector 24">
            <a:extLst>
              <a:ext uri="{FF2B5EF4-FFF2-40B4-BE49-F238E27FC236}">
                <a16:creationId xmlns:a16="http://schemas.microsoft.com/office/drawing/2014/main" id="{5A6ACD5D-F5F8-A848-B9BA-91AAB700F112}"/>
              </a:ext>
            </a:extLst>
          </p:cNvPr>
          <p:cNvCxnSpPr>
            <a:cxnSpLocks/>
          </p:cNvCxnSpPr>
          <p:nvPr userDrawn="1"/>
        </p:nvCxnSpPr>
        <p:spPr>
          <a:xfrm>
            <a:off x="7013575" y="2921860"/>
            <a:ext cx="16926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7E67C6A6-8114-73E3-9530-83F659442862}"/>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2" name="Picture 1" descr="A yellow text on a black background&#10;&#10;Description automatically generated">
            <a:extLst>
              <a:ext uri="{FF2B5EF4-FFF2-40B4-BE49-F238E27FC236}">
                <a16:creationId xmlns:a16="http://schemas.microsoft.com/office/drawing/2014/main" id="{A5DAF273-CDB7-03A3-FBDF-FE4565C74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4" name="TextBox 3">
            <a:extLst>
              <a:ext uri="{FF2B5EF4-FFF2-40B4-BE49-F238E27FC236}">
                <a16:creationId xmlns:a16="http://schemas.microsoft.com/office/drawing/2014/main" id="{DC7EF3DD-680F-FA81-D902-AC9F3792208B}"/>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272694EA-7E6B-08F2-9A5D-276E24C4ABE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568"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1316" userDrawn="1">
          <p15:clr>
            <a:srgbClr val="FBAE40"/>
          </p15:clr>
        </p15:guide>
        <p15:guide id="9" orient="horz" pos="2366" userDrawn="1">
          <p15:clr>
            <a:srgbClr val="FBAE40"/>
          </p15:clr>
        </p15:guide>
        <p15:guide id="14" pos="5544" userDrawn="1">
          <p15:clr>
            <a:srgbClr val="FBAE40"/>
          </p15:clr>
        </p15:guide>
        <p15:guide id="15" pos="6600" userDrawn="1">
          <p15:clr>
            <a:srgbClr val="FBAE40"/>
          </p15:clr>
        </p15:guide>
        <p15:guide id="16" pos="1066" userDrawn="1">
          <p15:clr>
            <a:srgbClr val="FBAE40"/>
          </p15:clr>
        </p15:guide>
        <p15:guide id="17" pos="2118" userDrawn="1">
          <p15:clr>
            <a:srgbClr val="FBAE40"/>
          </p15:clr>
        </p15:guide>
        <p15:guide id="18" pos="3313" userDrawn="1">
          <p15:clr>
            <a:srgbClr val="FBAE40"/>
          </p15:clr>
        </p15:guide>
        <p15:guide id="19" pos="4370" userDrawn="1">
          <p15:clr>
            <a:srgbClr val="FBAE40"/>
          </p15:clr>
        </p15:guide>
        <p15:guide id="20" pos="2169" userDrawn="1">
          <p15:clr>
            <a:srgbClr val="FBAE40"/>
          </p15:clr>
        </p15:guide>
        <p15:guide id="21" pos="3261" userDrawn="1">
          <p15:clr>
            <a:srgbClr val="FBAE40"/>
          </p15:clr>
        </p15:guide>
        <p15:guide id="22" pos="4418" userDrawn="1">
          <p15:clr>
            <a:srgbClr val="FBAE40"/>
          </p15:clr>
        </p15:guide>
        <p15:guide id="23" pos="5490" userDrawn="1">
          <p15:clr>
            <a:srgbClr val="FBAE40"/>
          </p15:clr>
        </p15:guide>
        <p15:guide id="24" pos="665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3048000" y="2921860"/>
            <a:ext cx="838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B9DD2E6-4011-470E-85A1-9331B2E255C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D484D14F-B31B-CAB8-5FB9-945EA37FC8EF}"/>
              </a:ext>
            </a:extLst>
          </p:cNvPr>
          <p:cNvCxnSpPr>
            <a:cxnSpLocks/>
          </p:cNvCxnSpPr>
          <p:nvPr userDrawn="1"/>
        </p:nvCxnSpPr>
        <p:spPr>
          <a:xfrm>
            <a:off x="5715000" y="2921860"/>
            <a:ext cx="749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ABC3FA-D70B-45FB-B0C5-595AA93535D8}"/>
              </a:ext>
            </a:extLst>
          </p:cNvPr>
          <p:cNvCxnSpPr>
            <a:cxnSpLocks/>
          </p:cNvCxnSpPr>
          <p:nvPr userDrawn="1"/>
        </p:nvCxnSpPr>
        <p:spPr>
          <a:xfrm>
            <a:off x="8305800" y="2921860"/>
            <a:ext cx="835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B617AE9-9221-2FF1-B4EE-6D815ABA3C1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98FCC65E-BE26-8E29-DC46-1AAB7E85DE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95E85B48-5D90-C618-107D-098EF96842AE}"/>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5" name="Footer Placeholder 4">
            <a:extLst>
              <a:ext uri="{FF2B5EF4-FFF2-40B4-BE49-F238E27FC236}">
                <a16:creationId xmlns:a16="http://schemas.microsoft.com/office/drawing/2014/main" id="{1CBA87B0-318C-0DA9-F4EB-A1869A9880F0}"/>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pos="816" userDrawn="1">
          <p15:clr>
            <a:srgbClr val="FBAE40"/>
          </p15:clr>
        </p15:guide>
        <p15:guide id="9" pos="1868" userDrawn="1">
          <p15:clr>
            <a:srgbClr val="FBAE40"/>
          </p15:clr>
        </p15:guide>
        <p15:guide id="10" pos="2500" userDrawn="1">
          <p15:clr>
            <a:srgbClr val="FBAE40"/>
          </p15:clr>
        </p15:guide>
        <p15:guide id="11" pos="3548" userDrawn="1">
          <p15:clr>
            <a:srgbClr val="FBAE40"/>
          </p15:clr>
        </p15:guide>
        <p15:guide id="12" pos="4124" userDrawn="1">
          <p15:clr>
            <a:srgbClr val="FBAE40"/>
          </p15:clr>
        </p15:guide>
        <p15:guide id="13" pos="5175" userDrawn="1">
          <p15:clr>
            <a:srgbClr val="FBAE40"/>
          </p15:clr>
        </p15:guide>
        <p15:guide id="14" pos="5813" userDrawn="1">
          <p15:clr>
            <a:srgbClr val="FBAE40"/>
          </p15:clr>
        </p15:guide>
        <p15:guide id="15" pos="6864" userDrawn="1">
          <p15:clr>
            <a:srgbClr val="FBAE40"/>
          </p15:clr>
        </p15:guide>
        <p15:guide id="16" orient="horz" pos="1315" userDrawn="1">
          <p15:clr>
            <a:srgbClr val="FBAE40"/>
          </p15:clr>
        </p15:guide>
        <p15:guide id="17" orient="horz" pos="2367" userDrawn="1">
          <p15:clr>
            <a:srgbClr val="FBAE40"/>
          </p15:clr>
        </p15:guide>
        <p15:guide id="18" pos="1920" userDrawn="1">
          <p15:clr>
            <a:srgbClr val="FBAE40"/>
          </p15:clr>
        </p15:guide>
        <p15:guide id="19" pos="2448" userDrawn="1">
          <p15:clr>
            <a:srgbClr val="FBAE40"/>
          </p15:clr>
        </p15:guide>
        <p15:guide id="20" pos="3600" userDrawn="1">
          <p15:clr>
            <a:srgbClr val="FBAE40"/>
          </p15:clr>
        </p15:guide>
        <p15:guide id="21" pos="4072" userDrawn="1">
          <p15:clr>
            <a:srgbClr val="FBAE40"/>
          </p15:clr>
        </p15:guide>
        <p15:guide id="22" pos="5232" userDrawn="1">
          <p15:clr>
            <a:srgbClr val="FBAE40"/>
          </p15:clr>
        </p15:guide>
        <p15:guide id="23" pos="575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28257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3" name="Title 1">
            <a:extLst>
              <a:ext uri="{FF2B5EF4-FFF2-40B4-BE49-F238E27FC236}">
                <a16:creationId xmlns:a16="http://schemas.microsoft.com/office/drawing/2014/main" id="{C7E2EA4D-EFA8-4B7C-9585-ADB07DA2D974}"/>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35" name="Straight Connector 34">
            <a:extLst>
              <a:ext uri="{FF2B5EF4-FFF2-40B4-BE49-F238E27FC236}">
                <a16:creationId xmlns:a16="http://schemas.microsoft.com/office/drawing/2014/main" id="{259B4F0C-FBF6-6B23-6019-CE0930AF8B81}"/>
              </a:ext>
            </a:extLst>
          </p:cNvPr>
          <p:cNvCxnSpPr>
            <a:cxnSpLocks/>
          </p:cNvCxnSpPr>
          <p:nvPr userDrawn="1"/>
        </p:nvCxnSpPr>
        <p:spPr>
          <a:xfrm>
            <a:off x="48736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5E7EB7-C08C-A706-75F5-163114F556B0}"/>
              </a:ext>
            </a:extLst>
          </p:cNvPr>
          <p:cNvCxnSpPr>
            <a:cxnSpLocks/>
          </p:cNvCxnSpPr>
          <p:nvPr userDrawn="1"/>
        </p:nvCxnSpPr>
        <p:spPr>
          <a:xfrm>
            <a:off x="69310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9DC6E-06D3-01FD-6A70-A0F2D9B643AA}"/>
              </a:ext>
            </a:extLst>
          </p:cNvPr>
          <p:cNvCxnSpPr>
            <a:cxnSpLocks/>
          </p:cNvCxnSpPr>
          <p:nvPr userDrawn="1"/>
        </p:nvCxnSpPr>
        <p:spPr>
          <a:xfrm>
            <a:off x="89852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73D2A58-F486-9EB8-D8FB-EA5FA2896940}"/>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D5E8EA98-EFDE-CDAE-9376-E68D473D60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7981FCD3-6A37-D3DB-ECA0-B8B631E6147C}"/>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5" name="Footer Placeholder 4">
            <a:extLst>
              <a:ext uri="{FF2B5EF4-FFF2-40B4-BE49-F238E27FC236}">
                <a16:creationId xmlns:a16="http://schemas.microsoft.com/office/drawing/2014/main" id="{E8F357E3-29D1-AA87-06B1-AAC9065EBF6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318" userDrawn="1">
          <p15:clr>
            <a:srgbClr val="FBAE40"/>
          </p15:clr>
        </p15:guide>
        <p15:guide id="9" orient="horz" pos="1358" userDrawn="1">
          <p15:clr>
            <a:srgbClr val="FBAE40"/>
          </p15:clr>
        </p15:guide>
        <p15:guide id="10" pos="772" userDrawn="1">
          <p15:clr>
            <a:srgbClr val="FBAE40"/>
          </p15:clr>
        </p15:guide>
        <p15:guide id="11" pos="1724" userDrawn="1">
          <p15:clr>
            <a:srgbClr val="FBAE40"/>
          </p15:clr>
        </p15:guide>
        <p15:guide id="12" pos="3356" userDrawn="1">
          <p15:clr>
            <a:srgbClr val="FBAE40"/>
          </p15:clr>
        </p15:guide>
        <p15:guide id="13" pos="3016" userDrawn="1">
          <p15:clr>
            <a:srgbClr val="FBAE40"/>
          </p15:clr>
        </p15:guide>
        <p15:guide id="14" pos="1464" userDrawn="1">
          <p15:clr>
            <a:srgbClr val="FBAE40"/>
          </p15:clr>
        </p15:guide>
        <p15:guide id="15" pos="4308" userDrawn="1">
          <p15:clr>
            <a:srgbClr val="FBAE40"/>
          </p15:clr>
        </p15:guide>
        <p15:guide id="16" pos="4649" userDrawn="1">
          <p15:clr>
            <a:srgbClr val="FBAE40"/>
          </p15:clr>
        </p15:guide>
        <p15:guide id="17" pos="5606" userDrawn="1">
          <p15:clr>
            <a:srgbClr val="FBAE40"/>
          </p15:clr>
        </p15:guide>
        <p15:guide id="19" pos="7512" userDrawn="1">
          <p15:clr>
            <a:srgbClr val="FBAE40"/>
          </p15:clr>
        </p15:guide>
        <p15:guide id="20" pos="1780" userDrawn="1">
          <p15:clr>
            <a:srgbClr val="FBAE40"/>
          </p15:clr>
        </p15:guide>
        <p15:guide id="21" pos="2010" userDrawn="1">
          <p15:clr>
            <a:srgbClr val="FBAE40"/>
          </p15:clr>
        </p15:guide>
        <p15:guide id="22" pos="3072" userDrawn="1">
          <p15:clr>
            <a:srgbClr val="FBAE40"/>
          </p15:clr>
        </p15:guide>
        <p15:guide id="23" pos="3300" userDrawn="1">
          <p15:clr>
            <a:srgbClr val="FBAE40"/>
          </p15:clr>
        </p15:guide>
        <p15:guide id="24" pos="4366" userDrawn="1">
          <p15:clr>
            <a:srgbClr val="FBAE40"/>
          </p15:clr>
        </p15:guide>
        <p15:guide id="25" pos="7056" userDrawn="1">
          <p15:clr>
            <a:srgbClr val="FBAE40"/>
          </p15:clr>
        </p15:guide>
        <p15:guide id="26" pos="5660" userDrawn="1">
          <p15:clr>
            <a:srgbClr val="FBAE40"/>
          </p15:clr>
        </p15:guide>
        <p15:guide id="27" pos="7464" userDrawn="1">
          <p15:clr>
            <a:srgbClr val="FBAE40"/>
          </p15:clr>
        </p15:guide>
        <p15:guide id="28" pos="2064" userDrawn="1">
          <p15:clr>
            <a:srgbClr val="FBAE40"/>
          </p15:clr>
        </p15:guide>
        <p15:guide id="29" userDrawn="1">
          <p15:clr>
            <a:srgbClr val="FBAE40"/>
          </p15:clr>
        </p15:guide>
        <p15:guide id="30" pos="5888" userDrawn="1">
          <p15:clr>
            <a:srgbClr val="FBAE40"/>
          </p15:clr>
        </p15:guide>
        <p15:guide id="31" pos="5944" userDrawn="1">
          <p15:clr>
            <a:srgbClr val="FBAE40"/>
          </p15:clr>
        </p15:guide>
        <p15:guide id="32" pos="7416" userDrawn="1">
          <p15:clr>
            <a:srgbClr val="FBAE40"/>
          </p15:clr>
        </p15:guide>
        <p15:guide id="33" pos="689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marL="0" indent="0">
              <a:buFontTx/>
              <a:buNone/>
              <a:defRPr/>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marL="0" indent="0">
              <a:buFontTx/>
              <a:buNone/>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marL="0" indent="0">
              <a:buFontTx/>
              <a:buNone/>
              <a:defRPr/>
            </a:lvl1pPr>
          </a:lstStyle>
          <a:p>
            <a:r>
              <a:rPr lang="en-US"/>
              <a:t>Click icon to add picture</a:t>
            </a:r>
            <a:endParaRPr lang="en-US" dirty="0"/>
          </a:p>
        </p:txBody>
      </p:sp>
      <p:sp>
        <p:nvSpPr>
          <p:cNvPr id="22" name="Footer Placeholder 4">
            <a:extLst>
              <a:ext uri="{FF2B5EF4-FFF2-40B4-BE49-F238E27FC236}">
                <a16:creationId xmlns:a16="http://schemas.microsoft.com/office/drawing/2014/main" id="{5FC41B9A-FCFA-1172-37A7-AB47B0D25EC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6" name="Picture 5" descr="A yellow text on a black background&#10;&#10;Description automatically generated">
            <a:extLst>
              <a:ext uri="{FF2B5EF4-FFF2-40B4-BE49-F238E27FC236}">
                <a16:creationId xmlns:a16="http://schemas.microsoft.com/office/drawing/2014/main" id="{531551D0-D988-B533-FEAE-D9ED22BD50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679B6CDF-A384-368D-AEF5-8582156E8926}"/>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8" name="Footer Placeholder 4">
            <a:extLst>
              <a:ext uri="{FF2B5EF4-FFF2-40B4-BE49-F238E27FC236}">
                <a16:creationId xmlns:a16="http://schemas.microsoft.com/office/drawing/2014/main" id="{B236BC2A-2875-1DD2-C60B-E3C92A920544}"/>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28" name="Picture Placeholder 3">
            <a:extLst>
              <a:ext uri="{FF2B5EF4-FFF2-40B4-BE49-F238E27FC236}">
                <a16:creationId xmlns:a16="http://schemas.microsoft.com/office/drawing/2014/main" id="{61DB74C6-E1E3-4A4F-A899-AE944C4BC2CD}"/>
              </a:ext>
            </a:extLst>
          </p:cNvPr>
          <p:cNvSpPr>
            <a:spLocks noGrp="1"/>
          </p:cNvSpPr>
          <p:nvPr>
            <p:ph type="pic" sz="quarter" idx="20"/>
          </p:nvPr>
        </p:nvSpPr>
        <p:spPr>
          <a:xfrm>
            <a:off x="3740308"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29" name="Picture Placeholder 3">
            <a:extLst>
              <a:ext uri="{FF2B5EF4-FFF2-40B4-BE49-F238E27FC236}">
                <a16:creationId xmlns:a16="http://schemas.microsoft.com/office/drawing/2014/main" id="{87834FAF-E63C-4237-A219-3A85ABAC9EE3}"/>
              </a:ext>
            </a:extLst>
          </p:cNvPr>
          <p:cNvSpPr>
            <a:spLocks noGrp="1"/>
          </p:cNvSpPr>
          <p:nvPr>
            <p:ph type="pic" sz="quarter" idx="21"/>
          </p:nvPr>
        </p:nvSpPr>
        <p:spPr>
          <a:xfrm>
            <a:off x="6303337"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10" name="Footer Placeholder 4">
            <a:extLst>
              <a:ext uri="{FF2B5EF4-FFF2-40B4-BE49-F238E27FC236}">
                <a16:creationId xmlns:a16="http://schemas.microsoft.com/office/drawing/2014/main" id="{40E71239-E0C1-04AC-A5F1-6AB44F76757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52FBA26C-C21C-2554-DC90-61C8FB5AFB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0FF538DD-E1A5-E4B2-B97D-BD4032EDB124}"/>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8F2684D1-E12A-AE8B-CEF3-21FFBD93BDB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42236" cy="1621608"/>
          </a:xfrm>
        </p:spPr>
        <p:txBody>
          <a:bodyPr/>
          <a:lstStyle>
            <a:lvl1pPr marL="0" indent="0">
              <a:buNone/>
              <a:defRPr/>
            </a:lvl1pPr>
          </a:lstStyle>
          <a:p>
            <a:r>
              <a:rPr lang="en-US"/>
              <a:t>Click icon to add picture</a:t>
            </a:r>
            <a:endParaRPr lang="en-US" dirty="0"/>
          </a:p>
        </p:txBody>
      </p:sp>
      <p:sp>
        <p:nvSpPr>
          <p:cNvPr id="39" name="Picture Placeholder 3">
            <a:extLst>
              <a:ext uri="{FF2B5EF4-FFF2-40B4-BE49-F238E27FC236}">
                <a16:creationId xmlns:a16="http://schemas.microsoft.com/office/drawing/2014/main" id="{A76DD000-F678-4F74-B689-3C21D4B60D4C}"/>
              </a:ext>
            </a:extLst>
          </p:cNvPr>
          <p:cNvSpPr>
            <a:spLocks noGrp="1"/>
          </p:cNvSpPr>
          <p:nvPr>
            <p:ph type="pic" sz="quarter" idx="22"/>
          </p:nvPr>
        </p:nvSpPr>
        <p:spPr>
          <a:xfrm>
            <a:off x="3229003" y="1680599"/>
            <a:ext cx="1617954" cy="1621608"/>
          </a:xfrm>
        </p:spPr>
        <p:txBody>
          <a:bodyPr/>
          <a:lstStyle>
            <a:lvl1pPr marL="0" indent="0">
              <a:buNone/>
              <a:defRPr/>
            </a:lvl1pPr>
          </a:lstStyle>
          <a:p>
            <a:r>
              <a:rPr lang="en-US"/>
              <a:t>Click icon to add picture</a:t>
            </a:r>
            <a:endParaRPr lang="en-US" dirty="0"/>
          </a:p>
        </p:txBody>
      </p:sp>
      <p:sp>
        <p:nvSpPr>
          <p:cNvPr id="40" name="Picture Placeholder 3">
            <a:extLst>
              <a:ext uri="{FF2B5EF4-FFF2-40B4-BE49-F238E27FC236}">
                <a16:creationId xmlns:a16="http://schemas.microsoft.com/office/drawing/2014/main" id="{123E9D90-8EEF-4864-BB43-ED190DB0B44F}"/>
              </a:ext>
            </a:extLst>
          </p:cNvPr>
          <p:cNvSpPr>
            <a:spLocks noGrp="1"/>
          </p:cNvSpPr>
          <p:nvPr>
            <p:ph type="pic" sz="quarter" idx="23"/>
          </p:nvPr>
        </p:nvSpPr>
        <p:spPr>
          <a:xfrm>
            <a:off x="5287023" y="1673225"/>
            <a:ext cx="1617954" cy="1621608"/>
          </a:xfrm>
        </p:spPr>
        <p:txBody>
          <a:bodyPr/>
          <a:lstStyle>
            <a:lvl1pPr marL="0" indent="0">
              <a:buNone/>
              <a:defRPr/>
            </a:lvl1pPr>
          </a:lstStyle>
          <a:p>
            <a:r>
              <a:rPr lang="en-US"/>
              <a:t>Click icon to add picture</a:t>
            </a:r>
            <a:endParaRPr lang="en-US" dirty="0"/>
          </a:p>
        </p:txBody>
      </p:sp>
      <p:sp>
        <p:nvSpPr>
          <p:cNvPr id="41" name="Picture Placeholder 3">
            <a:extLst>
              <a:ext uri="{FF2B5EF4-FFF2-40B4-BE49-F238E27FC236}">
                <a16:creationId xmlns:a16="http://schemas.microsoft.com/office/drawing/2014/main" id="{2B2CFB9A-A9AE-487A-9D9A-22147BC5B8A1}"/>
              </a:ext>
            </a:extLst>
          </p:cNvPr>
          <p:cNvSpPr>
            <a:spLocks noGrp="1"/>
          </p:cNvSpPr>
          <p:nvPr>
            <p:ph type="pic" sz="quarter" idx="24"/>
          </p:nvPr>
        </p:nvSpPr>
        <p:spPr>
          <a:xfrm>
            <a:off x="7346978" y="1678310"/>
            <a:ext cx="1617954" cy="1621608"/>
          </a:xfrm>
        </p:spPr>
        <p:txBody>
          <a:bodyPr/>
          <a:lstStyle>
            <a:lvl1pPr marL="0" indent="0">
              <a:buNone/>
              <a:defRPr/>
            </a:lvl1pPr>
          </a:lstStyle>
          <a:p>
            <a:r>
              <a:rPr lang="en-US"/>
              <a:t>Click icon to add picture</a:t>
            </a:r>
            <a:endParaRPr lang="en-US" dirty="0"/>
          </a:p>
        </p:txBody>
      </p:sp>
      <p:sp>
        <p:nvSpPr>
          <p:cNvPr id="42" name="Picture Placeholder 3">
            <a:extLst>
              <a:ext uri="{FF2B5EF4-FFF2-40B4-BE49-F238E27FC236}">
                <a16:creationId xmlns:a16="http://schemas.microsoft.com/office/drawing/2014/main" id="{0E1D3434-C81E-4BE5-A058-CC08F9246005}"/>
              </a:ext>
            </a:extLst>
          </p:cNvPr>
          <p:cNvSpPr>
            <a:spLocks noGrp="1"/>
          </p:cNvSpPr>
          <p:nvPr>
            <p:ph type="pic" sz="quarter" idx="25"/>
          </p:nvPr>
        </p:nvSpPr>
        <p:spPr>
          <a:xfrm>
            <a:off x="9394654" y="1686759"/>
            <a:ext cx="1844846" cy="1621608"/>
          </a:xfrm>
        </p:spPr>
        <p:txBody>
          <a:bodyPr/>
          <a:lstStyle>
            <a:lvl1pPr marL="0" indent="0">
              <a:buNone/>
              <a:defRPr/>
            </a:lvl1pPr>
          </a:lstStyle>
          <a:p>
            <a:r>
              <a:rPr lang="en-US"/>
              <a:t>Click icon to add picture</a:t>
            </a:r>
            <a:endParaRPr lang="en-US" dirty="0"/>
          </a:p>
        </p:txBody>
      </p:sp>
      <p:sp>
        <p:nvSpPr>
          <p:cNvPr id="10" name="Footer Placeholder 4">
            <a:extLst>
              <a:ext uri="{FF2B5EF4-FFF2-40B4-BE49-F238E27FC236}">
                <a16:creationId xmlns:a16="http://schemas.microsoft.com/office/drawing/2014/main" id="{6E5EFF98-ADBF-6CEF-0AEA-81947E94052D}"/>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E7A8EA17-0614-F71D-406F-3C11ED964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D038B9AF-7EBB-A255-1D93-786E238BBB4F}"/>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B8C14F94-05E0-F6BD-4F6E-05E5B3849A7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 </a:t>
            </a:r>
            <a:br>
              <a:rPr lang="en-US" dirty="0"/>
            </a:br>
            <a:r>
              <a:rPr lang="en-US" dirty="0"/>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hasCustomPrompt="1"/>
          </p:nvPr>
        </p:nvSpPr>
        <p:spPr>
          <a:xfrm>
            <a:off x="952500" y="2050741"/>
            <a:ext cx="10287000" cy="3892859"/>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Footer Placeholder 4">
            <a:extLst>
              <a:ext uri="{FF2B5EF4-FFF2-40B4-BE49-F238E27FC236}">
                <a16:creationId xmlns:a16="http://schemas.microsoft.com/office/drawing/2014/main" id="{B42037C0-D5E4-AD2E-ECED-E9336924D92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5" name="Picture 4" descr="A yellow text on a black background&#10;&#10;Description automatically generated">
            <a:extLst>
              <a:ext uri="{FF2B5EF4-FFF2-40B4-BE49-F238E27FC236}">
                <a16:creationId xmlns:a16="http://schemas.microsoft.com/office/drawing/2014/main" id="{4BD2C714-0EBA-F1DA-5D5E-B639B7D321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4" name="TextBox 3">
            <a:extLst>
              <a:ext uri="{FF2B5EF4-FFF2-40B4-BE49-F238E27FC236}">
                <a16:creationId xmlns:a16="http://schemas.microsoft.com/office/drawing/2014/main" id="{B157A075-DE36-BC2E-6F6E-224252D427B6}"/>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50994AAE-C893-AE53-C309-76109E7AE06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dirty="0"/>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hasCustomPrompt="1"/>
          </p:nvPr>
        </p:nvSpPr>
        <p:spPr>
          <a:xfrm>
            <a:off x="952499" y="1686757"/>
            <a:ext cx="5257801" cy="4256843"/>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56742992-6A62-A002-308C-891025F5CF3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3" name="Picture 2" descr="A yellow text on a black background&#10;&#10;Description automatically generated">
            <a:extLst>
              <a:ext uri="{FF2B5EF4-FFF2-40B4-BE49-F238E27FC236}">
                <a16:creationId xmlns:a16="http://schemas.microsoft.com/office/drawing/2014/main" id="{B5EB2867-613F-34CC-8008-8C1E043335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D171B2B2-AE6D-BA2E-6969-5E86D23E3A9F}"/>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4" name="Footer Placeholder 4">
            <a:extLst>
              <a:ext uri="{FF2B5EF4-FFF2-40B4-BE49-F238E27FC236}">
                <a16:creationId xmlns:a16="http://schemas.microsoft.com/office/drawing/2014/main" id="{27C4616A-5807-15E6-C1F6-AF411557177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guide id="8" orient="horz" pos="1692" userDrawn="1">
          <p15:clr>
            <a:srgbClr val="FBAE40"/>
          </p15:clr>
        </p15:guide>
        <p15:guide id="9" orient="horz" pos="271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itle 1">
            <a:extLst>
              <a:ext uri="{FF2B5EF4-FFF2-40B4-BE49-F238E27FC236}">
                <a16:creationId xmlns:a16="http://schemas.microsoft.com/office/drawing/2014/main" id="{7524483D-CFE3-E34D-BB74-CEDD541765E2}"/>
              </a:ext>
            </a:extLst>
          </p:cNvPr>
          <p:cNvSpPr>
            <a:spLocks noGrp="1"/>
          </p:cNvSpPr>
          <p:nvPr>
            <p:ph type="title" hasCustomPrompt="1"/>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hasCustomPrompt="1"/>
          </p:nvPr>
        </p:nvSpPr>
        <p:spPr>
          <a:xfrm>
            <a:off x="952499" y="1962386"/>
            <a:ext cx="5266450" cy="3981214"/>
          </a:xfrm>
        </p:spPr>
        <p:txBody>
          <a:bodyPr/>
          <a:lstStyle>
            <a:lvl1pPr marL="0" indent="0">
              <a:buClr>
                <a:schemeClr val="tx2"/>
              </a:buClr>
              <a:buSzPct val="95000"/>
              <a:buFontTx/>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Footer Placeholder 4">
            <a:extLst>
              <a:ext uri="{FF2B5EF4-FFF2-40B4-BE49-F238E27FC236}">
                <a16:creationId xmlns:a16="http://schemas.microsoft.com/office/drawing/2014/main" id="{C194D8D6-8C56-CB32-8075-755E5E13CD2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3" name="Picture 2" descr="A yellow text on a black background&#10;&#10;Description automatically generated">
            <a:extLst>
              <a:ext uri="{FF2B5EF4-FFF2-40B4-BE49-F238E27FC236}">
                <a16:creationId xmlns:a16="http://schemas.microsoft.com/office/drawing/2014/main" id="{169A6ACB-D1CA-A06D-40AD-5CA96AFCBB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F15A3460-EF09-1211-DD70-FEC3D01D665C}"/>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4" name="Footer Placeholder 4">
            <a:extLst>
              <a:ext uri="{FF2B5EF4-FFF2-40B4-BE49-F238E27FC236}">
                <a16:creationId xmlns:a16="http://schemas.microsoft.com/office/drawing/2014/main" id="{0DF66267-73AA-7027-10A8-345EC05E67B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Insert-&gt;Header and Footer-&gt;Customizable Name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6030B0FF-B8B8-4613-C41D-21C55415C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701" y="149875"/>
            <a:ext cx="3345554" cy="1135647"/>
          </a:xfrm>
          <a:prstGeom prst="rect">
            <a:avLst/>
          </a:prstGeom>
        </p:spPr>
      </p:pic>
      <p:sp>
        <p:nvSpPr>
          <p:cNvPr id="4" name="Title 1">
            <a:extLst>
              <a:ext uri="{FF2B5EF4-FFF2-40B4-BE49-F238E27FC236}">
                <a16:creationId xmlns:a16="http://schemas.microsoft.com/office/drawing/2014/main" id="{D8A6C661-D8A2-5608-36CB-BCDED9A243C9}"/>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49325" y="494273"/>
            <a:ext cx="10290175" cy="869089"/>
          </a:xfrm>
        </p:spPr>
        <p:txBody>
          <a:bodyPr lIns="0" tIns="0" rIns="0" bIns="0"/>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lvl1pPr marL="0" indent="0">
              <a:buFontTx/>
              <a:buNone/>
              <a:defRPr/>
            </a:lvl1pPr>
          </a:lstStyle>
          <a:p>
            <a:r>
              <a:rPr lang="en-US"/>
              <a:t>Click icon to add chart</a:t>
            </a:r>
            <a:endParaRPr lang="en-US" dirty="0"/>
          </a:p>
        </p:txBody>
      </p:sp>
      <p:sp>
        <p:nvSpPr>
          <p:cNvPr id="11" name="Rectangle 10">
            <a:extLst>
              <a:ext uri="{FF2B5EF4-FFF2-40B4-BE49-F238E27FC236}">
                <a16:creationId xmlns:a16="http://schemas.microsoft.com/office/drawing/2014/main"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Footer Placeholder 4">
            <a:extLst>
              <a:ext uri="{FF2B5EF4-FFF2-40B4-BE49-F238E27FC236}">
                <a16:creationId xmlns:a16="http://schemas.microsoft.com/office/drawing/2014/main" id="{271C3CD9-9FC8-F280-3338-F33333656EF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55E5B804-010C-AE55-0FAF-FC837AD3D2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3" name="TextBox 2">
            <a:extLst>
              <a:ext uri="{FF2B5EF4-FFF2-40B4-BE49-F238E27FC236}">
                <a16:creationId xmlns:a16="http://schemas.microsoft.com/office/drawing/2014/main" id="{F429A417-A7F3-4F6D-F73F-4E14F8E8A195}"/>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EE3A696B-DBE4-ACD0-CEA0-0053B327261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0649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b="1" i="0" baseline="0">
                <a:solidFill>
                  <a:schemeClr val="bg1"/>
                </a:solidFill>
                <a:latin typeface="Roboto" panose="02000000000000000000" pitchFamily="2" charset="0"/>
                <a:ea typeface="Roboto Black" panose="02000000000000000000" pitchFamily="2" charset="0"/>
              </a:defRPr>
            </a:lvl1pPr>
          </a:lstStyle>
          <a:p>
            <a:pPr lvl="0"/>
            <a:r>
              <a:rPr lang="en-US" dirty="0"/>
              <a:t>Insert Web Address</a:t>
            </a:r>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Thank you</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18316"/>
            <a:ext cx="7157006" cy="365125"/>
          </a:xfrm>
          <a:prstGeom prst="rect">
            <a:avLst/>
          </a:prstGeom>
          <a:noFill/>
        </p:spPr>
        <p:txBody>
          <a:bodyPr vert="horz" lIns="0" tIns="0" rIns="0" bIns="0" rtlCol="0" anchor="b" anchorCtr="0"/>
          <a:lstStyle>
            <a:lvl1pPr algn="l">
              <a:defRPr sz="1800" b="0">
                <a:solidFill>
                  <a:schemeClr val="tx1"/>
                </a:solidFill>
              </a:defRPr>
            </a:lvl1pPr>
          </a:lstStyle>
          <a:p>
            <a:r>
              <a:rPr lang="en-US" dirty="0"/>
              <a:t>Insert-&gt;Header and Footer-&gt;Type Customizable Name</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625728D-FF50-4FF2-AC2E-B13A3D44D5B9}"/>
              </a:ext>
            </a:extLst>
          </p:cNvPr>
          <p:cNvGrpSpPr/>
          <p:nvPr userDrawn="1"/>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480186"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Further Contact Person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FBC0985D-0298-41E3-8BA6-09B4564243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197" y="149875"/>
            <a:ext cx="3345554" cy="1135647"/>
          </a:xfrm>
          <a:prstGeom prst="rect">
            <a:avLst/>
          </a:prstGeom>
        </p:spPr>
      </p:pic>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guide id="3" pos="5808" userDrawn="1">
          <p15:clr>
            <a:srgbClr val="FBAE40"/>
          </p15:clr>
        </p15:guide>
        <p15:guide id="4" pos="56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a black square&#10;&#10;Description automatically generated with medium confidence">
            <a:extLst>
              <a:ext uri="{FF2B5EF4-FFF2-40B4-BE49-F238E27FC236}">
                <a16:creationId xmlns:a16="http://schemas.microsoft.com/office/drawing/2014/main" id="{C17EC0D4-6B82-83AC-39B9-FB3C74C41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701" y="149875"/>
            <a:ext cx="3345554" cy="1135647"/>
          </a:xfrm>
          <a:prstGeom prst="rect">
            <a:avLst/>
          </a:prstGeom>
        </p:spPr>
      </p:pic>
      <p:sp>
        <p:nvSpPr>
          <p:cNvPr id="2" name="Title 1">
            <a:extLst>
              <a:ext uri="{FF2B5EF4-FFF2-40B4-BE49-F238E27FC236}">
                <a16:creationId xmlns:a16="http://schemas.microsoft.com/office/drawing/2014/main" id="{4FE90E22-CFEE-8FEE-D65E-3CA66E6E3A90}"/>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
        <p:nvSpPr>
          <p:cNvPr id="5" name="Footer Placeholder 4">
            <a:extLst>
              <a:ext uri="{FF2B5EF4-FFF2-40B4-BE49-F238E27FC236}">
                <a16:creationId xmlns:a16="http://schemas.microsoft.com/office/drawing/2014/main" id="{93452980-117F-E054-762D-6C79FEFC4B7E}"/>
              </a:ext>
            </a:extLst>
          </p:cNvPr>
          <p:cNvSpPr>
            <a:spLocks noGrp="1"/>
          </p:cNvSpPr>
          <p:nvPr>
            <p:ph type="ftr" sz="quarter" idx="3"/>
          </p:nvPr>
        </p:nvSpPr>
        <p:spPr>
          <a:xfrm>
            <a:off x="957947" y="2077393"/>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134786808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10" name="TextBox 9">
            <a:extLst>
              <a:ext uri="{FF2B5EF4-FFF2-40B4-BE49-F238E27FC236}">
                <a16:creationId xmlns:a16="http://schemas.microsoft.com/office/drawing/2014/main" id="{F65EA56B-9486-5A3F-0747-8EDA8441FF8B}"/>
              </a:ext>
            </a:extLst>
          </p:cNvPr>
          <p:cNvSpPr txBox="1"/>
          <p:nvPr userDrawn="1"/>
        </p:nvSpPr>
        <p:spPr>
          <a:xfrm>
            <a:off x="960098"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sp>
        <p:nvSpPr>
          <p:cNvPr id="9" name="Title 1">
            <a:extLst>
              <a:ext uri="{FF2B5EF4-FFF2-40B4-BE49-F238E27FC236}">
                <a16:creationId xmlns:a16="http://schemas.microsoft.com/office/drawing/2014/main" id="{5F9A4D7C-11D5-0FEB-2B1F-A66824BC04CA}"/>
              </a:ext>
            </a:extLst>
          </p:cNvPr>
          <p:cNvSpPr>
            <a:spLocks noGrp="1"/>
          </p:cNvSpPr>
          <p:nvPr>
            <p:ph type="ctrTitle" hasCustomPrompt="1"/>
          </p:nvPr>
        </p:nvSpPr>
        <p:spPr>
          <a:xfrm>
            <a:off x="960097" y="2523195"/>
            <a:ext cx="5277727"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Example of the </a:t>
            </a:r>
          </a:p>
        </p:txBody>
      </p:sp>
      <p:sp>
        <p:nvSpPr>
          <p:cNvPr id="11" name="Text Placeholder 12">
            <a:extLst>
              <a:ext uri="{FF2B5EF4-FFF2-40B4-BE49-F238E27FC236}">
                <a16:creationId xmlns:a16="http://schemas.microsoft.com/office/drawing/2014/main" id="{6ADF7265-D175-014B-94A4-4EFAB6386023}"/>
              </a:ext>
            </a:extLst>
          </p:cNvPr>
          <p:cNvSpPr>
            <a:spLocks noGrp="1"/>
          </p:cNvSpPr>
          <p:nvPr>
            <p:ph type="body" sz="quarter" idx="14" hasCustomPrompt="1"/>
          </p:nvPr>
        </p:nvSpPr>
        <p:spPr>
          <a:xfrm>
            <a:off x="960438" y="3447318"/>
            <a:ext cx="7808869"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Title Slide</a:t>
            </a:r>
          </a:p>
        </p:txBody>
      </p:sp>
      <p:sp>
        <p:nvSpPr>
          <p:cNvPr id="12" name="Text Placeholder 12">
            <a:extLst>
              <a:ext uri="{FF2B5EF4-FFF2-40B4-BE49-F238E27FC236}">
                <a16:creationId xmlns:a16="http://schemas.microsoft.com/office/drawing/2014/main" id="{B4C61BE3-73BC-EC89-0C3E-BD4D2CC9709C}"/>
              </a:ext>
            </a:extLst>
          </p:cNvPr>
          <p:cNvSpPr>
            <a:spLocks noGrp="1"/>
          </p:cNvSpPr>
          <p:nvPr>
            <p:ph type="body" sz="quarter" idx="16" hasCustomPrompt="1"/>
          </p:nvPr>
        </p:nvSpPr>
        <p:spPr>
          <a:xfrm>
            <a:off x="960438" y="4993593"/>
            <a:ext cx="2547813" cy="378565"/>
          </a:xfrm>
          <a:solidFill>
            <a:schemeClr val="bg1"/>
          </a:solidFill>
        </p:spPr>
        <p:txBody>
          <a:bodyPr wrap="none" lIns="182880" tIns="45720" rIns="182880" bIns="0">
            <a:spAutoFit/>
          </a:bodyPr>
          <a:lstStyle>
            <a:lvl1pPr marL="0" indent="0">
              <a:lnSpc>
                <a:spcPct val="90000"/>
              </a:lnSpc>
              <a:buFontTx/>
              <a:buNone/>
              <a:defRPr sz="2400" b="0"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Month XX, 2024</a:t>
            </a:r>
          </a:p>
        </p:txBody>
      </p:sp>
      <p:sp>
        <p:nvSpPr>
          <p:cNvPr id="13" name="Text Placeholder 12">
            <a:extLst>
              <a:ext uri="{FF2B5EF4-FFF2-40B4-BE49-F238E27FC236}">
                <a16:creationId xmlns:a16="http://schemas.microsoft.com/office/drawing/2014/main" id="{7D206F2B-12F1-2923-F3B1-B58BC2AB0F64}"/>
              </a:ext>
            </a:extLst>
          </p:cNvPr>
          <p:cNvSpPr>
            <a:spLocks noGrp="1"/>
          </p:cNvSpPr>
          <p:nvPr>
            <p:ph type="body" sz="quarter" idx="17" hasCustomPrompt="1"/>
          </p:nvPr>
        </p:nvSpPr>
        <p:spPr>
          <a:xfrm>
            <a:off x="960438" y="4545706"/>
            <a:ext cx="4104329" cy="378565"/>
          </a:xfrm>
          <a:solidFill>
            <a:schemeClr val="bg1"/>
          </a:solidFill>
        </p:spPr>
        <p:txBody>
          <a:bodyPr wrap="none" lIns="182880" tIns="45720" rIns="182880" bIns="0">
            <a:spAutoFit/>
          </a:bodyPr>
          <a:lstStyle>
            <a:lvl1pPr marL="0" indent="0">
              <a:lnSpc>
                <a:spcPct val="90000"/>
              </a:lnSpc>
              <a:buFontTx/>
              <a:buNone/>
              <a:defRPr sz="2400" b="1" i="0" cap="all"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SUBTITLE</a:t>
            </a:r>
          </a:p>
        </p:txBody>
      </p:sp>
    </p:spTree>
    <p:extLst>
      <p:ext uri="{BB962C8B-B14F-4D97-AF65-F5344CB8AC3E}">
        <p14:creationId xmlns:p14="http://schemas.microsoft.com/office/powerpoint/2010/main" val="184057302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38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Slide – Full Photo">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F1BFF78-7921-E5E6-14CF-91C39C225AAD}"/>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28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Slide – Solid Gold">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061D2154-E488-ADAC-E534-58FF92F26C87}"/>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0" name="Title 1">
            <a:extLst>
              <a:ext uri="{FF2B5EF4-FFF2-40B4-BE49-F238E27FC236}">
                <a16:creationId xmlns:a16="http://schemas.microsoft.com/office/drawing/2014/main" id="{7CEABD34-8C15-BD54-FEA5-53E8638AE0FD}"/>
              </a:ext>
            </a:extLst>
          </p:cNvPr>
          <p:cNvSpPr>
            <a:spLocks noGrp="1"/>
          </p:cNvSpPr>
          <p:nvPr>
            <p:ph type="ctrTitle" hasCustomPrompt="1"/>
          </p:nvPr>
        </p:nvSpPr>
        <p:spPr>
          <a:xfrm>
            <a:off x="960097" y="2523195"/>
            <a:ext cx="5240858"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Section Header</a:t>
            </a:r>
          </a:p>
        </p:txBody>
      </p:sp>
      <p:sp>
        <p:nvSpPr>
          <p:cNvPr id="21" name="Text Placeholder 12">
            <a:extLst>
              <a:ext uri="{FF2B5EF4-FFF2-40B4-BE49-F238E27FC236}">
                <a16:creationId xmlns:a16="http://schemas.microsoft.com/office/drawing/2014/main" id="{A8279029-4B82-05CF-219D-181B86C7A51A}"/>
              </a:ext>
            </a:extLst>
          </p:cNvPr>
          <p:cNvSpPr>
            <a:spLocks noGrp="1"/>
          </p:cNvSpPr>
          <p:nvPr>
            <p:ph type="body" sz="quarter" idx="18" hasCustomPrompt="1"/>
          </p:nvPr>
        </p:nvSpPr>
        <p:spPr>
          <a:xfrm>
            <a:off x="960438" y="3447318"/>
            <a:ext cx="3331681"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with Bars</a:t>
            </a:r>
          </a:p>
        </p:txBody>
      </p:sp>
      <p:sp>
        <p:nvSpPr>
          <p:cNvPr id="23" name="Text Placeholder 12">
            <a:extLst>
              <a:ext uri="{FF2B5EF4-FFF2-40B4-BE49-F238E27FC236}">
                <a16:creationId xmlns:a16="http://schemas.microsoft.com/office/drawing/2014/main" id="{6C961381-3ACC-D2FC-E9CB-3A868FB57F2E}"/>
              </a:ext>
            </a:extLst>
          </p:cNvPr>
          <p:cNvSpPr>
            <a:spLocks noGrp="1"/>
          </p:cNvSpPr>
          <p:nvPr>
            <p:ph type="body" sz="quarter" idx="19" hasCustomPrompt="1"/>
          </p:nvPr>
        </p:nvSpPr>
        <p:spPr>
          <a:xfrm>
            <a:off x="960438" y="4545706"/>
            <a:ext cx="4096314" cy="378565"/>
          </a:xfrm>
          <a:solidFill>
            <a:schemeClr val="bg1"/>
          </a:solidFill>
        </p:spPr>
        <p:txBody>
          <a:bodyPr wrap="none" lIns="182880" tIns="45720" rIns="182880" bIns="0">
            <a:spAutoFit/>
          </a:bodyPr>
          <a:lstStyle>
            <a:lvl1pPr marL="0" indent="0">
              <a:lnSpc>
                <a:spcPct val="90000"/>
              </a:lnSpc>
              <a:buFontTx/>
              <a:buNone/>
              <a:defRPr sz="2400" b="1" i="0" cap="none"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Section Subtitle Goes Here</a:t>
            </a:r>
          </a:p>
        </p:txBody>
      </p:sp>
    </p:spTree>
    <p:extLst>
      <p:ext uri="{BB962C8B-B14F-4D97-AF65-F5344CB8AC3E}">
        <p14:creationId xmlns:p14="http://schemas.microsoft.com/office/powerpoint/2010/main" val="3308788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99" r:id="rId4"/>
    <p:sldLayoutId id="2147483691" r:id="rId5"/>
    <p:sldLayoutId id="2147483663" r:id="rId6"/>
    <p:sldLayoutId id="2147483693" r:id="rId7"/>
    <p:sldLayoutId id="2147483698" r:id="rId8"/>
    <p:sldLayoutId id="2147483692" r:id="rId9"/>
    <p:sldLayoutId id="2147483695" r:id="rId10"/>
    <p:sldLayoutId id="2147483650" r:id="rId11"/>
    <p:sldLayoutId id="2147483682" r:id="rId12"/>
    <p:sldLayoutId id="2147483670" r:id="rId13"/>
    <p:sldLayoutId id="2147483667" r:id="rId14"/>
    <p:sldLayoutId id="2147483668" r:id="rId15"/>
    <p:sldLayoutId id="2147483674" r:id="rId16"/>
    <p:sldLayoutId id="2147483675" r:id="rId17"/>
    <p:sldLayoutId id="2147483677" r:id="rId18"/>
    <p:sldLayoutId id="2147483676" r:id="rId19"/>
    <p:sldLayoutId id="2147483672" r:id="rId20"/>
    <p:sldLayoutId id="2147483669" r:id="rId21"/>
    <p:sldLayoutId id="2147483671" r:id="rId22"/>
    <p:sldLayoutId id="2147483673" r:id="rId23"/>
    <p:sldLayoutId id="2147483679" r:id="rId24"/>
    <p:sldLayoutId id="2147483680" r:id="rId25"/>
    <p:sldLayoutId id="2147483681" r:id="rId26"/>
    <p:sldLayoutId id="2147483662" r:id="rId27"/>
    <p:sldLayoutId id="2147483654" r:id="rId28"/>
    <p:sldLayoutId id="2147483655" r:id="rId29"/>
    <p:sldLayoutId id="2147483665" r:id="rId30"/>
    <p:sldLayoutId id="2147483678" r:id="rId31"/>
    <p:sldLayoutId id="2147483664" r:id="rId3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americanscientist.org/blog/the-long-view/the-science-of-scientific-writing"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americanscientist.org/blog/the-long-view/the-science-of-scientific-writing"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www.americanscientist.org/blog/the-long-view/the-science-of-scientific-writing"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73/pnas.1819937116"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6.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slide" Target="slide3.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www.americanscientist.org/issues/pub/the-science-of-scientific-writing" TargetMode="External"/><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hyperlink" Target="http://www.jneurosci.org/site/misc/writingtips.xhtm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tiff"/><Relationship Id="rId4" Type="http://schemas.openxmlformats.org/officeDocument/2006/relationships/image" Target="../media/image27.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doi.org/10.3389/fpsyg.2021.714321"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doi.org/10.3389/fpsyg.2021.71432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9DFAFBE-296D-4385-9A45-11A5F5423614}"/>
              </a:ext>
            </a:extLst>
          </p:cNvPr>
          <p:cNvSpPr>
            <a:spLocks noGrp="1"/>
          </p:cNvSpPr>
          <p:nvPr>
            <p:ph type="subTitle" idx="1"/>
          </p:nvPr>
        </p:nvSpPr>
        <p:spPr>
          <a:xfrm>
            <a:off x="929263" y="5837476"/>
            <a:ext cx="6886045" cy="494797"/>
          </a:xfrm>
        </p:spPr>
        <p:txBody>
          <a:bodyPr>
            <a:normAutofit/>
          </a:bodyPr>
          <a:lstStyle/>
          <a:p>
            <a:r>
              <a:rPr lang="en-US" b="0" cap="none" dirty="0"/>
              <a:t>Grant-Writing Basics</a:t>
            </a:r>
          </a:p>
        </p:txBody>
      </p:sp>
      <p:sp>
        <p:nvSpPr>
          <p:cNvPr id="5" name="Text Placeholder 4">
            <a:extLst>
              <a:ext uri="{FF2B5EF4-FFF2-40B4-BE49-F238E27FC236}">
                <a16:creationId xmlns:a16="http://schemas.microsoft.com/office/drawing/2014/main" id="{083A450B-D7DC-4628-8806-8B302706823C}"/>
              </a:ext>
            </a:extLst>
          </p:cNvPr>
          <p:cNvSpPr>
            <a:spLocks noGrp="1"/>
          </p:cNvSpPr>
          <p:nvPr>
            <p:ph type="body" sz="quarter" idx="10"/>
          </p:nvPr>
        </p:nvSpPr>
        <p:spPr>
          <a:xfrm>
            <a:off x="929262" y="6229732"/>
            <a:ext cx="6155726" cy="495309"/>
          </a:xfrm>
        </p:spPr>
        <p:txBody>
          <a:bodyPr>
            <a:normAutofit/>
          </a:bodyPr>
          <a:lstStyle/>
          <a:p>
            <a:r>
              <a:rPr lang="en-US" sz="2000" dirty="0"/>
              <a:t>Fall 2025 </a:t>
            </a:r>
          </a:p>
        </p:txBody>
      </p:sp>
      <p:pic>
        <p:nvPicPr>
          <p:cNvPr id="3" name="Picture Placeholder 2" descr="A computer on a table with papers on it&#10;&#10;Description automatically generated">
            <a:extLst>
              <a:ext uri="{FF2B5EF4-FFF2-40B4-BE49-F238E27FC236}">
                <a16:creationId xmlns:a16="http://schemas.microsoft.com/office/drawing/2014/main" id="{5D4798E1-51AE-1836-34E8-08A7C320ABC7}"/>
              </a:ext>
            </a:extLst>
          </p:cNvPr>
          <p:cNvPicPr>
            <a:picLocks noGrp="1" noChangeAspect="1"/>
          </p:cNvPicPr>
          <p:nvPr>
            <p:ph type="pic" sz="quarter" idx="11"/>
          </p:nvPr>
        </p:nvPicPr>
        <p:blipFill rotWithShape="1">
          <a:blip r:embed="rId3" cstate="screen">
            <a:alphaModFix amt="75000"/>
            <a:extLst>
              <a:ext uri="{28A0092B-C50C-407E-A947-70E740481C1C}">
                <a14:useLocalDpi xmlns:a14="http://schemas.microsoft.com/office/drawing/2010/main"/>
              </a:ext>
            </a:extLst>
          </a:blip>
          <a:srcRect/>
          <a:stretch/>
        </p:blipFill>
        <p:spPr>
          <a:xfrm>
            <a:off x="8514795" y="0"/>
            <a:ext cx="3677205" cy="6858000"/>
          </a:xfrm>
          <a:effectLst>
            <a:outerShdw blurRad="63500" sx="102000" sy="102000" algn="ctr" rotWithShape="0">
              <a:prstClr val="black">
                <a:alpha val="40000"/>
              </a:prstClr>
            </a:outerShdw>
            <a:softEdge rad="0"/>
          </a:effectLst>
        </p:spPr>
      </p:pic>
      <p:sp>
        <p:nvSpPr>
          <p:cNvPr id="6" name="Title 5">
            <a:extLst>
              <a:ext uri="{FF2B5EF4-FFF2-40B4-BE49-F238E27FC236}">
                <a16:creationId xmlns:a16="http://schemas.microsoft.com/office/drawing/2014/main" id="{6D335F84-1094-0DF1-3AB0-8A50C4C821DF}"/>
              </a:ext>
            </a:extLst>
          </p:cNvPr>
          <p:cNvSpPr>
            <a:spLocks noGrp="1"/>
          </p:cNvSpPr>
          <p:nvPr>
            <p:ph type="ctrTitle"/>
          </p:nvPr>
        </p:nvSpPr>
        <p:spPr>
          <a:xfrm>
            <a:off x="960097" y="2103041"/>
            <a:ext cx="6478197" cy="1386875"/>
          </a:xfrm>
        </p:spPr>
        <p:txBody>
          <a:bodyPr>
            <a:noAutofit/>
          </a:bodyPr>
          <a:lstStyle/>
          <a:p>
            <a:pPr>
              <a:lnSpc>
                <a:spcPts val="5600"/>
              </a:lnSpc>
              <a:spcAft>
                <a:spcPts val="600"/>
              </a:spcAft>
            </a:pPr>
            <a:br>
              <a:rPr lang="en-US" sz="4000" b="0" dirty="0"/>
            </a:br>
            <a:r>
              <a:rPr lang="en-US" sz="3200" b="0" dirty="0"/>
              <a:t>Workshop III:</a:t>
            </a:r>
            <a:br>
              <a:rPr lang="en-US" sz="4000" b="0" dirty="0"/>
            </a:br>
            <a:r>
              <a:rPr lang="en-US" sz="4000" b="0" dirty="0"/>
              <a:t>Achieving Clarity in Scientific Writing</a:t>
            </a:r>
            <a:br>
              <a:rPr lang="en-US" sz="4000" b="0" dirty="0"/>
            </a:br>
            <a:endParaRPr lang="en-US" sz="2800" b="0" dirty="0">
              <a:solidFill>
                <a:srgbClr val="0070C0"/>
              </a:solidFill>
            </a:endParaRPr>
          </a:p>
        </p:txBody>
      </p:sp>
      <p:sp>
        <p:nvSpPr>
          <p:cNvPr id="11" name="Subtitle 3">
            <a:extLst>
              <a:ext uri="{FF2B5EF4-FFF2-40B4-BE49-F238E27FC236}">
                <a16:creationId xmlns:a16="http://schemas.microsoft.com/office/drawing/2014/main" id="{01F960EF-8984-5890-09B8-4BB849F7CD99}"/>
              </a:ext>
            </a:extLst>
          </p:cNvPr>
          <p:cNvSpPr txBox="1">
            <a:spLocks/>
          </p:cNvSpPr>
          <p:nvPr/>
        </p:nvSpPr>
        <p:spPr>
          <a:xfrm>
            <a:off x="960097" y="2103041"/>
            <a:ext cx="6886045" cy="49479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b="1" kern="1200" cap="all" baseline="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0" cap="none" dirty="0"/>
              <a:t>Jennifer Barr, PhD | SERCC</a:t>
            </a:r>
          </a:p>
        </p:txBody>
      </p:sp>
      <p:sp>
        <p:nvSpPr>
          <p:cNvPr id="7" name="Text Placeholder 4">
            <a:extLst>
              <a:ext uri="{FF2B5EF4-FFF2-40B4-BE49-F238E27FC236}">
                <a16:creationId xmlns:a16="http://schemas.microsoft.com/office/drawing/2014/main" id="{93FAACD4-A4D7-4DF4-A545-B5CBD6946CB9}"/>
              </a:ext>
            </a:extLst>
          </p:cNvPr>
          <p:cNvSpPr txBox="1">
            <a:spLocks/>
          </p:cNvSpPr>
          <p:nvPr/>
        </p:nvSpPr>
        <p:spPr>
          <a:xfrm>
            <a:off x="960097" y="4968449"/>
            <a:ext cx="6155726" cy="495309"/>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0070C0"/>
                </a:solidFill>
              </a:rPr>
              <a:t>(Lecture)</a:t>
            </a:r>
          </a:p>
        </p:txBody>
      </p:sp>
    </p:spTree>
    <p:extLst>
      <p:ext uri="{BB962C8B-B14F-4D97-AF65-F5344CB8AC3E}">
        <p14:creationId xmlns:p14="http://schemas.microsoft.com/office/powerpoint/2010/main" val="3547676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D8268-B26A-B1CD-6305-E52E55A47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154A0-18CB-AEEC-255A-3D6CD8DBF413}"/>
              </a:ext>
            </a:extLst>
          </p:cNvPr>
          <p:cNvSpPr>
            <a:spLocks noGrp="1"/>
          </p:cNvSpPr>
          <p:nvPr>
            <p:ph type="title"/>
          </p:nvPr>
        </p:nvSpPr>
        <p:spPr/>
        <p:txBody>
          <a:bodyPr>
            <a:normAutofit/>
          </a:bodyPr>
          <a:lstStyle/>
          <a:p>
            <a:r>
              <a:rPr lang="en-US" dirty="0"/>
              <a:t>NIH General Grant Writing Tips</a:t>
            </a:r>
          </a:p>
        </p:txBody>
      </p:sp>
      <p:pic>
        <p:nvPicPr>
          <p:cNvPr id="5" name="Picture 4" descr="A screenshot of a computer&#10;&#10;AI-generated content may be incorrect.">
            <a:extLst>
              <a:ext uri="{FF2B5EF4-FFF2-40B4-BE49-F238E27FC236}">
                <a16:creationId xmlns:a16="http://schemas.microsoft.com/office/drawing/2014/main" id="{9FD477F6-DE8C-24F9-15ED-5FC2E4A11D3B}"/>
              </a:ext>
            </a:extLst>
          </p:cNvPr>
          <p:cNvPicPr>
            <a:picLocks noChangeAspect="1"/>
          </p:cNvPicPr>
          <p:nvPr/>
        </p:nvPicPr>
        <p:blipFill>
          <a:blip r:embed="rId3"/>
          <a:stretch>
            <a:fillRect/>
          </a:stretch>
        </p:blipFill>
        <p:spPr>
          <a:xfrm>
            <a:off x="-319933" y="1739319"/>
            <a:ext cx="8701935" cy="4169112"/>
          </a:xfrm>
          <a:prstGeom prst="rect">
            <a:avLst/>
          </a:prstGeom>
          <a:effectLst>
            <a:reflection blurRad="6350" stA="50000" endA="300" endPos="55500" dist="50800" dir="5400000" sy="-100000" algn="bl" rotWithShape="0"/>
          </a:effectLst>
        </p:spPr>
      </p:pic>
      <p:sp>
        <p:nvSpPr>
          <p:cNvPr id="6" name="Oval Callout 5">
            <a:extLst>
              <a:ext uri="{FF2B5EF4-FFF2-40B4-BE49-F238E27FC236}">
                <a16:creationId xmlns:a16="http://schemas.microsoft.com/office/drawing/2014/main" id="{EE712A6E-5D71-711A-076C-BBF414A17A1E}"/>
              </a:ext>
            </a:extLst>
          </p:cNvPr>
          <p:cNvSpPr/>
          <p:nvPr/>
        </p:nvSpPr>
        <p:spPr>
          <a:xfrm>
            <a:off x="8497091" y="2688888"/>
            <a:ext cx="3519854" cy="1195754"/>
          </a:xfrm>
          <a:prstGeom prst="wedgeEllipseCallout">
            <a:avLst>
              <a:gd name="adj1" fmla="val -157210"/>
              <a:gd name="adj2" fmla="val 1257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Make your application as easy to read as possible</a:t>
            </a:r>
          </a:p>
        </p:txBody>
      </p:sp>
      <p:sp>
        <p:nvSpPr>
          <p:cNvPr id="7" name="Oval Callout 6">
            <a:extLst>
              <a:ext uri="{FF2B5EF4-FFF2-40B4-BE49-F238E27FC236}">
                <a16:creationId xmlns:a16="http://schemas.microsoft.com/office/drawing/2014/main" id="{199E9B22-C0F4-8F08-A691-46CB60366836}"/>
              </a:ext>
            </a:extLst>
          </p:cNvPr>
          <p:cNvSpPr/>
          <p:nvPr/>
        </p:nvSpPr>
        <p:spPr>
          <a:xfrm>
            <a:off x="8490440" y="3962041"/>
            <a:ext cx="3519854" cy="1861885"/>
          </a:xfrm>
          <a:prstGeom prst="wedgeEllipseCallout">
            <a:avLst>
              <a:gd name="adj1" fmla="val -156710"/>
              <a:gd name="adj2" fmla="val 21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Your application has a better chance of being successful if it is easy to read and well-written.</a:t>
            </a:r>
          </a:p>
        </p:txBody>
      </p:sp>
      <p:sp>
        <p:nvSpPr>
          <p:cNvPr id="4" name="Footer Placeholder 2">
            <a:extLst>
              <a:ext uri="{FF2B5EF4-FFF2-40B4-BE49-F238E27FC236}">
                <a16:creationId xmlns:a16="http://schemas.microsoft.com/office/drawing/2014/main" id="{C2BDBF0F-FA5E-6F0F-BDD0-DE0C248526B9}"/>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2398777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9F9F-1DF2-481E-8B5B-DEAC6661E806}"/>
              </a:ext>
            </a:extLst>
          </p:cNvPr>
          <p:cNvSpPr>
            <a:spLocks noGrp="1"/>
          </p:cNvSpPr>
          <p:nvPr>
            <p:ph type="ctrTitle"/>
          </p:nvPr>
        </p:nvSpPr>
        <p:spPr/>
        <p:txBody>
          <a:bodyPr>
            <a:normAutofit/>
          </a:bodyPr>
          <a:lstStyle/>
          <a:p>
            <a:r>
              <a:rPr lang="en-US" sz="3600" b="0" i="1" dirty="0"/>
              <a:t>“If the reader is to grasp what the writer means, the writer must understand what the reader needs.”</a:t>
            </a:r>
          </a:p>
        </p:txBody>
      </p:sp>
      <p:sp>
        <p:nvSpPr>
          <p:cNvPr id="3" name="Subtitle 2">
            <a:extLst>
              <a:ext uri="{FF2B5EF4-FFF2-40B4-BE49-F238E27FC236}">
                <a16:creationId xmlns:a16="http://schemas.microsoft.com/office/drawing/2014/main" id="{17141A94-9121-462D-B5D0-AC29C1E77F09}"/>
              </a:ext>
            </a:extLst>
          </p:cNvPr>
          <p:cNvSpPr>
            <a:spLocks noGrp="1"/>
          </p:cNvSpPr>
          <p:nvPr>
            <p:ph type="subTitle" idx="1"/>
          </p:nvPr>
        </p:nvSpPr>
        <p:spPr>
          <a:xfrm>
            <a:off x="952501" y="3955490"/>
            <a:ext cx="10286999" cy="992326"/>
          </a:xfrm>
        </p:spPr>
        <p:txBody>
          <a:bodyPr>
            <a:normAutofit/>
          </a:bodyPr>
          <a:lstStyle/>
          <a:p>
            <a:pPr>
              <a:spcBef>
                <a:spcPts val="0"/>
              </a:spcBef>
            </a:pPr>
            <a:endParaRPr lang="en-US" sz="1800" b="0" i="1" dirty="0"/>
          </a:p>
          <a:p>
            <a:pPr>
              <a:spcBef>
                <a:spcPts val="0"/>
              </a:spcBef>
            </a:pPr>
            <a:r>
              <a:rPr lang="en-US" sz="1800" b="0" i="1" dirty="0"/>
              <a:t>The Science of Scientific Writing, </a:t>
            </a:r>
            <a:r>
              <a:rPr lang="en-US" sz="1800" b="0" dirty="0"/>
              <a:t>George </a:t>
            </a:r>
            <a:r>
              <a:rPr lang="en-US" sz="1800" b="0" dirty="0" err="1"/>
              <a:t>Gopen</a:t>
            </a:r>
            <a:r>
              <a:rPr lang="en-US" sz="1800" b="0" dirty="0"/>
              <a:t> and Judith Swan</a:t>
            </a:r>
          </a:p>
        </p:txBody>
      </p:sp>
      <p:sp>
        <p:nvSpPr>
          <p:cNvPr id="5" name="TextBox 4">
            <a:extLst>
              <a:ext uri="{FF2B5EF4-FFF2-40B4-BE49-F238E27FC236}">
                <a16:creationId xmlns:a16="http://schemas.microsoft.com/office/drawing/2014/main" id="{F33BDBA8-CB1A-7A26-D47B-A56276E42F76}"/>
              </a:ext>
            </a:extLst>
          </p:cNvPr>
          <p:cNvSpPr txBox="1"/>
          <p:nvPr/>
        </p:nvSpPr>
        <p:spPr>
          <a:xfrm>
            <a:off x="2604655" y="5881638"/>
            <a:ext cx="9116291" cy="646331"/>
          </a:xfrm>
          <a:prstGeom prst="rect">
            <a:avLst/>
          </a:prstGeom>
          <a:noFill/>
        </p:spPr>
        <p:txBody>
          <a:bodyPr wrap="square">
            <a:spAutoFit/>
          </a:bodyPr>
          <a:lstStyle/>
          <a:p>
            <a:pPr algn="r"/>
            <a:r>
              <a:rPr lang="en-US" sz="1200" dirty="0">
                <a:solidFill>
                  <a:schemeClr val="tx1">
                    <a:lumMod val="50000"/>
                    <a:lumOff val="50000"/>
                  </a:schemeClr>
                </a:solidFill>
                <a:latin typeface="Helvetica" pitchFamily="2" charset="0"/>
              </a:rPr>
              <a:t>The Science of Scientific Writing, </a:t>
            </a:r>
            <a:r>
              <a:rPr lang="en-US" sz="1200" i="1" dirty="0">
                <a:solidFill>
                  <a:schemeClr val="tx1">
                    <a:lumMod val="50000"/>
                    <a:lumOff val="50000"/>
                  </a:schemeClr>
                </a:solidFill>
                <a:latin typeface="Helvetica" pitchFamily="2" charset="0"/>
              </a:rPr>
              <a:t>American Scientist </a:t>
            </a:r>
          </a:p>
          <a:p>
            <a:pPr algn="r"/>
            <a:r>
              <a:rPr lang="en-US" sz="1200" dirty="0">
                <a:solidFill>
                  <a:schemeClr val="tx1">
                    <a:lumMod val="50000"/>
                    <a:lumOff val="50000"/>
                  </a:schemeClr>
                </a:solidFill>
                <a:latin typeface="Helvetica" pitchFamily="2" charset="0"/>
                <a:hlinkClick r:id="rId3">
                  <a:extLst>
                    <a:ext uri="{A12FA001-AC4F-418D-AE19-62706E023703}">
                      <ahyp:hlinkClr xmlns:ahyp="http://schemas.microsoft.com/office/drawing/2018/hyperlinkcolor" val="tx"/>
                    </a:ext>
                  </a:extLst>
                </a:hlinkClick>
              </a:rPr>
              <a:t>https://www.americanscientist.org/blog/the-long-view/the-science-of-scientific-writing</a:t>
            </a:r>
            <a:endParaRPr lang="en-US" sz="1200" dirty="0">
              <a:solidFill>
                <a:schemeClr val="tx1">
                  <a:lumMod val="50000"/>
                  <a:lumOff val="50000"/>
                </a:schemeClr>
              </a:solidFill>
            </a:endParaRPr>
          </a:p>
          <a:p>
            <a:pPr algn="r"/>
            <a:r>
              <a:rPr lang="en-US" sz="1200" i="1" dirty="0">
                <a:solidFill>
                  <a:schemeClr val="tx1">
                    <a:lumMod val="50000"/>
                    <a:lumOff val="50000"/>
                  </a:schemeClr>
                </a:solidFill>
              </a:rPr>
              <a:t>This article was originally published in the November-December 1990 issue of</a:t>
            </a:r>
            <a:r>
              <a:rPr lang="en-US" sz="1200" dirty="0">
                <a:solidFill>
                  <a:schemeClr val="tx1">
                    <a:lumMod val="50000"/>
                    <a:lumOff val="50000"/>
                  </a:schemeClr>
                </a:solidFill>
              </a:rPr>
              <a:t> American Scientist.</a:t>
            </a:r>
          </a:p>
        </p:txBody>
      </p:sp>
    </p:spTree>
    <p:extLst>
      <p:ext uri="{BB962C8B-B14F-4D97-AF65-F5344CB8AC3E}">
        <p14:creationId xmlns:p14="http://schemas.microsoft.com/office/powerpoint/2010/main" val="699231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0DBDCC0-3058-8AE5-F901-6A3A029A9961}"/>
              </a:ext>
            </a:extLst>
          </p:cNvPr>
          <p:cNvGrpSpPr/>
          <p:nvPr/>
        </p:nvGrpSpPr>
        <p:grpSpPr>
          <a:xfrm>
            <a:off x="3276600" y="414094"/>
            <a:ext cx="5638800" cy="5670550"/>
            <a:chOff x="3390837" y="220663"/>
            <a:chExt cx="5638800" cy="5670550"/>
          </a:xfrm>
        </p:grpSpPr>
        <p:sp>
          <p:nvSpPr>
            <p:cNvPr id="6" name="Rectangle 2">
              <a:extLst>
                <a:ext uri="{FF2B5EF4-FFF2-40B4-BE49-F238E27FC236}">
                  <a16:creationId xmlns:a16="http://schemas.microsoft.com/office/drawing/2014/main" id="{437FC316-FA9D-B7D2-BBDC-4476864FB41C}"/>
                </a:ext>
              </a:extLst>
            </p:cNvPr>
            <p:cNvSpPr>
              <a:spLocks noChangeArrowheads="1"/>
            </p:cNvSpPr>
            <p:nvPr/>
          </p:nvSpPr>
          <p:spPr bwMode="auto">
            <a:xfrm>
              <a:off x="3390837" y="220663"/>
              <a:ext cx="5638800" cy="5670550"/>
            </a:xfrm>
            <a:prstGeom prst="rect">
              <a:avLst/>
            </a:prstGeom>
            <a:solidFill>
              <a:schemeClr val="accent1">
                <a:lumMod val="75000"/>
              </a:schemeClr>
            </a:solidFill>
            <a:ln w="9525">
              <a:solidFill>
                <a:srgbClr val="8C1911"/>
              </a:solidFill>
              <a:round/>
              <a:headEnd/>
              <a:tailEnd/>
            </a:ln>
          </p:spPr>
          <p:txBody>
            <a:bodyPr/>
            <a:lstStyle/>
            <a:p>
              <a:endParaRPr lang="en-US"/>
            </a:p>
          </p:txBody>
        </p:sp>
        <p:pic>
          <p:nvPicPr>
            <p:cNvPr id="5" name="Picture 1">
              <a:extLst>
                <a:ext uri="{FF2B5EF4-FFF2-40B4-BE49-F238E27FC236}">
                  <a16:creationId xmlns:a16="http://schemas.microsoft.com/office/drawing/2014/main" id="{AA884EDF-0EAD-4B37-18FC-800B7E71BF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137" y="319088"/>
              <a:ext cx="5410200"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Footer Placeholder 2">
            <a:extLst>
              <a:ext uri="{FF2B5EF4-FFF2-40B4-BE49-F238E27FC236}">
                <a16:creationId xmlns:a16="http://schemas.microsoft.com/office/drawing/2014/main" id="{75227AE6-B619-3CBB-5DB7-6C71558FC4EF}"/>
              </a:ext>
            </a:extLst>
          </p:cNvPr>
          <p:cNvSpPr>
            <a:spLocks noGrp="1"/>
          </p:cNvSpPr>
          <p:nvPr>
            <p:ph type="ftr" sz="quarter" idx="3"/>
          </p:nvPr>
        </p:nvSpPr>
        <p:spPr>
          <a:xfrm>
            <a:off x="6575729" y="6450817"/>
            <a:ext cx="4679216" cy="365125"/>
          </a:xfrm>
        </p:spPr>
        <p:txBody>
          <a:bodyPr/>
          <a:lstStyle/>
          <a:p>
            <a:r>
              <a:rPr lang="en-US" dirty="0"/>
              <a:t>Scientific Editing and Research Communication Core</a:t>
            </a:r>
          </a:p>
        </p:txBody>
      </p:sp>
      <p:sp>
        <p:nvSpPr>
          <p:cNvPr id="8" name="Rectangle 7">
            <a:extLst>
              <a:ext uri="{FF2B5EF4-FFF2-40B4-BE49-F238E27FC236}">
                <a16:creationId xmlns:a16="http://schemas.microsoft.com/office/drawing/2014/main" id="{FB4D8A97-9539-6960-957E-A8ADF576EB06}"/>
              </a:ext>
            </a:extLst>
          </p:cNvPr>
          <p:cNvSpPr/>
          <p:nvPr/>
        </p:nvSpPr>
        <p:spPr>
          <a:xfrm>
            <a:off x="685800" y="1125415"/>
            <a:ext cx="1547446" cy="4220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37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CEBF6-03F5-F373-8CBF-950976720D86}"/>
              </a:ext>
            </a:extLst>
          </p:cNvPr>
          <p:cNvSpPr>
            <a:spLocks noGrp="1"/>
          </p:cNvSpPr>
          <p:nvPr>
            <p:ph type="title"/>
          </p:nvPr>
        </p:nvSpPr>
        <p:spPr/>
        <p:txBody>
          <a:bodyPr/>
          <a:lstStyle/>
          <a:p>
            <a:r>
              <a:rPr lang="en-US" dirty="0"/>
              <a:t>Structure in scientific writing</a:t>
            </a:r>
          </a:p>
        </p:txBody>
      </p:sp>
      <p:sp>
        <p:nvSpPr>
          <p:cNvPr id="3" name="Footer Placeholder 2">
            <a:extLst>
              <a:ext uri="{FF2B5EF4-FFF2-40B4-BE49-F238E27FC236}">
                <a16:creationId xmlns:a16="http://schemas.microsoft.com/office/drawing/2014/main" id="{51A5B891-45E8-8608-FF21-009997813D86}"/>
              </a:ext>
            </a:extLst>
          </p:cNvPr>
          <p:cNvSpPr>
            <a:spLocks noGrp="1"/>
          </p:cNvSpPr>
          <p:nvPr>
            <p:ph type="ftr" sz="quarter" idx="3"/>
          </p:nvPr>
        </p:nvSpPr>
        <p:spPr/>
        <p:txBody>
          <a:bodyPr/>
          <a:lstStyle/>
          <a:p>
            <a:r>
              <a:rPr lang="en-US" dirty="0"/>
              <a:t>Scientific Editing and Research Communication Core</a:t>
            </a:r>
          </a:p>
        </p:txBody>
      </p:sp>
      <p:sp>
        <p:nvSpPr>
          <p:cNvPr id="4" name="Content Placeholder 3">
            <a:extLst>
              <a:ext uri="{FF2B5EF4-FFF2-40B4-BE49-F238E27FC236}">
                <a16:creationId xmlns:a16="http://schemas.microsoft.com/office/drawing/2014/main" id="{28CB0F25-763C-D465-9A7B-CA3B44F2831E}"/>
              </a:ext>
            </a:extLst>
          </p:cNvPr>
          <p:cNvSpPr>
            <a:spLocks noGrp="1"/>
          </p:cNvSpPr>
          <p:nvPr>
            <p:ph idx="1"/>
          </p:nvPr>
        </p:nvSpPr>
        <p:spPr/>
        <p:txBody>
          <a:bodyPr>
            <a:normAutofit/>
          </a:bodyPr>
          <a:lstStyle/>
          <a:p>
            <a:pPr marL="0" indent="0">
              <a:spcAft>
                <a:spcPts val="1200"/>
              </a:spcAft>
              <a:buNone/>
            </a:pPr>
            <a:r>
              <a:rPr lang="en-US" sz="2800" b="0" i="0" dirty="0">
                <a:solidFill>
                  <a:srgbClr val="000000"/>
                </a:solidFill>
                <a:latin typeface="Helvetica" charset="0"/>
              </a:rPr>
              <a:t>Clarity in scientific writing comes from the use of structural elements at all levels:</a:t>
            </a:r>
          </a:p>
          <a:p>
            <a:pPr lvl="1">
              <a:lnSpc>
                <a:spcPct val="110000"/>
              </a:lnSpc>
              <a:buFont typeface="Arial" panose="020B0604020202020204" pitchFamily="34" charset="0"/>
              <a:buChar char="•"/>
            </a:pPr>
            <a:r>
              <a:rPr lang="en-US" sz="2800" b="0" i="0" dirty="0">
                <a:solidFill>
                  <a:srgbClr val="000000"/>
                </a:solidFill>
                <a:latin typeface="Helvetica" charset="0"/>
              </a:rPr>
              <a:t>data presentation</a:t>
            </a:r>
          </a:p>
          <a:p>
            <a:pPr lvl="1">
              <a:lnSpc>
                <a:spcPct val="110000"/>
              </a:lnSpc>
              <a:buFont typeface="Arial" panose="020B0604020202020204" pitchFamily="34" charset="0"/>
              <a:buChar char="•"/>
            </a:pPr>
            <a:r>
              <a:rPr lang="en-US" sz="2800" b="0" i="0" dirty="0">
                <a:solidFill>
                  <a:srgbClr val="000000"/>
                </a:solidFill>
                <a:latin typeface="Helvetica" charset="0"/>
              </a:rPr>
              <a:t>paper and grant sections</a:t>
            </a:r>
          </a:p>
          <a:p>
            <a:pPr lvl="1">
              <a:lnSpc>
                <a:spcPct val="110000"/>
              </a:lnSpc>
              <a:buFont typeface="Arial" panose="020B0604020202020204" pitchFamily="34" charset="0"/>
              <a:buChar char="•"/>
            </a:pPr>
            <a:r>
              <a:rPr lang="en-US" sz="2800" b="0" i="0" dirty="0">
                <a:solidFill>
                  <a:srgbClr val="000000"/>
                </a:solidFill>
                <a:latin typeface="Helvetica" charset="0"/>
              </a:rPr>
              <a:t>paragraphs </a:t>
            </a:r>
          </a:p>
          <a:p>
            <a:pPr lvl="1">
              <a:lnSpc>
                <a:spcPct val="110000"/>
              </a:lnSpc>
              <a:buFont typeface="Arial" panose="020B0604020202020204" pitchFamily="34" charset="0"/>
              <a:buChar char="•"/>
            </a:pPr>
            <a:r>
              <a:rPr lang="en-US" sz="2800" b="0" i="0" dirty="0">
                <a:solidFill>
                  <a:srgbClr val="000000"/>
                </a:solidFill>
                <a:latin typeface="Helvetica" charset="0"/>
              </a:rPr>
              <a:t>sentences</a:t>
            </a:r>
          </a:p>
          <a:p>
            <a:pPr marL="0" indent="0">
              <a:buNone/>
            </a:pPr>
            <a:endParaRPr lang="en-US" sz="2800" b="0" i="0" dirty="0">
              <a:solidFill>
                <a:srgbClr val="000000"/>
              </a:solidFill>
              <a:latin typeface="Helvetica" charset="0"/>
            </a:endParaRPr>
          </a:p>
          <a:p>
            <a:endParaRPr lang="en-US" dirty="0"/>
          </a:p>
        </p:txBody>
      </p:sp>
      <p:sp>
        <p:nvSpPr>
          <p:cNvPr id="5" name="Oval 4">
            <a:extLst>
              <a:ext uri="{FF2B5EF4-FFF2-40B4-BE49-F238E27FC236}">
                <a16:creationId xmlns:a16="http://schemas.microsoft.com/office/drawing/2014/main" id="{F3CAF906-8A09-1C33-245C-C9BCCA0315F2}"/>
              </a:ext>
            </a:extLst>
          </p:cNvPr>
          <p:cNvSpPr/>
          <p:nvPr/>
        </p:nvSpPr>
        <p:spPr>
          <a:xfrm>
            <a:off x="952499" y="2647037"/>
            <a:ext cx="4572000" cy="746794"/>
          </a:xfrm>
          <a:prstGeom prst="ellipse">
            <a:avLst/>
          </a:prstGeom>
          <a:solidFill>
            <a:schemeClr val="accent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983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CEBF6-03F5-F373-8CBF-950976720D86}"/>
              </a:ext>
            </a:extLst>
          </p:cNvPr>
          <p:cNvSpPr>
            <a:spLocks noGrp="1"/>
          </p:cNvSpPr>
          <p:nvPr>
            <p:ph type="title"/>
          </p:nvPr>
        </p:nvSpPr>
        <p:spPr/>
        <p:txBody>
          <a:bodyPr/>
          <a:lstStyle/>
          <a:p>
            <a:r>
              <a:rPr lang="en-US" dirty="0"/>
              <a:t>Structuring data</a:t>
            </a:r>
          </a:p>
        </p:txBody>
      </p:sp>
      <p:sp>
        <p:nvSpPr>
          <p:cNvPr id="3" name="Footer Placeholder 2">
            <a:extLst>
              <a:ext uri="{FF2B5EF4-FFF2-40B4-BE49-F238E27FC236}">
                <a16:creationId xmlns:a16="http://schemas.microsoft.com/office/drawing/2014/main" id="{51A5B891-45E8-8608-FF21-009997813D86}"/>
              </a:ext>
            </a:extLst>
          </p:cNvPr>
          <p:cNvSpPr>
            <a:spLocks noGrp="1"/>
          </p:cNvSpPr>
          <p:nvPr>
            <p:ph type="ftr" sz="quarter" idx="3"/>
          </p:nvPr>
        </p:nvSpPr>
        <p:spPr/>
        <p:txBody>
          <a:bodyPr/>
          <a:lstStyle/>
          <a:p>
            <a:r>
              <a:rPr lang="en-US"/>
              <a:t>Scientific Editing and Research Communication Core</a:t>
            </a:r>
            <a:endParaRPr lang="en-US" dirty="0"/>
          </a:p>
        </p:txBody>
      </p:sp>
      <p:sp>
        <p:nvSpPr>
          <p:cNvPr id="11" name="TextBox 10">
            <a:extLst>
              <a:ext uri="{FF2B5EF4-FFF2-40B4-BE49-F238E27FC236}">
                <a16:creationId xmlns:a16="http://schemas.microsoft.com/office/drawing/2014/main" id="{2C0BD783-8DAF-5193-F62D-777462314EBE}"/>
              </a:ext>
            </a:extLst>
          </p:cNvPr>
          <p:cNvSpPr txBox="1"/>
          <p:nvPr/>
        </p:nvSpPr>
        <p:spPr>
          <a:xfrm>
            <a:off x="904348" y="1367438"/>
            <a:ext cx="9211917" cy="1077218"/>
          </a:xfrm>
          <a:prstGeom prst="rect">
            <a:avLst/>
          </a:prstGeom>
          <a:noFill/>
        </p:spPr>
        <p:txBody>
          <a:bodyPr wrap="square" rtlCol="0">
            <a:spAutoFit/>
          </a:bodyPr>
          <a:lstStyle/>
          <a:p>
            <a:pPr>
              <a:lnSpc>
                <a:spcPct val="110000"/>
              </a:lnSpc>
              <a:buFont typeface="Times" charset="0"/>
              <a:buNone/>
            </a:pPr>
            <a:r>
              <a:rPr lang="en-US" sz="2000" b="0" i="0" dirty="0">
                <a:latin typeface="Helvetica" charset="0"/>
              </a:rPr>
              <a:t>Readers interpret substance based (in part) on expectations derived from structure.  </a:t>
            </a:r>
          </a:p>
          <a:p>
            <a:endParaRPr lang="en-US" sz="2000" dirty="0"/>
          </a:p>
        </p:txBody>
      </p:sp>
      <p:sp>
        <p:nvSpPr>
          <p:cNvPr id="12" name="Rectangle 5">
            <a:extLst>
              <a:ext uri="{FF2B5EF4-FFF2-40B4-BE49-F238E27FC236}">
                <a16:creationId xmlns:a16="http://schemas.microsoft.com/office/drawing/2014/main" id="{B6134618-9D42-A9E7-F63F-0C9602E73B53}"/>
              </a:ext>
            </a:extLst>
          </p:cNvPr>
          <p:cNvSpPr>
            <a:spLocks noChangeArrowheads="1"/>
          </p:cNvSpPr>
          <p:nvPr/>
        </p:nvSpPr>
        <p:spPr bwMode="auto">
          <a:xfrm>
            <a:off x="1818748" y="2199662"/>
            <a:ext cx="8229600" cy="707886"/>
          </a:xfrm>
          <a:prstGeom prst="rect">
            <a:avLst/>
          </a:prstGeom>
          <a:solidFill>
            <a:schemeClr val="bg1"/>
          </a:solid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r>
              <a:rPr lang="en-US" sz="2000" b="0" i="0" dirty="0"/>
              <a:t>e.g., t (time)=0, T (temperature)=25</a:t>
            </a:r>
            <a:r>
              <a:rPr lang="en-US" sz="2000" b="0" i="0" baseline="30000" dirty="0"/>
              <a:t>o</a:t>
            </a:r>
            <a:r>
              <a:rPr lang="en-US" sz="2000" b="0" i="0" dirty="0"/>
              <a:t>C, t=5, T=29</a:t>
            </a:r>
            <a:r>
              <a:rPr lang="en-US" sz="2000" b="0" i="0" baseline="30000" dirty="0"/>
              <a:t>o</a:t>
            </a:r>
            <a:r>
              <a:rPr lang="en-US" sz="2000" b="0" i="0" dirty="0"/>
              <a:t>C,  t=10, T=30</a:t>
            </a:r>
            <a:r>
              <a:rPr lang="en-US" sz="2000" b="0" i="0" baseline="30000" dirty="0"/>
              <a:t>o</a:t>
            </a:r>
            <a:r>
              <a:rPr lang="en-US" sz="2000" b="0" i="0" dirty="0"/>
              <a:t>C, t=15, T=32</a:t>
            </a:r>
            <a:r>
              <a:rPr lang="en-US" sz="2000" b="0" i="0" baseline="30000" dirty="0"/>
              <a:t>o</a:t>
            </a:r>
            <a:r>
              <a:rPr lang="en-US" sz="2000" b="0" i="0" dirty="0"/>
              <a:t>C, t=20, T=27</a:t>
            </a:r>
            <a:r>
              <a:rPr lang="en-US" sz="2000" b="0" i="0" baseline="30000" dirty="0"/>
              <a:t>o</a:t>
            </a:r>
            <a:r>
              <a:rPr lang="en-US" sz="2000" b="0" i="0" dirty="0"/>
              <a:t>C  </a:t>
            </a:r>
          </a:p>
        </p:txBody>
      </p:sp>
      <p:sp>
        <p:nvSpPr>
          <p:cNvPr id="15" name="TextBox 14">
            <a:extLst>
              <a:ext uri="{FF2B5EF4-FFF2-40B4-BE49-F238E27FC236}">
                <a16:creationId xmlns:a16="http://schemas.microsoft.com/office/drawing/2014/main" id="{78961790-C2A8-3D28-D45F-55934EB9CBCE}"/>
              </a:ext>
            </a:extLst>
          </p:cNvPr>
          <p:cNvSpPr txBox="1"/>
          <p:nvPr/>
        </p:nvSpPr>
        <p:spPr>
          <a:xfrm>
            <a:off x="904348" y="2953730"/>
            <a:ext cx="6096000" cy="400110"/>
          </a:xfrm>
          <a:prstGeom prst="rect">
            <a:avLst/>
          </a:prstGeom>
          <a:noFill/>
        </p:spPr>
        <p:txBody>
          <a:bodyPr wrap="square">
            <a:spAutoFit/>
          </a:bodyPr>
          <a:lstStyle/>
          <a:p>
            <a:r>
              <a:rPr lang="en-US" sz="2000" b="0" i="0" dirty="0"/>
              <a:t>is more effectively represented as: </a:t>
            </a:r>
            <a:endParaRPr lang="en-US" sz="2000" dirty="0"/>
          </a:p>
        </p:txBody>
      </p:sp>
      <p:graphicFrame>
        <p:nvGraphicFramePr>
          <p:cNvPr id="18" name="Table 18">
            <a:extLst>
              <a:ext uri="{FF2B5EF4-FFF2-40B4-BE49-F238E27FC236}">
                <a16:creationId xmlns:a16="http://schemas.microsoft.com/office/drawing/2014/main" id="{C3517069-1123-EC3C-9983-94299F64150C}"/>
              </a:ext>
            </a:extLst>
          </p:cNvPr>
          <p:cNvGraphicFramePr>
            <a:graphicFrameLocks noGrp="1"/>
          </p:cNvGraphicFramePr>
          <p:nvPr>
            <p:extLst>
              <p:ext uri="{D42A27DB-BD31-4B8C-83A1-F6EECF244321}">
                <p14:modId xmlns:p14="http://schemas.microsoft.com/office/powerpoint/2010/main" val="458043436"/>
              </p:ext>
            </p:extLst>
          </p:nvPr>
        </p:nvGraphicFramePr>
        <p:xfrm>
          <a:off x="2747616" y="3523117"/>
          <a:ext cx="2175772" cy="2468880"/>
        </p:xfrm>
        <a:graphic>
          <a:graphicData uri="http://schemas.openxmlformats.org/drawingml/2006/table">
            <a:tbl>
              <a:tblPr firstRow="1" bandRow="1">
                <a:tableStyleId>{5C22544A-7EE6-4342-B048-85BDC9FD1C3A}</a:tableStyleId>
              </a:tblPr>
              <a:tblGrid>
                <a:gridCol w="1087886">
                  <a:extLst>
                    <a:ext uri="{9D8B030D-6E8A-4147-A177-3AD203B41FA5}">
                      <a16:colId xmlns:a16="http://schemas.microsoft.com/office/drawing/2014/main" val="85342726"/>
                    </a:ext>
                  </a:extLst>
                </a:gridCol>
                <a:gridCol w="1087886">
                  <a:extLst>
                    <a:ext uri="{9D8B030D-6E8A-4147-A177-3AD203B41FA5}">
                      <a16:colId xmlns:a16="http://schemas.microsoft.com/office/drawing/2014/main" val="2770934417"/>
                    </a:ext>
                  </a:extLst>
                </a:gridCol>
              </a:tblGrid>
              <a:tr h="582628">
                <a:tc>
                  <a:txBody>
                    <a:bodyPr/>
                    <a:lstStyle/>
                    <a:p>
                      <a:pPr algn="ctr"/>
                      <a:r>
                        <a:rPr lang="en-US" dirty="0"/>
                        <a:t>Time (min)</a:t>
                      </a:r>
                    </a:p>
                  </a:txBody>
                  <a:tcPr/>
                </a:tc>
                <a:tc>
                  <a:txBody>
                    <a:bodyPr/>
                    <a:lstStyle/>
                    <a:p>
                      <a:pPr algn="ctr"/>
                      <a:r>
                        <a:rPr lang="en-US" dirty="0"/>
                        <a:t>Temp (℃)</a:t>
                      </a:r>
                    </a:p>
                  </a:txBody>
                  <a:tcPr/>
                </a:tc>
                <a:extLst>
                  <a:ext uri="{0D108BD9-81ED-4DB2-BD59-A6C34878D82A}">
                    <a16:rowId xmlns:a16="http://schemas.microsoft.com/office/drawing/2014/main" val="3924295216"/>
                  </a:ext>
                </a:extLst>
              </a:tr>
              <a:tr h="363474">
                <a:tc>
                  <a:txBody>
                    <a:bodyPr/>
                    <a:lstStyle/>
                    <a:p>
                      <a:pPr algn="ctr"/>
                      <a:r>
                        <a:rPr lang="en-US" dirty="0"/>
                        <a:t>0</a:t>
                      </a:r>
                    </a:p>
                  </a:txBody>
                  <a:tcPr/>
                </a:tc>
                <a:tc>
                  <a:txBody>
                    <a:bodyPr/>
                    <a:lstStyle/>
                    <a:p>
                      <a:pPr algn="ctr"/>
                      <a:r>
                        <a:rPr lang="en-US" dirty="0"/>
                        <a:t>25</a:t>
                      </a:r>
                    </a:p>
                  </a:txBody>
                  <a:tcPr/>
                </a:tc>
                <a:extLst>
                  <a:ext uri="{0D108BD9-81ED-4DB2-BD59-A6C34878D82A}">
                    <a16:rowId xmlns:a16="http://schemas.microsoft.com/office/drawing/2014/main" val="669462124"/>
                  </a:ext>
                </a:extLst>
              </a:tr>
              <a:tr h="363474">
                <a:tc>
                  <a:txBody>
                    <a:bodyPr/>
                    <a:lstStyle/>
                    <a:p>
                      <a:pPr algn="ctr"/>
                      <a:r>
                        <a:rPr lang="en-US" dirty="0"/>
                        <a:t>5</a:t>
                      </a:r>
                    </a:p>
                  </a:txBody>
                  <a:tcPr/>
                </a:tc>
                <a:tc>
                  <a:txBody>
                    <a:bodyPr/>
                    <a:lstStyle/>
                    <a:p>
                      <a:pPr algn="ctr"/>
                      <a:r>
                        <a:rPr lang="en-US" dirty="0"/>
                        <a:t>29</a:t>
                      </a:r>
                    </a:p>
                  </a:txBody>
                  <a:tcPr/>
                </a:tc>
                <a:extLst>
                  <a:ext uri="{0D108BD9-81ED-4DB2-BD59-A6C34878D82A}">
                    <a16:rowId xmlns:a16="http://schemas.microsoft.com/office/drawing/2014/main" val="520677016"/>
                  </a:ext>
                </a:extLst>
              </a:tr>
              <a:tr h="363474">
                <a:tc>
                  <a:txBody>
                    <a:bodyPr/>
                    <a:lstStyle/>
                    <a:p>
                      <a:pPr algn="ctr"/>
                      <a:r>
                        <a:rPr lang="en-US" dirty="0"/>
                        <a:t>10</a:t>
                      </a:r>
                    </a:p>
                  </a:txBody>
                  <a:tcPr/>
                </a:tc>
                <a:tc>
                  <a:txBody>
                    <a:bodyPr/>
                    <a:lstStyle/>
                    <a:p>
                      <a:pPr algn="ctr"/>
                      <a:r>
                        <a:rPr lang="en-US" dirty="0"/>
                        <a:t>30</a:t>
                      </a:r>
                    </a:p>
                  </a:txBody>
                  <a:tcPr/>
                </a:tc>
                <a:extLst>
                  <a:ext uri="{0D108BD9-81ED-4DB2-BD59-A6C34878D82A}">
                    <a16:rowId xmlns:a16="http://schemas.microsoft.com/office/drawing/2014/main" val="66327056"/>
                  </a:ext>
                </a:extLst>
              </a:tr>
              <a:tr h="363474">
                <a:tc>
                  <a:txBody>
                    <a:bodyPr/>
                    <a:lstStyle/>
                    <a:p>
                      <a:pPr algn="ctr"/>
                      <a:r>
                        <a:rPr lang="en-US" dirty="0"/>
                        <a:t>15</a:t>
                      </a:r>
                    </a:p>
                  </a:txBody>
                  <a:tcPr/>
                </a:tc>
                <a:tc>
                  <a:txBody>
                    <a:bodyPr/>
                    <a:lstStyle/>
                    <a:p>
                      <a:pPr algn="ctr"/>
                      <a:r>
                        <a:rPr lang="en-US" dirty="0"/>
                        <a:t>32</a:t>
                      </a:r>
                    </a:p>
                  </a:txBody>
                  <a:tcPr/>
                </a:tc>
                <a:extLst>
                  <a:ext uri="{0D108BD9-81ED-4DB2-BD59-A6C34878D82A}">
                    <a16:rowId xmlns:a16="http://schemas.microsoft.com/office/drawing/2014/main" val="530976032"/>
                  </a:ext>
                </a:extLst>
              </a:tr>
              <a:tr h="363474">
                <a:tc>
                  <a:txBody>
                    <a:bodyPr/>
                    <a:lstStyle/>
                    <a:p>
                      <a:pPr algn="ctr"/>
                      <a:r>
                        <a:rPr lang="en-US" dirty="0"/>
                        <a:t>20</a:t>
                      </a:r>
                    </a:p>
                  </a:txBody>
                  <a:tcPr/>
                </a:tc>
                <a:tc>
                  <a:txBody>
                    <a:bodyPr/>
                    <a:lstStyle/>
                    <a:p>
                      <a:pPr algn="ctr"/>
                      <a:r>
                        <a:rPr lang="en-US" dirty="0"/>
                        <a:t>27</a:t>
                      </a:r>
                    </a:p>
                  </a:txBody>
                  <a:tcPr/>
                </a:tc>
                <a:extLst>
                  <a:ext uri="{0D108BD9-81ED-4DB2-BD59-A6C34878D82A}">
                    <a16:rowId xmlns:a16="http://schemas.microsoft.com/office/drawing/2014/main" val="469010749"/>
                  </a:ext>
                </a:extLst>
              </a:tr>
            </a:tbl>
          </a:graphicData>
        </a:graphic>
      </p:graphicFrame>
      <p:graphicFrame>
        <p:nvGraphicFramePr>
          <p:cNvPr id="19" name="Table 18">
            <a:extLst>
              <a:ext uri="{FF2B5EF4-FFF2-40B4-BE49-F238E27FC236}">
                <a16:creationId xmlns:a16="http://schemas.microsoft.com/office/drawing/2014/main" id="{90D1F6F3-2D68-E5E9-F65C-4F70ABAAA95D}"/>
              </a:ext>
            </a:extLst>
          </p:cNvPr>
          <p:cNvGraphicFramePr>
            <a:graphicFrameLocks noGrp="1"/>
          </p:cNvGraphicFramePr>
          <p:nvPr>
            <p:extLst>
              <p:ext uri="{D42A27DB-BD31-4B8C-83A1-F6EECF244321}">
                <p14:modId xmlns:p14="http://schemas.microsoft.com/office/powerpoint/2010/main" val="2027570475"/>
              </p:ext>
            </p:extLst>
          </p:nvPr>
        </p:nvGraphicFramePr>
        <p:xfrm>
          <a:off x="7000348" y="3523117"/>
          <a:ext cx="2175772" cy="2468880"/>
        </p:xfrm>
        <a:graphic>
          <a:graphicData uri="http://schemas.openxmlformats.org/drawingml/2006/table">
            <a:tbl>
              <a:tblPr firstRow="1" bandRow="1">
                <a:tableStyleId>{5C22544A-7EE6-4342-B048-85BDC9FD1C3A}</a:tableStyleId>
              </a:tblPr>
              <a:tblGrid>
                <a:gridCol w="1087886">
                  <a:extLst>
                    <a:ext uri="{9D8B030D-6E8A-4147-A177-3AD203B41FA5}">
                      <a16:colId xmlns:a16="http://schemas.microsoft.com/office/drawing/2014/main" val="2770934417"/>
                    </a:ext>
                  </a:extLst>
                </a:gridCol>
                <a:gridCol w="1087886">
                  <a:extLst>
                    <a:ext uri="{9D8B030D-6E8A-4147-A177-3AD203B41FA5}">
                      <a16:colId xmlns:a16="http://schemas.microsoft.com/office/drawing/2014/main" val="2500990745"/>
                    </a:ext>
                  </a:extLst>
                </a:gridCol>
              </a:tblGrid>
              <a:tr h="582628">
                <a:tc>
                  <a:txBody>
                    <a:bodyPr/>
                    <a:lstStyle/>
                    <a:p>
                      <a:pPr algn="ctr"/>
                      <a:r>
                        <a:rPr lang="en-US" dirty="0"/>
                        <a:t>Temp (℃)</a:t>
                      </a:r>
                    </a:p>
                  </a:txBody>
                  <a:tcPr/>
                </a:tc>
                <a:tc>
                  <a:txBody>
                    <a:bodyPr/>
                    <a:lstStyle/>
                    <a:p>
                      <a:pPr algn="ctr"/>
                      <a:r>
                        <a:rPr lang="en-US" dirty="0"/>
                        <a:t>Time (min)</a:t>
                      </a:r>
                    </a:p>
                  </a:txBody>
                  <a:tcPr/>
                </a:tc>
                <a:extLst>
                  <a:ext uri="{0D108BD9-81ED-4DB2-BD59-A6C34878D82A}">
                    <a16:rowId xmlns:a16="http://schemas.microsoft.com/office/drawing/2014/main" val="3924295216"/>
                  </a:ext>
                </a:extLst>
              </a:tr>
              <a:tr h="363474">
                <a:tc>
                  <a:txBody>
                    <a:bodyPr/>
                    <a:lstStyle/>
                    <a:p>
                      <a:pPr algn="ctr"/>
                      <a:r>
                        <a:rPr lang="en-US" dirty="0"/>
                        <a:t>25</a:t>
                      </a:r>
                    </a:p>
                  </a:txBody>
                  <a:tcPr/>
                </a:tc>
                <a:tc>
                  <a:txBody>
                    <a:bodyPr/>
                    <a:lstStyle/>
                    <a:p>
                      <a:pPr algn="ctr"/>
                      <a:r>
                        <a:rPr lang="en-US" dirty="0"/>
                        <a:t>0</a:t>
                      </a:r>
                    </a:p>
                  </a:txBody>
                  <a:tcPr/>
                </a:tc>
                <a:extLst>
                  <a:ext uri="{0D108BD9-81ED-4DB2-BD59-A6C34878D82A}">
                    <a16:rowId xmlns:a16="http://schemas.microsoft.com/office/drawing/2014/main" val="669462124"/>
                  </a:ext>
                </a:extLst>
              </a:tr>
              <a:tr h="363474">
                <a:tc>
                  <a:txBody>
                    <a:bodyPr/>
                    <a:lstStyle/>
                    <a:p>
                      <a:pPr algn="ctr"/>
                      <a:r>
                        <a:rPr lang="en-US" dirty="0"/>
                        <a:t>29</a:t>
                      </a:r>
                    </a:p>
                  </a:txBody>
                  <a:tcPr/>
                </a:tc>
                <a:tc>
                  <a:txBody>
                    <a:bodyPr/>
                    <a:lstStyle/>
                    <a:p>
                      <a:pPr algn="ctr"/>
                      <a:r>
                        <a:rPr lang="en-US" dirty="0"/>
                        <a:t>5</a:t>
                      </a:r>
                    </a:p>
                  </a:txBody>
                  <a:tcPr/>
                </a:tc>
                <a:extLst>
                  <a:ext uri="{0D108BD9-81ED-4DB2-BD59-A6C34878D82A}">
                    <a16:rowId xmlns:a16="http://schemas.microsoft.com/office/drawing/2014/main" val="520677016"/>
                  </a:ext>
                </a:extLst>
              </a:tr>
              <a:tr h="363474">
                <a:tc>
                  <a:txBody>
                    <a:bodyPr/>
                    <a:lstStyle/>
                    <a:p>
                      <a:pPr algn="ctr"/>
                      <a:r>
                        <a:rPr lang="en-US" dirty="0"/>
                        <a:t>30</a:t>
                      </a:r>
                    </a:p>
                  </a:txBody>
                  <a:tcPr/>
                </a:tc>
                <a:tc>
                  <a:txBody>
                    <a:bodyPr/>
                    <a:lstStyle/>
                    <a:p>
                      <a:pPr algn="ctr"/>
                      <a:r>
                        <a:rPr lang="en-US" dirty="0"/>
                        <a:t>10</a:t>
                      </a:r>
                    </a:p>
                  </a:txBody>
                  <a:tcPr/>
                </a:tc>
                <a:extLst>
                  <a:ext uri="{0D108BD9-81ED-4DB2-BD59-A6C34878D82A}">
                    <a16:rowId xmlns:a16="http://schemas.microsoft.com/office/drawing/2014/main" val="66327056"/>
                  </a:ext>
                </a:extLst>
              </a:tr>
              <a:tr h="363474">
                <a:tc>
                  <a:txBody>
                    <a:bodyPr/>
                    <a:lstStyle/>
                    <a:p>
                      <a:pPr algn="ctr"/>
                      <a:r>
                        <a:rPr lang="en-US" dirty="0"/>
                        <a:t>32</a:t>
                      </a:r>
                    </a:p>
                  </a:txBody>
                  <a:tcPr/>
                </a:tc>
                <a:tc>
                  <a:txBody>
                    <a:bodyPr/>
                    <a:lstStyle/>
                    <a:p>
                      <a:pPr algn="ctr"/>
                      <a:r>
                        <a:rPr lang="en-US" dirty="0"/>
                        <a:t>15</a:t>
                      </a:r>
                    </a:p>
                  </a:txBody>
                  <a:tcPr/>
                </a:tc>
                <a:extLst>
                  <a:ext uri="{0D108BD9-81ED-4DB2-BD59-A6C34878D82A}">
                    <a16:rowId xmlns:a16="http://schemas.microsoft.com/office/drawing/2014/main" val="530976032"/>
                  </a:ext>
                </a:extLst>
              </a:tr>
              <a:tr h="363474">
                <a:tc>
                  <a:txBody>
                    <a:bodyPr/>
                    <a:lstStyle/>
                    <a:p>
                      <a:pPr algn="ctr"/>
                      <a:r>
                        <a:rPr lang="en-US" dirty="0"/>
                        <a:t>27</a:t>
                      </a:r>
                    </a:p>
                  </a:txBody>
                  <a:tcPr/>
                </a:tc>
                <a:tc>
                  <a:txBody>
                    <a:bodyPr/>
                    <a:lstStyle/>
                    <a:p>
                      <a:pPr algn="ctr"/>
                      <a:r>
                        <a:rPr lang="en-US" dirty="0"/>
                        <a:t>20</a:t>
                      </a:r>
                    </a:p>
                  </a:txBody>
                  <a:tcPr/>
                </a:tc>
                <a:extLst>
                  <a:ext uri="{0D108BD9-81ED-4DB2-BD59-A6C34878D82A}">
                    <a16:rowId xmlns:a16="http://schemas.microsoft.com/office/drawing/2014/main" val="469010749"/>
                  </a:ext>
                </a:extLst>
              </a:tr>
            </a:tbl>
          </a:graphicData>
        </a:graphic>
      </p:graphicFrame>
      <p:sp>
        <p:nvSpPr>
          <p:cNvPr id="20" name="TextBox 19">
            <a:extLst>
              <a:ext uri="{FF2B5EF4-FFF2-40B4-BE49-F238E27FC236}">
                <a16:creationId xmlns:a16="http://schemas.microsoft.com/office/drawing/2014/main" id="{98DBA5A3-C443-DF10-F10A-963078F6022B}"/>
              </a:ext>
            </a:extLst>
          </p:cNvPr>
          <p:cNvSpPr txBox="1"/>
          <p:nvPr/>
        </p:nvSpPr>
        <p:spPr>
          <a:xfrm>
            <a:off x="4995854" y="4464169"/>
            <a:ext cx="1875388" cy="400110"/>
          </a:xfrm>
          <a:prstGeom prst="rect">
            <a:avLst/>
          </a:prstGeom>
          <a:noFill/>
        </p:spPr>
        <p:txBody>
          <a:bodyPr wrap="square">
            <a:spAutoFit/>
          </a:bodyPr>
          <a:lstStyle/>
          <a:p>
            <a:pPr algn="ctr"/>
            <a:r>
              <a:rPr lang="en-US" sz="2000" b="0" i="0" dirty="0"/>
              <a:t>But </a:t>
            </a:r>
            <a:r>
              <a:rPr lang="en-US" sz="2000" b="0" i="0" u="sng" dirty="0"/>
              <a:t>not</a:t>
            </a:r>
            <a:r>
              <a:rPr lang="en-US" sz="2000" b="0" i="0" dirty="0"/>
              <a:t> as</a:t>
            </a:r>
            <a:endParaRPr lang="en-US" sz="2000" dirty="0"/>
          </a:p>
        </p:txBody>
      </p:sp>
      <p:sp>
        <p:nvSpPr>
          <p:cNvPr id="4" name="TextBox 3">
            <a:extLst>
              <a:ext uri="{FF2B5EF4-FFF2-40B4-BE49-F238E27FC236}">
                <a16:creationId xmlns:a16="http://schemas.microsoft.com/office/drawing/2014/main" id="{183D3A60-3870-78BC-1193-5EACF4674185}"/>
              </a:ext>
            </a:extLst>
          </p:cNvPr>
          <p:cNvSpPr txBox="1"/>
          <p:nvPr/>
        </p:nvSpPr>
        <p:spPr>
          <a:xfrm>
            <a:off x="3075709" y="6004525"/>
            <a:ext cx="9116291" cy="461665"/>
          </a:xfrm>
          <a:prstGeom prst="rect">
            <a:avLst/>
          </a:prstGeom>
          <a:noFill/>
        </p:spPr>
        <p:txBody>
          <a:bodyPr wrap="square">
            <a:spAutoFit/>
          </a:bodyPr>
          <a:lstStyle/>
          <a:p>
            <a:pPr algn="r"/>
            <a:r>
              <a:rPr lang="en-US" sz="1200" dirty="0">
                <a:solidFill>
                  <a:schemeClr val="tx1">
                    <a:lumMod val="50000"/>
                    <a:lumOff val="50000"/>
                  </a:schemeClr>
                </a:solidFill>
                <a:latin typeface="Helvetica" pitchFamily="2" charset="0"/>
              </a:rPr>
              <a:t>The Science of Scientific Writing, </a:t>
            </a:r>
            <a:r>
              <a:rPr lang="en-US" sz="1200" i="1" dirty="0">
                <a:solidFill>
                  <a:schemeClr val="tx1">
                    <a:lumMod val="50000"/>
                    <a:lumOff val="50000"/>
                  </a:schemeClr>
                </a:solidFill>
                <a:latin typeface="Helvetica" pitchFamily="2" charset="0"/>
              </a:rPr>
              <a:t>American Scientist </a:t>
            </a:r>
          </a:p>
          <a:p>
            <a:pPr algn="r"/>
            <a:r>
              <a:rPr lang="en-US" sz="1200" dirty="0">
                <a:solidFill>
                  <a:schemeClr val="tx1">
                    <a:lumMod val="50000"/>
                    <a:lumOff val="50000"/>
                  </a:schemeClr>
                </a:solidFill>
                <a:latin typeface="Helvetica" pitchFamily="2" charset="0"/>
                <a:hlinkClick r:id="rId3">
                  <a:extLst>
                    <a:ext uri="{A12FA001-AC4F-418D-AE19-62706E023703}">
                      <ahyp:hlinkClr xmlns:ahyp="http://schemas.microsoft.com/office/drawing/2018/hyperlinkcolor" val="tx"/>
                    </a:ext>
                  </a:extLst>
                </a:hlinkClick>
              </a:rPr>
              <a:t>https://www.americanscientist.org/blog/the-long-view/the-science-of-scientific-writing</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74384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Structuring text</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0" y="1686758"/>
            <a:ext cx="10302446" cy="4256843"/>
          </a:xfrm>
          <a:prstGeom prst="rect">
            <a:avLst/>
          </a:prstGeom>
        </p:spPr>
        <p:txBody>
          <a:bodyPr>
            <a:normAutofit/>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00000"/>
                </a:solidFill>
                <a:latin typeface="Helvetica" charset="0"/>
              </a:rPr>
              <a:t>Structural clues come from:</a:t>
            </a:r>
          </a:p>
          <a:p>
            <a:pPr lvl="1">
              <a:lnSpc>
                <a:spcPct val="110000"/>
              </a:lnSpc>
              <a:spcBef>
                <a:spcPts val="0"/>
              </a:spcBef>
              <a:spcAft>
                <a:spcPts val="1200"/>
              </a:spcAft>
            </a:pPr>
            <a:r>
              <a:rPr lang="en-US" sz="2800" dirty="0">
                <a:solidFill>
                  <a:srgbClr val="000000"/>
                </a:solidFill>
                <a:latin typeface="Helvetica" charset="0"/>
              </a:rPr>
              <a:t>data presentation</a:t>
            </a:r>
          </a:p>
          <a:p>
            <a:pPr lvl="1">
              <a:lnSpc>
                <a:spcPct val="110000"/>
              </a:lnSpc>
              <a:spcBef>
                <a:spcPts val="0"/>
              </a:spcBef>
              <a:spcAft>
                <a:spcPts val="1200"/>
              </a:spcAft>
            </a:pPr>
            <a:r>
              <a:rPr lang="en-US" sz="2800" dirty="0">
                <a:solidFill>
                  <a:srgbClr val="000000"/>
                </a:solidFill>
                <a:latin typeface="Helvetica" charset="0"/>
              </a:rPr>
              <a:t>paper and grant sections</a:t>
            </a:r>
          </a:p>
          <a:p>
            <a:pPr lvl="1">
              <a:lnSpc>
                <a:spcPct val="110000"/>
              </a:lnSpc>
              <a:spcBef>
                <a:spcPts val="0"/>
              </a:spcBef>
              <a:spcAft>
                <a:spcPts val="1200"/>
              </a:spcAft>
            </a:pPr>
            <a:r>
              <a:rPr lang="en-US" sz="2800" dirty="0">
                <a:solidFill>
                  <a:srgbClr val="000000"/>
                </a:solidFill>
                <a:latin typeface="Helvetica" charset="0"/>
              </a:rPr>
              <a:t>paragraph structure</a:t>
            </a:r>
          </a:p>
          <a:p>
            <a:pPr lvl="1">
              <a:lnSpc>
                <a:spcPct val="110000"/>
              </a:lnSpc>
            </a:pPr>
            <a:r>
              <a:rPr lang="en-US" sz="2800" dirty="0">
                <a:solidFill>
                  <a:srgbClr val="000000"/>
                </a:solidFill>
                <a:latin typeface="Helvetica" charset="0"/>
              </a:rPr>
              <a:t>sentence structure</a:t>
            </a:r>
          </a:p>
          <a:p>
            <a:pPr marL="0" indent="0">
              <a:buFont typeface="Arial" panose="020B0604020202020204" pitchFamily="34" charset="0"/>
              <a:buNone/>
            </a:pPr>
            <a:endParaRPr lang="en-US" dirty="0">
              <a:solidFill>
                <a:srgbClr val="000000"/>
              </a:solidFill>
              <a:latin typeface="Helvetica" charset="0"/>
            </a:endParaRPr>
          </a:p>
          <a:p>
            <a:endParaRPr lang="en-US" dirty="0"/>
          </a:p>
        </p:txBody>
      </p:sp>
      <p:grpSp>
        <p:nvGrpSpPr>
          <p:cNvPr id="5" name="Group 4">
            <a:extLst>
              <a:ext uri="{FF2B5EF4-FFF2-40B4-BE49-F238E27FC236}">
                <a16:creationId xmlns:a16="http://schemas.microsoft.com/office/drawing/2014/main" id="{0A6DD968-74DF-0242-8877-A45A21617C2D}"/>
              </a:ext>
            </a:extLst>
          </p:cNvPr>
          <p:cNvGrpSpPr/>
          <p:nvPr/>
        </p:nvGrpSpPr>
        <p:grpSpPr>
          <a:xfrm>
            <a:off x="6589151" y="1212285"/>
            <a:ext cx="5135447" cy="4638500"/>
            <a:chOff x="4270021" y="1649607"/>
            <a:chExt cx="5135447" cy="4638500"/>
          </a:xfrm>
        </p:grpSpPr>
        <p:grpSp>
          <p:nvGrpSpPr>
            <p:cNvPr id="6" name="Group 5">
              <a:extLst>
                <a:ext uri="{FF2B5EF4-FFF2-40B4-BE49-F238E27FC236}">
                  <a16:creationId xmlns:a16="http://schemas.microsoft.com/office/drawing/2014/main" id="{BAE20126-B618-F097-A7DC-766B134133F2}"/>
                </a:ext>
              </a:extLst>
            </p:cNvPr>
            <p:cNvGrpSpPr>
              <a:grpSpLocks noChangeAspect="1"/>
            </p:cNvGrpSpPr>
            <p:nvPr/>
          </p:nvGrpSpPr>
          <p:grpSpPr>
            <a:xfrm>
              <a:off x="4270021" y="2233348"/>
              <a:ext cx="1677069" cy="3633684"/>
              <a:chOff x="6087472" y="2819399"/>
              <a:chExt cx="1652939" cy="3581401"/>
            </a:xfrm>
          </p:grpSpPr>
          <p:sp>
            <p:nvSpPr>
              <p:cNvPr id="16" name="Trapezoid 15">
                <a:extLst>
                  <a:ext uri="{FF2B5EF4-FFF2-40B4-BE49-F238E27FC236}">
                    <a16:creationId xmlns:a16="http://schemas.microsoft.com/office/drawing/2014/main" id="{162CD7F2-E2AA-97D1-00E7-B6AFB2040752}"/>
                  </a:ext>
                </a:extLst>
              </p:cNvPr>
              <p:cNvSpPr/>
              <p:nvPr/>
            </p:nvSpPr>
            <p:spPr bwMode="auto">
              <a:xfrm flipV="1">
                <a:off x="6087472" y="2819399"/>
                <a:ext cx="1652939" cy="818166"/>
              </a:xfrm>
              <a:prstGeom prst="trapezoid">
                <a:avLst>
                  <a:gd name="adj" fmla="val 30190"/>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bg1"/>
                  </a:solidFill>
                  <a:effectLst/>
                  <a:latin typeface="Helvetica" pitchFamily="2" charset="0"/>
                  <a:ea typeface="ＭＳ Ｐゴシック" pitchFamily="-112" charset="-128"/>
                  <a:cs typeface="ＭＳ Ｐゴシック" pitchFamily="-112" charset="-128"/>
                </a:endParaRPr>
              </a:p>
            </p:txBody>
          </p:sp>
          <p:sp>
            <p:nvSpPr>
              <p:cNvPr id="17" name="Trapezoid 16">
                <a:extLst>
                  <a:ext uri="{FF2B5EF4-FFF2-40B4-BE49-F238E27FC236}">
                    <a16:creationId xmlns:a16="http://schemas.microsoft.com/office/drawing/2014/main" id="{FAC27D8B-07B6-FB36-11FB-BB6AC6B5BF80}"/>
                  </a:ext>
                </a:extLst>
              </p:cNvPr>
              <p:cNvSpPr/>
              <p:nvPr/>
            </p:nvSpPr>
            <p:spPr bwMode="auto">
              <a:xfrm flipV="1">
                <a:off x="6196134" y="3698638"/>
                <a:ext cx="1435615" cy="703535"/>
              </a:xfrm>
              <a:prstGeom prst="trapezoid">
                <a:avLst>
                  <a:gd name="adj" fmla="val 42168"/>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18" name="Rectangle 9">
                <a:extLst>
                  <a:ext uri="{FF2B5EF4-FFF2-40B4-BE49-F238E27FC236}">
                    <a16:creationId xmlns:a16="http://schemas.microsoft.com/office/drawing/2014/main" id="{03FD18CC-870B-A10D-BDBD-14D5B43777F2}"/>
                  </a:ext>
                </a:extLst>
              </p:cNvPr>
              <p:cNvSpPr>
                <a:spLocks noChangeArrowheads="1"/>
              </p:cNvSpPr>
              <p:nvPr/>
            </p:nvSpPr>
            <p:spPr bwMode="auto">
              <a:xfrm>
                <a:off x="6517973" y="446324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r>
                  <a:rPr lang="en-US" sz="2000" b="0" dirty="0">
                    <a:ea typeface="ＭＳ Ｐゴシック" pitchFamily="-112" charset="-128"/>
                    <a:cs typeface="ＭＳ Ｐゴシック" pitchFamily="-112" charset="-128"/>
                  </a:rPr>
                  <a:t>How?</a:t>
                </a:r>
              </a:p>
            </p:txBody>
          </p:sp>
          <p:sp>
            <p:nvSpPr>
              <p:cNvPr id="19" name="Rectangle 9">
                <a:extLst>
                  <a:ext uri="{FF2B5EF4-FFF2-40B4-BE49-F238E27FC236}">
                    <a16:creationId xmlns:a16="http://schemas.microsoft.com/office/drawing/2014/main" id="{CED97B63-B0E4-478E-63C2-F98A1ADECFA6}"/>
                  </a:ext>
                </a:extLst>
              </p:cNvPr>
              <p:cNvSpPr>
                <a:spLocks noChangeArrowheads="1"/>
              </p:cNvSpPr>
              <p:nvPr/>
            </p:nvSpPr>
            <p:spPr bwMode="auto">
              <a:xfrm>
                <a:off x="6517973" y="485500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r>
                  <a:rPr lang="en-US" sz="2000" b="0" dirty="0">
                    <a:ea typeface="ＭＳ Ｐゴシック" pitchFamily="-112" charset="-128"/>
                    <a:cs typeface="ＭＳ Ｐゴシック" pitchFamily="-112" charset="-128"/>
                  </a:rPr>
                  <a:t>How?</a:t>
                </a:r>
              </a:p>
            </p:txBody>
          </p:sp>
          <p:sp>
            <p:nvSpPr>
              <p:cNvPr id="20" name="Rectangle 9">
                <a:extLst>
                  <a:ext uri="{FF2B5EF4-FFF2-40B4-BE49-F238E27FC236}">
                    <a16:creationId xmlns:a16="http://schemas.microsoft.com/office/drawing/2014/main" id="{C27C2761-4C54-A3E8-6B02-D8BC6F388E7E}"/>
                  </a:ext>
                </a:extLst>
              </p:cNvPr>
              <p:cNvSpPr>
                <a:spLocks noChangeArrowheads="1"/>
              </p:cNvSpPr>
              <p:nvPr/>
            </p:nvSpPr>
            <p:spPr bwMode="auto">
              <a:xfrm>
                <a:off x="6517973" y="524676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r>
                  <a:rPr lang="en-US" sz="2000" b="0" dirty="0">
                    <a:ea typeface="ＭＳ Ｐゴシック" pitchFamily="-112" charset="-128"/>
                    <a:cs typeface="ＭＳ Ｐゴシック" pitchFamily="-112" charset="-128"/>
                  </a:rPr>
                  <a:t>How?</a:t>
                </a:r>
              </a:p>
            </p:txBody>
          </p:sp>
          <p:sp>
            <p:nvSpPr>
              <p:cNvPr id="21" name="Trapezoid 20">
                <a:extLst>
                  <a:ext uri="{FF2B5EF4-FFF2-40B4-BE49-F238E27FC236}">
                    <a16:creationId xmlns:a16="http://schemas.microsoft.com/office/drawing/2014/main" id="{B55D30EC-795D-08A8-D0CE-EB87CAB181A6}"/>
                  </a:ext>
                </a:extLst>
              </p:cNvPr>
              <p:cNvSpPr/>
              <p:nvPr/>
            </p:nvSpPr>
            <p:spPr bwMode="auto">
              <a:xfrm>
                <a:off x="6265064" y="5638527"/>
                <a:ext cx="1297754" cy="762273"/>
              </a:xfrm>
              <a:prstGeom prst="trapezoid">
                <a:avLst>
                  <a:gd name="adj" fmla="val 29214"/>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b="0" dirty="0">
                    <a:ea typeface="ＭＳ Ｐゴシック" pitchFamily="-112" charset="-128"/>
                    <a:cs typeface="ＭＳ Ｐゴシック" pitchFamily="-112" charset="-128"/>
                  </a:rPr>
                  <a:t>Payoff</a:t>
                </a:r>
                <a:endParaRPr kumimoji="0" lang="en-US" sz="1800" b="0" i="1" u="none" strike="noStrike" cap="none" normalizeH="0" baseline="0" dirty="0">
                  <a:ln>
                    <a:noFill/>
                  </a:ln>
                  <a:effectLst/>
                  <a:ea typeface="ＭＳ Ｐゴシック" pitchFamily="-112" charset="-128"/>
                  <a:cs typeface="ＭＳ Ｐゴシック" pitchFamily="-112" charset="-128"/>
                </a:endParaRPr>
              </a:p>
            </p:txBody>
          </p:sp>
          <p:sp>
            <p:nvSpPr>
              <p:cNvPr id="22" name="Rectangle 21">
                <a:extLst>
                  <a:ext uri="{FF2B5EF4-FFF2-40B4-BE49-F238E27FC236}">
                    <a16:creationId xmlns:a16="http://schemas.microsoft.com/office/drawing/2014/main" id="{D23B0FF0-8F52-C714-2C82-9179BA0C28BC}"/>
                  </a:ext>
                </a:extLst>
              </p:cNvPr>
              <p:cNvSpPr/>
              <p:nvPr/>
            </p:nvSpPr>
            <p:spPr>
              <a:xfrm>
                <a:off x="6471402" y="3851400"/>
                <a:ext cx="885081" cy="394353"/>
              </a:xfrm>
              <a:prstGeom prst="rect">
                <a:avLst/>
              </a:prstGeom>
              <a:ln>
                <a:noFill/>
              </a:ln>
            </p:spPr>
            <p:txBody>
              <a:bodyPr wrap="none">
                <a:spAutoFit/>
              </a:bodyPr>
              <a:lstStyle/>
              <a:p>
                <a:pPr algn="ctr"/>
                <a:r>
                  <a:rPr lang="en-US" sz="2000" b="0" dirty="0">
                    <a:ea typeface="ＭＳ Ｐゴシック" pitchFamily="-112" charset="-128"/>
                    <a:cs typeface="ＭＳ Ｐゴシック" pitchFamily="-112" charset="-128"/>
                  </a:rPr>
                  <a:t>What?</a:t>
                </a:r>
              </a:p>
            </p:txBody>
          </p:sp>
          <p:sp>
            <p:nvSpPr>
              <p:cNvPr id="23" name="Rectangle 22">
                <a:extLst>
                  <a:ext uri="{FF2B5EF4-FFF2-40B4-BE49-F238E27FC236}">
                    <a16:creationId xmlns:a16="http://schemas.microsoft.com/office/drawing/2014/main" id="{EB02EC6E-2209-0D0D-760F-63590DC41D60}"/>
                  </a:ext>
                </a:extLst>
              </p:cNvPr>
              <p:cNvSpPr/>
              <p:nvPr/>
            </p:nvSpPr>
            <p:spPr>
              <a:xfrm>
                <a:off x="6521171" y="3105090"/>
                <a:ext cx="785545" cy="394353"/>
              </a:xfrm>
              <a:prstGeom prst="rect">
                <a:avLst/>
              </a:prstGeom>
              <a:ln>
                <a:noFill/>
              </a:ln>
            </p:spPr>
            <p:txBody>
              <a:bodyPr wrap="none">
                <a:spAutoFit/>
              </a:bodyPr>
              <a:lstStyle/>
              <a:p>
                <a:pPr algn="ctr"/>
                <a:r>
                  <a:rPr lang="en-US" sz="2000" b="0" dirty="0">
                    <a:ea typeface="ＭＳ Ｐゴシック" pitchFamily="-112" charset="-128"/>
                    <a:cs typeface="ＭＳ Ｐゴシック" pitchFamily="-112" charset="-128"/>
                  </a:rPr>
                  <a:t>Why?</a:t>
                </a:r>
              </a:p>
            </p:txBody>
          </p:sp>
        </p:grpSp>
        <p:sp>
          <p:nvSpPr>
            <p:cNvPr id="7" name="Rectangle 17">
              <a:extLst>
                <a:ext uri="{FF2B5EF4-FFF2-40B4-BE49-F238E27FC236}">
                  <a16:creationId xmlns:a16="http://schemas.microsoft.com/office/drawing/2014/main" id="{320133DB-E6D4-CFC8-DB45-00A7C689509F}"/>
                </a:ext>
              </a:extLst>
            </p:cNvPr>
            <p:cNvSpPr>
              <a:spLocks noChangeAspect="1" noChangeArrowheads="1"/>
            </p:cNvSpPr>
            <p:nvPr/>
          </p:nvSpPr>
          <p:spPr bwMode="auto">
            <a:xfrm>
              <a:off x="6345683" y="3197375"/>
              <a:ext cx="297406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t>Long-term goal</a:t>
              </a:r>
            </a:p>
            <a:p>
              <a:pPr marL="285750" indent="-285750">
                <a:buFont typeface="Arial" panose="020B0604020202020204" pitchFamily="34" charset="0"/>
                <a:buChar char="•"/>
              </a:pPr>
              <a:r>
                <a:rPr lang="en-US" sz="1400" b="0" i="0" dirty="0"/>
                <a:t>Objectives of research</a:t>
              </a:r>
            </a:p>
            <a:p>
              <a:pPr marL="285750" indent="-285750">
                <a:buFont typeface="Arial" panose="020B0604020202020204" pitchFamily="34" charset="0"/>
                <a:buChar char="•"/>
              </a:pPr>
              <a:r>
                <a:rPr lang="en-US" sz="1400" b="0" i="0" dirty="0"/>
                <a:t>Central hypothesis </a:t>
              </a:r>
            </a:p>
            <a:p>
              <a:pPr marL="285750" indent="-285750">
                <a:buFont typeface="Arial" panose="020B0604020202020204" pitchFamily="34" charset="0"/>
                <a:buChar char="•"/>
              </a:pPr>
              <a:r>
                <a:rPr lang="en-US" sz="1400" b="0" i="0" dirty="0"/>
                <a:t>Rationale</a:t>
              </a:r>
            </a:p>
          </p:txBody>
        </p:sp>
        <p:sp>
          <p:nvSpPr>
            <p:cNvPr id="8" name="Rectangle 21">
              <a:extLst>
                <a:ext uri="{FF2B5EF4-FFF2-40B4-BE49-F238E27FC236}">
                  <a16:creationId xmlns:a16="http://schemas.microsoft.com/office/drawing/2014/main" id="{548E7D64-C947-E30C-0A14-ECC24173C7D1}"/>
                </a:ext>
              </a:extLst>
            </p:cNvPr>
            <p:cNvSpPr>
              <a:spLocks noChangeAspect="1" noChangeArrowheads="1"/>
            </p:cNvSpPr>
            <p:nvPr/>
          </p:nvSpPr>
          <p:spPr bwMode="auto">
            <a:xfrm>
              <a:off x="6332256" y="2202243"/>
              <a:ext cx="267878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t>Opening sentence, hook </a:t>
              </a:r>
            </a:p>
            <a:p>
              <a:pPr marL="285750" indent="-285750">
                <a:buFont typeface="Arial" panose="020B0604020202020204" pitchFamily="34" charset="0"/>
                <a:buChar char="•"/>
              </a:pPr>
              <a:r>
                <a:rPr lang="en-US" sz="1400" b="0" i="0" dirty="0"/>
                <a:t>Current knowledge </a:t>
              </a:r>
            </a:p>
            <a:p>
              <a:pPr marL="285750" indent="-285750">
                <a:buFont typeface="Arial" panose="020B0604020202020204" pitchFamily="34" charset="0"/>
                <a:buChar char="•"/>
              </a:pPr>
              <a:r>
                <a:rPr lang="en-US" sz="1400" b="0" i="0" dirty="0"/>
                <a:t>Gap in knowledge </a:t>
              </a:r>
            </a:p>
            <a:p>
              <a:pPr marL="285750" indent="-285750">
                <a:buFont typeface="Arial" panose="020B0604020202020204" pitchFamily="34" charset="0"/>
                <a:buChar char="•"/>
              </a:pPr>
              <a:r>
                <a:rPr lang="en-US" sz="1400" b="0" i="0" dirty="0"/>
                <a:t>Significance of gap </a:t>
              </a:r>
            </a:p>
          </p:txBody>
        </p:sp>
        <p:sp>
          <p:nvSpPr>
            <p:cNvPr id="9" name="TextBox 8">
              <a:extLst>
                <a:ext uri="{FF2B5EF4-FFF2-40B4-BE49-F238E27FC236}">
                  <a16:creationId xmlns:a16="http://schemas.microsoft.com/office/drawing/2014/main" id="{1CB78E81-B289-6CF2-ACE3-25EBA8E49175}"/>
                </a:ext>
              </a:extLst>
            </p:cNvPr>
            <p:cNvSpPr txBox="1"/>
            <p:nvPr/>
          </p:nvSpPr>
          <p:spPr>
            <a:xfrm rot="10800000">
              <a:off x="5761430" y="2246574"/>
              <a:ext cx="624239" cy="923330"/>
            </a:xfrm>
            <a:prstGeom prst="rect">
              <a:avLst/>
            </a:prstGeom>
            <a:noFill/>
          </p:spPr>
          <p:txBody>
            <a:bodyPr wrap="none" rtlCol="0">
              <a:spAutoFit/>
            </a:bodyPr>
            <a:lstStyle/>
            <a:p>
              <a:r>
                <a:rPr lang="en-US" sz="5400" b="0" i="0" dirty="0"/>
                <a:t>}</a:t>
              </a:r>
            </a:p>
          </p:txBody>
        </p:sp>
        <p:sp>
          <p:nvSpPr>
            <p:cNvPr id="10" name="TextBox 9">
              <a:extLst>
                <a:ext uri="{FF2B5EF4-FFF2-40B4-BE49-F238E27FC236}">
                  <a16:creationId xmlns:a16="http://schemas.microsoft.com/office/drawing/2014/main" id="{93AA4CED-C6CC-649C-C8BC-FB28E1DE5F8E}"/>
                </a:ext>
              </a:extLst>
            </p:cNvPr>
            <p:cNvSpPr txBox="1"/>
            <p:nvPr/>
          </p:nvSpPr>
          <p:spPr>
            <a:xfrm rot="10800000">
              <a:off x="5765332" y="3202769"/>
              <a:ext cx="624239" cy="923330"/>
            </a:xfrm>
            <a:prstGeom prst="rect">
              <a:avLst/>
            </a:prstGeom>
            <a:noFill/>
          </p:spPr>
          <p:txBody>
            <a:bodyPr wrap="none" rtlCol="0">
              <a:spAutoFit/>
            </a:bodyPr>
            <a:lstStyle/>
            <a:p>
              <a:r>
                <a:rPr lang="en-US" sz="5400" b="0" i="0" dirty="0"/>
                <a:t>}</a:t>
              </a:r>
            </a:p>
          </p:txBody>
        </p:sp>
        <p:sp>
          <p:nvSpPr>
            <p:cNvPr id="11" name="TextBox 10">
              <a:extLst>
                <a:ext uri="{FF2B5EF4-FFF2-40B4-BE49-F238E27FC236}">
                  <a16:creationId xmlns:a16="http://schemas.microsoft.com/office/drawing/2014/main" id="{29B40A7F-A7DE-56F1-6CCD-40FB10CDB570}"/>
                </a:ext>
              </a:extLst>
            </p:cNvPr>
            <p:cNvSpPr txBox="1"/>
            <p:nvPr/>
          </p:nvSpPr>
          <p:spPr>
            <a:xfrm rot="10800000">
              <a:off x="5761430" y="5298575"/>
              <a:ext cx="624239" cy="923330"/>
            </a:xfrm>
            <a:prstGeom prst="rect">
              <a:avLst/>
            </a:prstGeom>
            <a:noFill/>
          </p:spPr>
          <p:txBody>
            <a:bodyPr wrap="none" rtlCol="0">
              <a:spAutoFit/>
            </a:bodyPr>
            <a:lstStyle/>
            <a:p>
              <a:r>
                <a:rPr lang="en-US" sz="5400" b="0" i="0" dirty="0"/>
                <a:t>}</a:t>
              </a:r>
            </a:p>
          </p:txBody>
        </p:sp>
        <p:sp>
          <p:nvSpPr>
            <p:cNvPr id="12" name="Rectangle 17">
              <a:extLst>
                <a:ext uri="{FF2B5EF4-FFF2-40B4-BE49-F238E27FC236}">
                  <a16:creationId xmlns:a16="http://schemas.microsoft.com/office/drawing/2014/main" id="{626101C5-46B5-98D2-BCBF-58B3253BEBB8}"/>
                </a:ext>
              </a:extLst>
            </p:cNvPr>
            <p:cNvSpPr>
              <a:spLocks noChangeAspect="1" noChangeArrowheads="1"/>
            </p:cNvSpPr>
            <p:nvPr/>
          </p:nvSpPr>
          <p:spPr bwMode="auto">
            <a:xfrm>
              <a:off x="6332256" y="4263363"/>
              <a:ext cx="298358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t>What will you do</a:t>
              </a:r>
            </a:p>
            <a:p>
              <a:pPr marL="285750" indent="-285750">
                <a:buFont typeface="Arial" panose="020B0604020202020204" pitchFamily="34" charset="0"/>
                <a:buChar char="•"/>
              </a:pPr>
              <a:r>
                <a:rPr lang="en-US" sz="1400" b="0" i="0" dirty="0"/>
                <a:t>Why will you do it</a:t>
              </a:r>
            </a:p>
          </p:txBody>
        </p:sp>
        <p:sp>
          <p:nvSpPr>
            <p:cNvPr id="13" name="TextBox 12">
              <a:extLst>
                <a:ext uri="{FF2B5EF4-FFF2-40B4-BE49-F238E27FC236}">
                  <a16:creationId xmlns:a16="http://schemas.microsoft.com/office/drawing/2014/main" id="{6F06C5A0-1DF6-C578-9605-C1C4D572E83F}"/>
                </a:ext>
              </a:extLst>
            </p:cNvPr>
            <p:cNvSpPr txBox="1"/>
            <p:nvPr/>
          </p:nvSpPr>
          <p:spPr>
            <a:xfrm rot="10800000">
              <a:off x="5761430" y="4110426"/>
              <a:ext cx="624239" cy="923330"/>
            </a:xfrm>
            <a:prstGeom prst="rect">
              <a:avLst/>
            </a:prstGeom>
            <a:noFill/>
          </p:spPr>
          <p:txBody>
            <a:bodyPr wrap="none" rtlCol="0">
              <a:spAutoFit/>
            </a:bodyPr>
            <a:lstStyle/>
            <a:p>
              <a:r>
                <a:rPr lang="en-US" sz="5400" b="0" i="0" dirty="0"/>
                <a:t>}</a:t>
              </a:r>
            </a:p>
          </p:txBody>
        </p:sp>
        <p:sp>
          <p:nvSpPr>
            <p:cNvPr id="14" name="Rectangle 17">
              <a:extLst>
                <a:ext uri="{FF2B5EF4-FFF2-40B4-BE49-F238E27FC236}">
                  <a16:creationId xmlns:a16="http://schemas.microsoft.com/office/drawing/2014/main" id="{E9AB1C30-8D78-4570-F74A-349842D30DAA}"/>
                </a:ext>
              </a:extLst>
            </p:cNvPr>
            <p:cNvSpPr>
              <a:spLocks noChangeAspect="1" noChangeArrowheads="1"/>
            </p:cNvSpPr>
            <p:nvPr/>
          </p:nvSpPr>
          <p:spPr bwMode="auto">
            <a:xfrm>
              <a:off x="6345683" y="5334000"/>
              <a:ext cx="305978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t>Expected outcomes of aims</a:t>
              </a:r>
            </a:p>
            <a:p>
              <a:pPr marL="285750" indent="-285750">
                <a:buFont typeface="Arial" panose="020B0604020202020204" pitchFamily="34" charset="0"/>
                <a:buChar char="•"/>
              </a:pPr>
              <a:r>
                <a:rPr lang="en-US" sz="1400" b="0" i="0" dirty="0"/>
                <a:t>Positive/broad impact of work</a:t>
              </a:r>
            </a:p>
            <a:p>
              <a:pPr marL="285750" indent="-285750">
                <a:buFont typeface="Arial" panose="020B0604020202020204" pitchFamily="34" charset="0"/>
                <a:buChar char="•"/>
              </a:pPr>
              <a:r>
                <a:rPr lang="en-US" sz="1400" b="0" i="0" dirty="0"/>
                <a:t>Expected contributions to advancement of your career</a:t>
              </a:r>
            </a:p>
          </p:txBody>
        </p:sp>
        <p:sp>
          <p:nvSpPr>
            <p:cNvPr id="15" name="Rectangle 14">
              <a:extLst>
                <a:ext uri="{FF2B5EF4-FFF2-40B4-BE49-F238E27FC236}">
                  <a16:creationId xmlns:a16="http://schemas.microsoft.com/office/drawing/2014/main" id="{50D352C5-F7FD-C45C-FE66-797AA077AD77}"/>
                </a:ext>
              </a:extLst>
            </p:cNvPr>
            <p:cNvSpPr>
              <a:spLocks noChangeArrowheads="1"/>
            </p:cNvSpPr>
            <p:nvPr/>
          </p:nvSpPr>
          <p:spPr bwMode="auto">
            <a:xfrm>
              <a:off x="4629017" y="1649607"/>
              <a:ext cx="3949095" cy="41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10000"/>
                </a:lnSpc>
                <a:buFont typeface="Times" charset="0"/>
                <a:buNone/>
              </a:pPr>
              <a:r>
                <a:rPr lang="en-US" sz="2000" b="0" i="0" u="sng" dirty="0">
                  <a:solidFill>
                    <a:srgbClr val="000000"/>
                  </a:solidFill>
                </a:rPr>
                <a:t>Structure for Specific Aims page</a:t>
              </a:r>
            </a:p>
          </p:txBody>
        </p:sp>
      </p:grpSp>
      <p:sp>
        <p:nvSpPr>
          <p:cNvPr id="24" name="Oval 23">
            <a:extLst>
              <a:ext uri="{FF2B5EF4-FFF2-40B4-BE49-F238E27FC236}">
                <a16:creationId xmlns:a16="http://schemas.microsoft.com/office/drawing/2014/main" id="{4A848B77-0C57-46FE-2DF3-EF6A1182D801}"/>
              </a:ext>
            </a:extLst>
          </p:cNvPr>
          <p:cNvSpPr/>
          <p:nvPr/>
        </p:nvSpPr>
        <p:spPr>
          <a:xfrm>
            <a:off x="1335584" y="2800342"/>
            <a:ext cx="4572000" cy="746794"/>
          </a:xfrm>
          <a:prstGeom prst="ellipse">
            <a:avLst/>
          </a:prstGeom>
          <a:solidFill>
            <a:schemeClr val="accent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2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Structuring text</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0" y="1686758"/>
            <a:ext cx="10302446" cy="4256843"/>
          </a:xfrm>
          <a:prstGeom prst="rect">
            <a:avLst/>
          </a:prstGeom>
        </p:spPr>
        <p:txBody>
          <a:bodyPr>
            <a:normAutofit/>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00000"/>
                </a:solidFill>
                <a:latin typeface="Helvetica" charset="0"/>
              </a:rPr>
              <a:t>Structural clues come from:</a:t>
            </a:r>
          </a:p>
          <a:p>
            <a:pPr lvl="1">
              <a:lnSpc>
                <a:spcPct val="110000"/>
              </a:lnSpc>
              <a:spcBef>
                <a:spcPts val="0"/>
              </a:spcBef>
              <a:spcAft>
                <a:spcPts val="1200"/>
              </a:spcAft>
            </a:pPr>
            <a:r>
              <a:rPr lang="en-US" sz="2800" dirty="0">
                <a:solidFill>
                  <a:srgbClr val="000000"/>
                </a:solidFill>
                <a:latin typeface="Helvetica" charset="0"/>
              </a:rPr>
              <a:t>data presentation</a:t>
            </a:r>
          </a:p>
          <a:p>
            <a:pPr lvl="1">
              <a:lnSpc>
                <a:spcPct val="110000"/>
              </a:lnSpc>
              <a:spcBef>
                <a:spcPts val="0"/>
              </a:spcBef>
              <a:spcAft>
                <a:spcPts val="1200"/>
              </a:spcAft>
            </a:pPr>
            <a:r>
              <a:rPr lang="en-US" sz="2800" dirty="0">
                <a:solidFill>
                  <a:srgbClr val="000000"/>
                </a:solidFill>
                <a:latin typeface="Helvetica" charset="0"/>
              </a:rPr>
              <a:t>paper and grant sections</a:t>
            </a:r>
          </a:p>
          <a:p>
            <a:pPr lvl="1">
              <a:lnSpc>
                <a:spcPct val="110000"/>
              </a:lnSpc>
              <a:spcBef>
                <a:spcPts val="0"/>
              </a:spcBef>
              <a:spcAft>
                <a:spcPts val="1200"/>
              </a:spcAft>
            </a:pPr>
            <a:r>
              <a:rPr lang="en-US" sz="2800" dirty="0">
                <a:solidFill>
                  <a:srgbClr val="000000"/>
                </a:solidFill>
                <a:latin typeface="Helvetica" charset="0"/>
              </a:rPr>
              <a:t>paragraph structure</a:t>
            </a:r>
          </a:p>
          <a:p>
            <a:pPr lvl="1">
              <a:lnSpc>
                <a:spcPct val="110000"/>
              </a:lnSpc>
            </a:pPr>
            <a:r>
              <a:rPr lang="en-US" sz="2800" dirty="0">
                <a:solidFill>
                  <a:srgbClr val="000000"/>
                </a:solidFill>
                <a:latin typeface="Helvetica" charset="0"/>
              </a:rPr>
              <a:t>sentence structure</a:t>
            </a:r>
          </a:p>
          <a:p>
            <a:pPr marL="0" indent="0">
              <a:buFont typeface="Arial" panose="020B0604020202020204" pitchFamily="34" charset="0"/>
              <a:buNone/>
            </a:pPr>
            <a:endParaRPr lang="en-US" dirty="0">
              <a:solidFill>
                <a:srgbClr val="000000"/>
              </a:solidFill>
              <a:latin typeface="Helvetica" charset="0"/>
            </a:endParaRPr>
          </a:p>
          <a:p>
            <a:endParaRPr lang="en-US" dirty="0"/>
          </a:p>
        </p:txBody>
      </p:sp>
      <p:sp>
        <p:nvSpPr>
          <p:cNvPr id="24" name="Oval 23">
            <a:extLst>
              <a:ext uri="{FF2B5EF4-FFF2-40B4-BE49-F238E27FC236}">
                <a16:creationId xmlns:a16="http://schemas.microsoft.com/office/drawing/2014/main" id="{4A848B77-0C57-46FE-2DF3-EF6A1182D801}"/>
              </a:ext>
            </a:extLst>
          </p:cNvPr>
          <p:cNvSpPr/>
          <p:nvPr/>
        </p:nvSpPr>
        <p:spPr>
          <a:xfrm>
            <a:off x="1335584" y="2800342"/>
            <a:ext cx="4572000" cy="746794"/>
          </a:xfrm>
          <a:prstGeom prst="ellipse">
            <a:avLst/>
          </a:prstGeom>
          <a:solidFill>
            <a:schemeClr val="accent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B01445BA-E679-F0D6-476A-4FEDF19AC0D5}"/>
              </a:ext>
            </a:extLst>
          </p:cNvPr>
          <p:cNvSpPr/>
          <p:nvPr/>
        </p:nvSpPr>
        <p:spPr bwMode="auto">
          <a:xfrm>
            <a:off x="7700308" y="1070173"/>
            <a:ext cx="3657601" cy="721614"/>
          </a:xfrm>
          <a:prstGeom prst="roundRect">
            <a:avLst/>
          </a:prstGeom>
          <a:no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2000" b="0" i="0" dirty="0">
                <a:solidFill>
                  <a:srgbClr val="000000"/>
                </a:solidFill>
                <a:latin typeface="Helvetica" charset="0"/>
              </a:rPr>
              <a:t>Research Article</a:t>
            </a:r>
          </a:p>
          <a:p>
            <a:pPr algn="ctr"/>
            <a:r>
              <a:rPr lang="en-US" sz="1200" b="0" i="0" dirty="0">
                <a:solidFill>
                  <a:srgbClr val="000000"/>
                </a:solidFill>
                <a:latin typeface="Helvetica" charset="0"/>
              </a:rPr>
              <a:t>(section as unit)</a:t>
            </a:r>
          </a:p>
        </p:txBody>
      </p:sp>
      <p:grpSp>
        <p:nvGrpSpPr>
          <p:cNvPr id="30" name="Group 29">
            <a:extLst>
              <a:ext uri="{FF2B5EF4-FFF2-40B4-BE49-F238E27FC236}">
                <a16:creationId xmlns:a16="http://schemas.microsoft.com/office/drawing/2014/main" id="{4A1E4880-3CCF-73E6-4539-F0ADEAC0B59B}"/>
              </a:ext>
            </a:extLst>
          </p:cNvPr>
          <p:cNvGrpSpPr/>
          <p:nvPr/>
        </p:nvGrpSpPr>
        <p:grpSpPr>
          <a:xfrm>
            <a:off x="8707731" y="2012452"/>
            <a:ext cx="1744252" cy="3634412"/>
            <a:chOff x="5266148" y="2405268"/>
            <a:chExt cx="1744252" cy="3634412"/>
          </a:xfrm>
          <a:solidFill>
            <a:srgbClr val="0070C0">
              <a:alpha val="49550"/>
            </a:srgbClr>
          </a:solidFill>
          <a:effectLst>
            <a:outerShdw blurRad="63500" sx="102000" sy="102000" algn="ctr" rotWithShape="0">
              <a:prstClr val="black">
                <a:alpha val="40000"/>
              </a:prstClr>
            </a:outerShdw>
          </a:effectLst>
        </p:grpSpPr>
        <p:sp>
          <p:nvSpPr>
            <p:cNvPr id="31" name="Trapezoid 30">
              <a:extLst>
                <a:ext uri="{FF2B5EF4-FFF2-40B4-BE49-F238E27FC236}">
                  <a16:creationId xmlns:a16="http://schemas.microsoft.com/office/drawing/2014/main" id="{0F76386B-F243-C8D4-ECB0-409E34730DE1}"/>
                </a:ext>
              </a:extLst>
            </p:cNvPr>
            <p:cNvSpPr/>
            <p:nvPr/>
          </p:nvSpPr>
          <p:spPr bwMode="auto">
            <a:xfrm>
              <a:off x="5266148" y="5036380"/>
              <a:ext cx="1744252" cy="1003300"/>
            </a:xfrm>
            <a:prstGeom prst="trapezoid">
              <a:avLst>
                <a:gd name="adj" fmla="val 406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bg1"/>
                </a:solidFill>
                <a:effectLst/>
                <a:latin typeface="Helvetica" pitchFamily="2" charset="0"/>
                <a:ea typeface="ＭＳ Ｐゴシック" pitchFamily="-112" charset="-128"/>
                <a:cs typeface="ＭＳ Ｐゴシック" pitchFamily="-112" charset="-128"/>
              </a:endParaRPr>
            </a:p>
          </p:txBody>
        </p:sp>
        <p:sp>
          <p:nvSpPr>
            <p:cNvPr id="32" name="Trapezoid 31">
              <a:extLst>
                <a:ext uri="{FF2B5EF4-FFF2-40B4-BE49-F238E27FC236}">
                  <a16:creationId xmlns:a16="http://schemas.microsoft.com/office/drawing/2014/main" id="{161A8197-4A39-A1B3-AC9C-3B24595FF406}"/>
                </a:ext>
              </a:extLst>
            </p:cNvPr>
            <p:cNvSpPr/>
            <p:nvPr/>
          </p:nvSpPr>
          <p:spPr bwMode="auto">
            <a:xfrm flipV="1">
              <a:off x="5266148" y="2405268"/>
              <a:ext cx="1744252" cy="1003300"/>
            </a:xfrm>
            <a:prstGeom prst="trapezoid">
              <a:avLst>
                <a:gd name="adj" fmla="val 406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bg1"/>
                </a:solidFill>
                <a:effectLst/>
                <a:latin typeface="Helvetica" pitchFamily="2" charset="0"/>
                <a:ea typeface="ＭＳ Ｐゴシック" pitchFamily="-112" charset="-128"/>
                <a:cs typeface="ＭＳ Ｐゴシック" pitchFamily="-112" charset="-128"/>
              </a:endParaRPr>
            </a:p>
          </p:txBody>
        </p:sp>
        <p:sp>
          <p:nvSpPr>
            <p:cNvPr id="33" name="Rectangle 8">
              <a:extLst>
                <a:ext uri="{FF2B5EF4-FFF2-40B4-BE49-F238E27FC236}">
                  <a16:creationId xmlns:a16="http://schemas.microsoft.com/office/drawing/2014/main" id="{4A6DD355-9E3A-AEB4-AAA4-A6AF04B132EF}"/>
                </a:ext>
              </a:extLst>
            </p:cNvPr>
            <p:cNvSpPr>
              <a:spLocks noChangeArrowheads="1"/>
            </p:cNvSpPr>
            <p:nvPr/>
          </p:nvSpPr>
          <p:spPr bwMode="auto">
            <a:xfrm>
              <a:off x="5681074" y="3520660"/>
              <a:ext cx="914400" cy="419100"/>
            </a:xfrm>
            <a:prstGeom prst="rect">
              <a:avLst/>
            </a:prstGeom>
            <a:grpFill/>
            <a:ln w="9525">
              <a:noFill/>
              <a:miter lim="800000"/>
              <a:headEnd/>
              <a:tailEnd/>
            </a:ln>
          </p:spPr>
          <p:txBody>
            <a:bodyPr wrap="none" anchor="ctr"/>
            <a:lstStyle/>
            <a:p>
              <a:endParaRPr lang="en-US" b="1"/>
            </a:p>
          </p:txBody>
        </p:sp>
        <p:sp>
          <p:nvSpPr>
            <p:cNvPr id="34" name="Rectangle 9">
              <a:extLst>
                <a:ext uri="{FF2B5EF4-FFF2-40B4-BE49-F238E27FC236}">
                  <a16:creationId xmlns:a16="http://schemas.microsoft.com/office/drawing/2014/main" id="{778941F0-CC54-FFE2-DE0E-1C7F3C4BF332}"/>
                </a:ext>
              </a:extLst>
            </p:cNvPr>
            <p:cNvSpPr>
              <a:spLocks noChangeArrowheads="1"/>
            </p:cNvSpPr>
            <p:nvPr/>
          </p:nvSpPr>
          <p:spPr bwMode="auto">
            <a:xfrm>
              <a:off x="5681074" y="3962400"/>
              <a:ext cx="914400" cy="304800"/>
            </a:xfrm>
            <a:prstGeom prst="rect">
              <a:avLst/>
            </a:prstGeom>
            <a:grpFill/>
            <a:ln w="9525">
              <a:noFill/>
              <a:miter lim="800000"/>
              <a:headEnd/>
              <a:tailEnd/>
            </a:ln>
          </p:spPr>
          <p:txBody>
            <a:bodyPr wrap="none" anchor="ctr"/>
            <a:lstStyle/>
            <a:p>
              <a:endParaRPr lang="en-US" b="1"/>
            </a:p>
          </p:txBody>
        </p:sp>
        <p:sp>
          <p:nvSpPr>
            <p:cNvPr id="35" name="Rectangle 10">
              <a:extLst>
                <a:ext uri="{FF2B5EF4-FFF2-40B4-BE49-F238E27FC236}">
                  <a16:creationId xmlns:a16="http://schemas.microsoft.com/office/drawing/2014/main" id="{9100F0FC-2320-C8E0-F9AF-C910A1BDCBE0}"/>
                </a:ext>
              </a:extLst>
            </p:cNvPr>
            <p:cNvSpPr>
              <a:spLocks noChangeArrowheads="1"/>
            </p:cNvSpPr>
            <p:nvPr/>
          </p:nvSpPr>
          <p:spPr bwMode="auto">
            <a:xfrm>
              <a:off x="5681074" y="4290392"/>
              <a:ext cx="914400" cy="304800"/>
            </a:xfrm>
            <a:prstGeom prst="rect">
              <a:avLst/>
            </a:prstGeom>
            <a:grpFill/>
            <a:ln w="9525">
              <a:noFill/>
              <a:miter lim="800000"/>
              <a:headEnd/>
              <a:tailEnd/>
            </a:ln>
          </p:spPr>
          <p:txBody>
            <a:bodyPr wrap="none" anchor="ctr"/>
            <a:lstStyle/>
            <a:p>
              <a:endParaRPr lang="en-US" b="1"/>
            </a:p>
          </p:txBody>
        </p:sp>
        <p:sp>
          <p:nvSpPr>
            <p:cNvPr id="36" name="Rectangle 11">
              <a:extLst>
                <a:ext uri="{FF2B5EF4-FFF2-40B4-BE49-F238E27FC236}">
                  <a16:creationId xmlns:a16="http://schemas.microsoft.com/office/drawing/2014/main" id="{BADD0C66-0370-AB5D-94ED-4EC8A6E13C31}"/>
                </a:ext>
              </a:extLst>
            </p:cNvPr>
            <p:cNvSpPr>
              <a:spLocks noChangeArrowheads="1"/>
            </p:cNvSpPr>
            <p:nvPr/>
          </p:nvSpPr>
          <p:spPr bwMode="auto">
            <a:xfrm>
              <a:off x="5681074" y="4618384"/>
              <a:ext cx="914400" cy="304800"/>
            </a:xfrm>
            <a:prstGeom prst="rect">
              <a:avLst/>
            </a:prstGeom>
            <a:grpFill/>
            <a:ln w="9525">
              <a:noFill/>
              <a:miter lim="800000"/>
              <a:headEnd/>
              <a:tailEnd/>
            </a:ln>
          </p:spPr>
          <p:txBody>
            <a:bodyPr wrap="none" anchor="ctr"/>
            <a:lstStyle/>
            <a:p>
              <a:endParaRPr lang="en-US" b="1"/>
            </a:p>
          </p:txBody>
        </p:sp>
      </p:grpSp>
      <p:sp>
        <p:nvSpPr>
          <p:cNvPr id="27" name="Rectangle 24">
            <a:extLst>
              <a:ext uri="{FF2B5EF4-FFF2-40B4-BE49-F238E27FC236}">
                <a16:creationId xmlns:a16="http://schemas.microsoft.com/office/drawing/2014/main" id="{5FAFB6CB-200F-AC8B-DD11-4B1CCEA4054D}"/>
              </a:ext>
            </a:extLst>
          </p:cNvPr>
          <p:cNvSpPr>
            <a:spLocks noChangeArrowheads="1"/>
          </p:cNvSpPr>
          <p:nvPr/>
        </p:nvSpPr>
        <p:spPr bwMode="auto">
          <a:xfrm>
            <a:off x="8534558" y="2277822"/>
            <a:ext cx="20955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600" b="1" i="0" dirty="0">
                <a:solidFill>
                  <a:srgbClr val="000000"/>
                </a:solidFill>
                <a:latin typeface="Helvetica" charset="0"/>
              </a:rPr>
              <a:t>Introduction</a:t>
            </a:r>
          </a:p>
        </p:txBody>
      </p:sp>
      <p:sp>
        <p:nvSpPr>
          <p:cNvPr id="29" name="Rectangle 28">
            <a:extLst>
              <a:ext uri="{FF2B5EF4-FFF2-40B4-BE49-F238E27FC236}">
                <a16:creationId xmlns:a16="http://schemas.microsoft.com/office/drawing/2014/main" id="{D74FEDA7-859C-4BC3-7BEB-C8898FF9E6FF}"/>
              </a:ext>
            </a:extLst>
          </p:cNvPr>
          <p:cNvSpPr>
            <a:spLocks noChangeArrowheads="1"/>
          </p:cNvSpPr>
          <p:nvPr/>
        </p:nvSpPr>
        <p:spPr bwMode="auto">
          <a:xfrm>
            <a:off x="9027407" y="3485127"/>
            <a:ext cx="11049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Aft>
                <a:spcPts val="1200"/>
              </a:spcAft>
            </a:pPr>
            <a:r>
              <a:rPr lang="en-US" sz="1600" b="1" i="0" dirty="0">
                <a:solidFill>
                  <a:srgbClr val="000000"/>
                </a:solidFill>
                <a:latin typeface="Helvetica" charset="0"/>
              </a:rPr>
              <a:t>Results and Methods</a:t>
            </a:r>
            <a:endParaRPr lang="en-US" sz="1400" b="1" i="0" dirty="0">
              <a:solidFill>
                <a:srgbClr val="000000"/>
              </a:solidFill>
              <a:latin typeface="Helvetica" charset="0"/>
            </a:endParaRPr>
          </a:p>
        </p:txBody>
      </p:sp>
      <p:sp>
        <p:nvSpPr>
          <p:cNvPr id="28" name="Rectangle 27">
            <a:extLst>
              <a:ext uri="{FF2B5EF4-FFF2-40B4-BE49-F238E27FC236}">
                <a16:creationId xmlns:a16="http://schemas.microsoft.com/office/drawing/2014/main" id="{454D01F1-3277-2D53-E0A6-9A907A17500A}"/>
              </a:ext>
            </a:extLst>
          </p:cNvPr>
          <p:cNvSpPr>
            <a:spLocks noChangeArrowheads="1"/>
          </p:cNvSpPr>
          <p:nvPr/>
        </p:nvSpPr>
        <p:spPr bwMode="auto">
          <a:xfrm>
            <a:off x="7639208" y="5001965"/>
            <a:ext cx="3886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600" b="1" i="0" dirty="0">
                <a:solidFill>
                  <a:srgbClr val="000000"/>
                </a:solidFill>
                <a:latin typeface="Helvetica" charset="0"/>
              </a:rPr>
              <a:t>Discussion</a:t>
            </a:r>
          </a:p>
        </p:txBody>
      </p:sp>
    </p:spTree>
    <p:extLst>
      <p:ext uri="{BB962C8B-B14F-4D97-AF65-F5344CB8AC3E}">
        <p14:creationId xmlns:p14="http://schemas.microsoft.com/office/powerpoint/2010/main" val="2841086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Structuring text</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0" y="1686758"/>
            <a:ext cx="10302446" cy="4256843"/>
          </a:xfrm>
          <a:prstGeom prst="rect">
            <a:avLst/>
          </a:prstGeom>
        </p:spPr>
        <p:txBody>
          <a:bodyPr>
            <a:normAutofit/>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00000"/>
                </a:solidFill>
                <a:latin typeface="Helvetica" charset="0"/>
              </a:rPr>
              <a:t>Structural clues come from:</a:t>
            </a:r>
          </a:p>
          <a:p>
            <a:pPr lvl="1">
              <a:lnSpc>
                <a:spcPct val="110000"/>
              </a:lnSpc>
              <a:spcBef>
                <a:spcPts val="0"/>
              </a:spcBef>
              <a:spcAft>
                <a:spcPts val="1200"/>
              </a:spcAft>
            </a:pPr>
            <a:r>
              <a:rPr lang="en-US" sz="2800" dirty="0">
                <a:solidFill>
                  <a:srgbClr val="000000"/>
                </a:solidFill>
                <a:latin typeface="Helvetica" charset="0"/>
              </a:rPr>
              <a:t>data presentation</a:t>
            </a:r>
          </a:p>
          <a:p>
            <a:pPr lvl="1">
              <a:lnSpc>
                <a:spcPct val="110000"/>
              </a:lnSpc>
              <a:spcBef>
                <a:spcPts val="0"/>
              </a:spcBef>
              <a:spcAft>
                <a:spcPts val="1200"/>
              </a:spcAft>
            </a:pPr>
            <a:r>
              <a:rPr lang="en-US" sz="2800" dirty="0">
                <a:solidFill>
                  <a:srgbClr val="000000"/>
                </a:solidFill>
                <a:latin typeface="Helvetica" charset="0"/>
              </a:rPr>
              <a:t>paper and grant sections</a:t>
            </a:r>
          </a:p>
          <a:p>
            <a:pPr lvl="1">
              <a:lnSpc>
                <a:spcPct val="110000"/>
              </a:lnSpc>
              <a:spcBef>
                <a:spcPts val="0"/>
              </a:spcBef>
              <a:spcAft>
                <a:spcPts val="1200"/>
              </a:spcAft>
            </a:pPr>
            <a:r>
              <a:rPr lang="en-US" sz="2800" dirty="0">
                <a:solidFill>
                  <a:srgbClr val="000000"/>
                </a:solidFill>
                <a:latin typeface="Helvetica" charset="0"/>
              </a:rPr>
              <a:t>paragraph structure</a:t>
            </a:r>
          </a:p>
          <a:p>
            <a:pPr lvl="1">
              <a:lnSpc>
                <a:spcPct val="110000"/>
              </a:lnSpc>
            </a:pPr>
            <a:r>
              <a:rPr lang="en-US" sz="2800" dirty="0">
                <a:solidFill>
                  <a:srgbClr val="000000"/>
                </a:solidFill>
                <a:latin typeface="Helvetica" charset="0"/>
              </a:rPr>
              <a:t>sentence structure</a:t>
            </a:r>
          </a:p>
          <a:p>
            <a:pPr marL="0" indent="0">
              <a:buFont typeface="Arial" panose="020B0604020202020204" pitchFamily="34" charset="0"/>
              <a:buNone/>
            </a:pPr>
            <a:endParaRPr lang="en-US" dirty="0">
              <a:solidFill>
                <a:srgbClr val="000000"/>
              </a:solidFill>
              <a:latin typeface="Helvetica" charset="0"/>
            </a:endParaRPr>
          </a:p>
          <a:p>
            <a:endParaRPr lang="en-US" dirty="0"/>
          </a:p>
        </p:txBody>
      </p:sp>
      <p:sp>
        <p:nvSpPr>
          <p:cNvPr id="24" name="Oval 23">
            <a:extLst>
              <a:ext uri="{FF2B5EF4-FFF2-40B4-BE49-F238E27FC236}">
                <a16:creationId xmlns:a16="http://schemas.microsoft.com/office/drawing/2014/main" id="{4A848B77-0C57-46FE-2DF3-EF6A1182D801}"/>
              </a:ext>
            </a:extLst>
          </p:cNvPr>
          <p:cNvSpPr/>
          <p:nvPr/>
        </p:nvSpPr>
        <p:spPr>
          <a:xfrm>
            <a:off x="1062691" y="3441782"/>
            <a:ext cx="4572000" cy="746794"/>
          </a:xfrm>
          <a:prstGeom prst="ellipse">
            <a:avLst/>
          </a:prstGeom>
          <a:solidFill>
            <a:schemeClr val="accent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211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Paragraph structure</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0" y="1686758"/>
            <a:ext cx="5501309" cy="4256843"/>
          </a:xfrm>
          <a:prstGeom prst="rect">
            <a:avLst/>
          </a:prstGeom>
        </p:spPr>
        <p:txBody>
          <a:bodyPr>
            <a:normAutofit lnSpcReduction="10000"/>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00000"/>
                </a:solidFill>
                <a:latin typeface="+mn-lt"/>
              </a:rPr>
              <a:t>MEAL plan</a:t>
            </a:r>
          </a:p>
          <a:p>
            <a:pPr marL="457200" lvl="1" indent="-457200">
              <a:spcAft>
                <a:spcPts val="1000"/>
              </a:spcAft>
            </a:pPr>
            <a:r>
              <a:rPr lang="en-US" sz="2800" b="1" u="sng" dirty="0">
                <a:latin typeface="+mn-lt"/>
              </a:rPr>
              <a:t>M</a:t>
            </a:r>
            <a:r>
              <a:rPr lang="en-US" sz="2800" dirty="0">
                <a:latin typeface="+mn-lt"/>
              </a:rPr>
              <a:t>ain idea: introduce the focus of the paragraph</a:t>
            </a:r>
          </a:p>
          <a:p>
            <a:pPr marL="457200" lvl="1" indent="-457200">
              <a:spcAft>
                <a:spcPts val="1000"/>
              </a:spcAft>
            </a:pPr>
            <a:r>
              <a:rPr lang="en-US" sz="2800" b="1" u="sng" dirty="0">
                <a:latin typeface="+mn-lt"/>
              </a:rPr>
              <a:t>E</a:t>
            </a:r>
            <a:r>
              <a:rPr lang="en-US" sz="2800" dirty="0">
                <a:latin typeface="+mn-lt"/>
              </a:rPr>
              <a:t>vidence: Support the main idea with source information</a:t>
            </a:r>
          </a:p>
          <a:p>
            <a:pPr marL="457200" lvl="1" indent="-457200">
              <a:spcAft>
                <a:spcPts val="1000"/>
              </a:spcAft>
            </a:pPr>
            <a:r>
              <a:rPr lang="en-US" sz="2800" b="1" u="sng" dirty="0">
                <a:latin typeface="+mn-lt"/>
              </a:rPr>
              <a:t>A</a:t>
            </a:r>
            <a:r>
              <a:rPr lang="en-US" sz="2800" dirty="0">
                <a:latin typeface="+mn-lt"/>
              </a:rPr>
              <a:t>nalysis: Explain and analyze the source information</a:t>
            </a:r>
          </a:p>
          <a:p>
            <a:pPr marL="457200" lvl="1" indent="-457200">
              <a:spcAft>
                <a:spcPts val="1000"/>
              </a:spcAft>
            </a:pPr>
            <a:r>
              <a:rPr lang="en-US" sz="2800" b="1" u="sng" dirty="0">
                <a:latin typeface="+mn-lt"/>
              </a:rPr>
              <a:t>L</a:t>
            </a:r>
            <a:r>
              <a:rPr lang="en-US" sz="2800" dirty="0">
                <a:latin typeface="+mn-lt"/>
              </a:rPr>
              <a:t>ead out: Conclude the topic </a:t>
            </a:r>
          </a:p>
          <a:p>
            <a:pPr marL="0" indent="0">
              <a:buFont typeface="Arial" panose="020B0604020202020204" pitchFamily="34" charset="0"/>
              <a:buNone/>
            </a:pPr>
            <a:endParaRPr lang="en-US" dirty="0">
              <a:solidFill>
                <a:srgbClr val="000000"/>
              </a:solidFill>
              <a:latin typeface="+mn-lt"/>
            </a:endParaRPr>
          </a:p>
          <a:p>
            <a:endParaRPr lang="en-US" dirty="0">
              <a:latin typeface="+mn-lt"/>
            </a:endParaRPr>
          </a:p>
        </p:txBody>
      </p:sp>
      <p:sp>
        <p:nvSpPr>
          <p:cNvPr id="7" name="TextBox 6">
            <a:extLst>
              <a:ext uri="{FF2B5EF4-FFF2-40B4-BE49-F238E27FC236}">
                <a16:creationId xmlns:a16="http://schemas.microsoft.com/office/drawing/2014/main" id="{13690612-5BCB-2EF2-7E83-686B143CA83C}"/>
              </a:ext>
            </a:extLst>
          </p:cNvPr>
          <p:cNvSpPr txBox="1"/>
          <p:nvPr/>
        </p:nvSpPr>
        <p:spPr>
          <a:xfrm>
            <a:off x="0" y="6103687"/>
            <a:ext cx="6146800" cy="261610"/>
          </a:xfrm>
          <a:prstGeom prst="rect">
            <a:avLst/>
          </a:prstGeom>
          <a:noFill/>
        </p:spPr>
        <p:txBody>
          <a:bodyPr wrap="square">
            <a:spAutoFit/>
          </a:bodyPr>
          <a:lstStyle/>
          <a:p>
            <a:r>
              <a:rPr lang="en-US" sz="1100" dirty="0">
                <a:solidFill>
                  <a:schemeClr val="tx2"/>
                </a:solidFill>
                <a:latin typeface="Arial" panose="020B0604020202020204" pitchFamily="34" charset="0"/>
                <a:cs typeface="Arial" panose="020B0604020202020204" pitchFamily="34" charset="0"/>
              </a:rPr>
              <a:t>https://</a:t>
            </a:r>
            <a:r>
              <a:rPr lang="en-US" sz="1100" dirty="0" err="1">
                <a:solidFill>
                  <a:schemeClr val="tx2"/>
                </a:solidFill>
                <a:latin typeface="Arial" panose="020B0604020202020204" pitchFamily="34" charset="0"/>
                <a:cs typeface="Arial" panose="020B0604020202020204" pitchFamily="34" charset="0"/>
              </a:rPr>
              <a:t>academicguides.waldenu.edu</a:t>
            </a:r>
            <a:r>
              <a:rPr lang="en-US" sz="1100" dirty="0">
                <a:solidFill>
                  <a:schemeClr val="tx2"/>
                </a:solidFill>
                <a:latin typeface="Arial" panose="020B0604020202020204" pitchFamily="34" charset="0"/>
                <a:cs typeface="Arial" panose="020B0604020202020204" pitchFamily="34" charset="0"/>
              </a:rPr>
              <a:t>/</a:t>
            </a:r>
            <a:r>
              <a:rPr lang="en-US" sz="1100" dirty="0" err="1">
                <a:solidFill>
                  <a:schemeClr val="tx2"/>
                </a:solidFill>
                <a:latin typeface="Arial" panose="020B0604020202020204" pitchFamily="34" charset="0"/>
                <a:cs typeface="Arial" panose="020B0604020202020204" pitchFamily="34" charset="0"/>
              </a:rPr>
              <a:t>c.php?g</a:t>
            </a:r>
            <a:r>
              <a:rPr lang="en-US" sz="1100" dirty="0">
                <a:solidFill>
                  <a:schemeClr val="tx2"/>
                </a:solidFill>
                <a:latin typeface="Arial" panose="020B0604020202020204" pitchFamily="34" charset="0"/>
                <a:cs typeface="Arial" panose="020B0604020202020204" pitchFamily="34" charset="0"/>
              </a:rPr>
              <a:t>=465757&amp;p=5398055</a:t>
            </a:r>
          </a:p>
        </p:txBody>
      </p:sp>
    </p:spTree>
    <p:extLst>
      <p:ext uri="{BB962C8B-B14F-4D97-AF65-F5344CB8AC3E}">
        <p14:creationId xmlns:p14="http://schemas.microsoft.com/office/powerpoint/2010/main" val="4152295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Paragraph structure</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0" y="1686758"/>
            <a:ext cx="5486400" cy="4256843"/>
          </a:xfrm>
          <a:prstGeom prst="rect">
            <a:avLst/>
          </a:prstGeom>
        </p:spPr>
        <p:txBody>
          <a:bodyPr>
            <a:normAutofit lnSpcReduction="10000"/>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00000"/>
                </a:solidFill>
                <a:latin typeface="+mn-lt"/>
              </a:rPr>
              <a:t>MEAL plan</a:t>
            </a:r>
          </a:p>
          <a:p>
            <a:pPr marL="457200" lvl="1" indent="-457200">
              <a:spcAft>
                <a:spcPts val="1000"/>
              </a:spcAft>
            </a:pPr>
            <a:r>
              <a:rPr lang="en-US" sz="2800" b="1" u="sng" dirty="0">
                <a:solidFill>
                  <a:schemeClr val="accent1"/>
                </a:solidFill>
                <a:latin typeface="+mn-lt"/>
              </a:rPr>
              <a:t>M</a:t>
            </a:r>
            <a:r>
              <a:rPr lang="en-US" sz="2800" dirty="0">
                <a:solidFill>
                  <a:schemeClr val="accent1"/>
                </a:solidFill>
                <a:latin typeface="+mn-lt"/>
              </a:rPr>
              <a:t>ain idea: introduce the focus of the paragraph</a:t>
            </a:r>
          </a:p>
          <a:p>
            <a:pPr marL="457200" lvl="1" indent="-457200">
              <a:spcAft>
                <a:spcPts val="1000"/>
              </a:spcAft>
            </a:pPr>
            <a:r>
              <a:rPr lang="en-US" sz="2800" b="1" u="sng" dirty="0">
                <a:latin typeface="+mn-lt"/>
              </a:rPr>
              <a:t>E</a:t>
            </a:r>
            <a:r>
              <a:rPr lang="en-US" sz="2800" dirty="0">
                <a:latin typeface="+mn-lt"/>
              </a:rPr>
              <a:t>vidence: Support the main idea with source information</a:t>
            </a:r>
          </a:p>
          <a:p>
            <a:pPr marL="457200" lvl="1" indent="-457200">
              <a:spcAft>
                <a:spcPts val="1000"/>
              </a:spcAft>
            </a:pPr>
            <a:r>
              <a:rPr lang="en-US" sz="2800" b="1" u="sng" dirty="0">
                <a:latin typeface="+mn-lt"/>
              </a:rPr>
              <a:t>A</a:t>
            </a:r>
            <a:r>
              <a:rPr lang="en-US" sz="2800" dirty="0">
                <a:latin typeface="+mn-lt"/>
              </a:rPr>
              <a:t>nalysis: Explain and analyze the source information</a:t>
            </a:r>
          </a:p>
          <a:p>
            <a:pPr marL="457200" lvl="1" indent="-457200">
              <a:spcAft>
                <a:spcPts val="1000"/>
              </a:spcAft>
            </a:pPr>
            <a:r>
              <a:rPr lang="en-US" sz="2800" b="1" u="sng" dirty="0">
                <a:latin typeface="+mn-lt"/>
              </a:rPr>
              <a:t>L</a:t>
            </a:r>
            <a:r>
              <a:rPr lang="en-US" sz="2800" dirty="0">
                <a:latin typeface="+mn-lt"/>
              </a:rPr>
              <a:t>ead out: Conclude the topic </a:t>
            </a:r>
          </a:p>
          <a:p>
            <a:pPr marL="0" indent="0">
              <a:buFont typeface="Arial" panose="020B0604020202020204" pitchFamily="34" charset="0"/>
              <a:buNone/>
            </a:pPr>
            <a:endParaRPr lang="en-US" dirty="0">
              <a:solidFill>
                <a:srgbClr val="000000"/>
              </a:solidFill>
              <a:latin typeface="+mn-lt"/>
            </a:endParaRPr>
          </a:p>
          <a:p>
            <a:endParaRPr lang="en-US" dirty="0">
              <a:latin typeface="+mn-lt"/>
            </a:endParaRPr>
          </a:p>
        </p:txBody>
      </p:sp>
      <p:grpSp>
        <p:nvGrpSpPr>
          <p:cNvPr id="5" name="Group 4">
            <a:extLst>
              <a:ext uri="{FF2B5EF4-FFF2-40B4-BE49-F238E27FC236}">
                <a16:creationId xmlns:a16="http://schemas.microsoft.com/office/drawing/2014/main" id="{8B9713B4-AF62-96DF-B581-3642CE66E887}"/>
              </a:ext>
            </a:extLst>
          </p:cNvPr>
          <p:cNvGrpSpPr/>
          <p:nvPr/>
        </p:nvGrpSpPr>
        <p:grpSpPr>
          <a:xfrm>
            <a:off x="6516757" y="1295401"/>
            <a:ext cx="5514448" cy="4648200"/>
            <a:chOff x="6553200" y="1981200"/>
            <a:chExt cx="5514448" cy="4648200"/>
          </a:xfrm>
        </p:grpSpPr>
        <p:sp>
          <p:nvSpPr>
            <p:cNvPr id="6" name="Rectangle 5">
              <a:extLst>
                <a:ext uri="{FF2B5EF4-FFF2-40B4-BE49-F238E27FC236}">
                  <a16:creationId xmlns:a16="http://schemas.microsoft.com/office/drawing/2014/main" id="{EFAE74D9-16E9-7D8A-DDC7-AD64BE0CE049}"/>
                </a:ext>
              </a:extLst>
            </p:cNvPr>
            <p:cNvSpPr/>
            <p:nvPr/>
          </p:nvSpPr>
          <p:spPr>
            <a:xfrm>
              <a:off x="6553200" y="1981200"/>
              <a:ext cx="5486400" cy="4648200"/>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6BC65E-82A9-4878-EDC4-DB7BCD7FD936}"/>
                </a:ext>
              </a:extLst>
            </p:cNvPr>
            <p:cNvSpPr/>
            <p:nvPr/>
          </p:nvSpPr>
          <p:spPr>
            <a:xfrm>
              <a:off x="6629400" y="2057400"/>
              <a:ext cx="5438248" cy="4524315"/>
            </a:xfrm>
            <a:prstGeom prst="rect">
              <a:avLst/>
            </a:prstGeom>
            <a:effectLst>
              <a:outerShdw blurRad="63500" sx="102000" sy="102000" algn="ctr" rotWithShape="0">
                <a:prstClr val="black">
                  <a:alpha val="40000"/>
                </a:prstClr>
              </a:outerShdw>
            </a:effectLst>
          </p:spPr>
          <p:txBody>
            <a:bodyPr wrap="square">
              <a:spAutoFit/>
            </a:bodyPr>
            <a:lstStyle/>
            <a:p>
              <a:pPr>
                <a:spcBef>
                  <a:spcPts val="1000"/>
                </a:spcBef>
              </a:pPr>
              <a:r>
                <a:rPr lang="en-US" i="0" dirty="0">
                  <a:solidFill>
                    <a:schemeClr val="accent1"/>
                  </a:solidFill>
                  <a:effectLst/>
                </a:rPr>
                <a:t>Electronic medical records (EMRs) promote patient satisfaction in their ease of access. </a:t>
              </a:r>
              <a:r>
                <a:rPr lang="en-US" b="0" i="0" dirty="0">
                  <a:effectLst/>
                </a:rPr>
                <a:t>Certain programs allow patients to view their medical records in a password-protected online environment, print out immunization records, and perform other necessary tasks with an immediacy that paper records do not allow (James, 2011).</a:t>
              </a:r>
              <a:r>
                <a:rPr lang="en-US" i="0" dirty="0">
                  <a:effectLst/>
                </a:rPr>
                <a:t> The convenience of immediacy spans also to healthcare professionals who may need to transfer records to other medical institutions for a patient's procedure. </a:t>
              </a:r>
              <a:r>
                <a:rPr lang="en-US" b="0" i="0" dirty="0">
                  <a:effectLst/>
                </a:rPr>
                <a:t>Rather than spending the time and money copying, faxing, or printing records, healthcare professionals can simply transfer information via the EMRs programs (Hunter, 2009). </a:t>
              </a:r>
              <a:r>
                <a:rPr lang="en-US" i="0" dirty="0">
                  <a:effectLst/>
                </a:rPr>
                <a:t>This ease of access for patients and medical personnel creates transparency.</a:t>
              </a:r>
              <a:endParaRPr lang="en-US" dirty="0"/>
            </a:p>
          </p:txBody>
        </p:sp>
      </p:grpSp>
      <p:sp>
        <p:nvSpPr>
          <p:cNvPr id="8" name="TextBox 7">
            <a:extLst>
              <a:ext uri="{FF2B5EF4-FFF2-40B4-BE49-F238E27FC236}">
                <a16:creationId xmlns:a16="http://schemas.microsoft.com/office/drawing/2014/main" id="{075970A4-C12C-5A9C-086C-E8C19936AE5E}"/>
              </a:ext>
            </a:extLst>
          </p:cNvPr>
          <p:cNvSpPr txBox="1"/>
          <p:nvPr/>
        </p:nvSpPr>
        <p:spPr>
          <a:xfrm>
            <a:off x="0" y="6103687"/>
            <a:ext cx="6146800" cy="261610"/>
          </a:xfrm>
          <a:prstGeom prst="rect">
            <a:avLst/>
          </a:prstGeom>
          <a:noFill/>
        </p:spPr>
        <p:txBody>
          <a:bodyPr wrap="square">
            <a:spAutoFit/>
          </a:bodyPr>
          <a:lstStyle/>
          <a:p>
            <a:r>
              <a:rPr lang="en-US" sz="1100" dirty="0">
                <a:solidFill>
                  <a:schemeClr val="tx2"/>
                </a:solidFill>
                <a:latin typeface="Arial" panose="020B0604020202020204" pitchFamily="34" charset="0"/>
                <a:cs typeface="Arial" panose="020B0604020202020204" pitchFamily="34" charset="0"/>
              </a:rPr>
              <a:t>https://</a:t>
            </a:r>
            <a:r>
              <a:rPr lang="en-US" sz="1100" dirty="0" err="1">
                <a:solidFill>
                  <a:schemeClr val="tx2"/>
                </a:solidFill>
                <a:latin typeface="Arial" panose="020B0604020202020204" pitchFamily="34" charset="0"/>
                <a:cs typeface="Arial" panose="020B0604020202020204" pitchFamily="34" charset="0"/>
              </a:rPr>
              <a:t>academicguides.waldenu.edu</a:t>
            </a:r>
            <a:r>
              <a:rPr lang="en-US" sz="1100" dirty="0">
                <a:solidFill>
                  <a:schemeClr val="tx2"/>
                </a:solidFill>
                <a:latin typeface="Arial" panose="020B0604020202020204" pitchFamily="34" charset="0"/>
                <a:cs typeface="Arial" panose="020B0604020202020204" pitchFamily="34" charset="0"/>
              </a:rPr>
              <a:t>/</a:t>
            </a:r>
            <a:r>
              <a:rPr lang="en-US" sz="1100" dirty="0" err="1">
                <a:solidFill>
                  <a:schemeClr val="tx2"/>
                </a:solidFill>
                <a:latin typeface="Arial" panose="020B0604020202020204" pitchFamily="34" charset="0"/>
                <a:cs typeface="Arial" panose="020B0604020202020204" pitchFamily="34" charset="0"/>
              </a:rPr>
              <a:t>c.php?g</a:t>
            </a:r>
            <a:r>
              <a:rPr lang="en-US" sz="1100" dirty="0">
                <a:solidFill>
                  <a:schemeClr val="tx2"/>
                </a:solidFill>
                <a:latin typeface="Arial" panose="020B0604020202020204" pitchFamily="34" charset="0"/>
                <a:cs typeface="Arial" panose="020B0604020202020204" pitchFamily="34" charset="0"/>
              </a:rPr>
              <a:t>=465757&amp;p=5398055</a:t>
            </a:r>
          </a:p>
        </p:txBody>
      </p:sp>
    </p:spTree>
    <p:extLst>
      <p:ext uri="{BB962C8B-B14F-4D97-AF65-F5344CB8AC3E}">
        <p14:creationId xmlns:p14="http://schemas.microsoft.com/office/powerpoint/2010/main" val="4215941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0DA31-9EDE-177D-CE41-906051B76326}"/>
              </a:ext>
            </a:extLst>
          </p:cNvPr>
          <p:cNvPicPr>
            <a:picLocks noChangeAspect="1"/>
          </p:cNvPicPr>
          <p:nvPr/>
        </p:nvPicPr>
        <p:blipFill>
          <a:blip r:embed="rId3"/>
          <a:srcRect r="4" b="15829"/>
          <a:stretch>
            <a:fillRect/>
          </a:stretch>
        </p:blipFill>
        <p:spPr>
          <a:xfrm>
            <a:off x="9113566" y="1264707"/>
            <a:ext cx="1036392" cy="1331865"/>
          </a:xfrm>
          <a:prstGeom prst="rect">
            <a:avLst/>
          </a:prstGeom>
          <a:noFill/>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4514B7B-7A0B-7BA9-5D20-3326A502B642}"/>
              </a:ext>
            </a:extLst>
          </p:cNvPr>
          <p:cNvPicPr>
            <a:picLocks noChangeAspect="1"/>
          </p:cNvPicPr>
          <p:nvPr/>
        </p:nvPicPr>
        <p:blipFill>
          <a:blip r:embed="rId4"/>
          <a:srcRect l="3028" r="20324"/>
          <a:stretch>
            <a:fillRect/>
          </a:stretch>
        </p:blipFill>
        <p:spPr>
          <a:xfrm>
            <a:off x="9020014" y="2850181"/>
            <a:ext cx="1223496" cy="1572311"/>
          </a:xfrm>
          <a:prstGeom prst="rect">
            <a:avLst/>
          </a:prstGeom>
          <a:noFill/>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88F0EDEC-0572-E5E9-18B8-E7B515588B99}"/>
              </a:ext>
            </a:extLst>
          </p:cNvPr>
          <p:cNvSpPr>
            <a:spLocks noGrp="1"/>
          </p:cNvSpPr>
          <p:nvPr>
            <p:ph type="title"/>
          </p:nvPr>
        </p:nvSpPr>
        <p:spPr>
          <a:xfrm>
            <a:off x="952499" y="365125"/>
            <a:ext cx="5254505" cy="1331865"/>
          </a:xfrm>
        </p:spPr>
        <p:txBody>
          <a:bodyPr anchor="ctr">
            <a:normAutofit/>
          </a:bodyPr>
          <a:lstStyle/>
          <a:p>
            <a:r>
              <a:rPr lang="en-US" dirty="0"/>
              <a:t>In class</a:t>
            </a:r>
          </a:p>
        </p:txBody>
      </p:sp>
      <p:sp>
        <p:nvSpPr>
          <p:cNvPr id="4" name="Content Placeholder 3">
            <a:extLst>
              <a:ext uri="{FF2B5EF4-FFF2-40B4-BE49-F238E27FC236}">
                <a16:creationId xmlns:a16="http://schemas.microsoft.com/office/drawing/2014/main" id="{28AC3C3D-87EE-6C40-234E-834460358C51}"/>
              </a:ext>
            </a:extLst>
          </p:cNvPr>
          <p:cNvSpPr>
            <a:spLocks noGrp="1"/>
          </p:cNvSpPr>
          <p:nvPr>
            <p:ph idx="1"/>
          </p:nvPr>
        </p:nvSpPr>
        <p:spPr>
          <a:xfrm>
            <a:off x="952499" y="1962386"/>
            <a:ext cx="6380286" cy="3981214"/>
          </a:xfrm>
        </p:spPr>
        <p:txBody>
          <a:bodyPr>
            <a:normAutofit lnSpcReduction="10000"/>
          </a:bodyPr>
          <a:lstStyle/>
          <a:p>
            <a:pPr marL="457200" marR="0" lvl="0" indent="-457200">
              <a:spcBef>
                <a:spcPts val="0"/>
              </a:spcBef>
              <a:spcAft>
                <a:spcPts val="1200"/>
              </a:spcAft>
              <a:buFont typeface="Arial" panose="020B0604020202020204" pitchFamily="34" charset="0"/>
              <a:buChar char="•"/>
            </a:pPr>
            <a:r>
              <a:rPr lang="en-US" b="0" i="0" dirty="0"/>
              <a:t>Example paragraphs and iconic story</a:t>
            </a:r>
          </a:p>
          <a:p>
            <a:pPr marR="0" lvl="0">
              <a:spcBef>
                <a:spcPts val="0"/>
              </a:spcBef>
              <a:spcAft>
                <a:spcPts val="1200"/>
              </a:spcAft>
            </a:pPr>
            <a:endParaRPr lang="en-US" b="0" i="0" dirty="0"/>
          </a:p>
          <a:p>
            <a:pPr marL="457200" marR="0" lvl="0" indent="-457200">
              <a:spcBef>
                <a:spcPts val="0"/>
              </a:spcBef>
              <a:spcAft>
                <a:spcPts val="1200"/>
              </a:spcAft>
              <a:buFont typeface="Arial" panose="020B0604020202020204" pitchFamily="34" charset="0"/>
              <a:buChar char="•"/>
            </a:pPr>
            <a:r>
              <a:rPr lang="en-US" dirty="0">
                <a:effectLst/>
              </a:rPr>
              <a:t>Writing time: apply principles from this session to your Specific Aims page</a:t>
            </a:r>
          </a:p>
          <a:p>
            <a:pPr marL="457200" marR="0" lvl="0" indent="-457200">
              <a:spcBef>
                <a:spcPts val="0"/>
              </a:spcBef>
              <a:spcAft>
                <a:spcPts val="1200"/>
              </a:spcAft>
              <a:buFont typeface="Arial" panose="020B0604020202020204" pitchFamily="34" charset="0"/>
              <a:buChar char="•"/>
            </a:pPr>
            <a:endParaRPr lang="en-US" b="0" i="0" dirty="0"/>
          </a:p>
          <a:p>
            <a:pPr marL="457200" marR="0" lvl="0" indent="-457200">
              <a:spcBef>
                <a:spcPts val="0"/>
              </a:spcBef>
              <a:spcAft>
                <a:spcPts val="1200"/>
              </a:spcAft>
              <a:buFont typeface="Arial" panose="020B0604020202020204" pitchFamily="34" charset="0"/>
              <a:buChar char="•"/>
            </a:pPr>
            <a:r>
              <a:rPr lang="en-US" b="0" i="0" dirty="0"/>
              <a:t>Discuss articles on receiving feedback</a:t>
            </a:r>
            <a:endParaRPr lang="en-US" dirty="0"/>
          </a:p>
        </p:txBody>
      </p:sp>
      <p:sp>
        <p:nvSpPr>
          <p:cNvPr id="3" name="Footer Placeholder 2">
            <a:extLst>
              <a:ext uri="{FF2B5EF4-FFF2-40B4-BE49-F238E27FC236}">
                <a16:creationId xmlns:a16="http://schemas.microsoft.com/office/drawing/2014/main" id="{85C1D412-0FFD-D24F-2B8E-5FAE06FF6572}"/>
              </a:ext>
            </a:extLst>
          </p:cNvPr>
          <p:cNvSpPr>
            <a:spLocks noGrp="1"/>
          </p:cNvSpPr>
          <p:nvPr>
            <p:ph type="ftr" sz="quarter" idx="3"/>
          </p:nvPr>
        </p:nvSpPr>
        <p:spPr>
          <a:xfrm>
            <a:off x="6575729" y="6450817"/>
            <a:ext cx="4679216" cy="365125"/>
          </a:xfrm>
        </p:spPr>
        <p:txBody>
          <a:bodyPr anchor="ctr">
            <a:normAutofit/>
          </a:bodyPr>
          <a:lstStyle/>
          <a:p>
            <a:pPr>
              <a:spcAft>
                <a:spcPts val="600"/>
              </a:spcAft>
            </a:pPr>
            <a:r>
              <a:rPr lang="en-US"/>
              <a:t>Scientific Editing and Research Communication Core</a:t>
            </a:r>
          </a:p>
        </p:txBody>
      </p:sp>
      <p:pic>
        <p:nvPicPr>
          <p:cNvPr id="7" name="Picture 6" descr="A screenshot of a computer&#10;&#10;AI-generated content may be incorrect.">
            <a:extLst>
              <a:ext uri="{FF2B5EF4-FFF2-40B4-BE49-F238E27FC236}">
                <a16:creationId xmlns:a16="http://schemas.microsoft.com/office/drawing/2014/main" id="{507A4BDE-B5B7-C63F-02D2-6FBA074C08E8}"/>
              </a:ext>
            </a:extLst>
          </p:cNvPr>
          <p:cNvPicPr>
            <a:picLocks noChangeAspect="1"/>
          </p:cNvPicPr>
          <p:nvPr/>
        </p:nvPicPr>
        <p:blipFill>
          <a:blip r:embed="rId5"/>
          <a:srcRect l="3989" r="48201" b="2"/>
          <a:stretch>
            <a:fillRect/>
          </a:stretch>
        </p:blipFill>
        <p:spPr>
          <a:xfrm>
            <a:off x="8849734" y="4738482"/>
            <a:ext cx="1542237" cy="854811"/>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33140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Paragraph structure</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0" y="1686758"/>
            <a:ext cx="5486400" cy="4256843"/>
          </a:xfrm>
          <a:prstGeom prst="rect">
            <a:avLst/>
          </a:prstGeom>
        </p:spPr>
        <p:txBody>
          <a:bodyPr>
            <a:normAutofit lnSpcReduction="10000"/>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00000"/>
                </a:solidFill>
                <a:latin typeface="+mn-lt"/>
              </a:rPr>
              <a:t>MEAL plan</a:t>
            </a:r>
          </a:p>
          <a:p>
            <a:pPr marL="457200" lvl="1" indent="-457200">
              <a:spcAft>
                <a:spcPts val="1000"/>
              </a:spcAft>
            </a:pPr>
            <a:r>
              <a:rPr lang="en-US" sz="2800" b="1" u="sng" dirty="0">
                <a:solidFill>
                  <a:schemeClr val="accent1"/>
                </a:solidFill>
                <a:latin typeface="+mn-lt"/>
              </a:rPr>
              <a:t>M</a:t>
            </a:r>
            <a:r>
              <a:rPr lang="en-US" sz="2800" dirty="0">
                <a:solidFill>
                  <a:schemeClr val="accent1"/>
                </a:solidFill>
                <a:latin typeface="+mn-lt"/>
              </a:rPr>
              <a:t>ain idea: introduce the focus of the paragraph</a:t>
            </a:r>
          </a:p>
          <a:p>
            <a:pPr marL="457200" lvl="1" indent="-457200">
              <a:spcAft>
                <a:spcPts val="1000"/>
              </a:spcAft>
            </a:pPr>
            <a:r>
              <a:rPr lang="en-US" sz="2800" b="1" u="sng" dirty="0">
                <a:solidFill>
                  <a:srgbClr val="0070C0"/>
                </a:solidFill>
                <a:latin typeface="+mn-lt"/>
              </a:rPr>
              <a:t>E</a:t>
            </a:r>
            <a:r>
              <a:rPr lang="en-US" sz="2800" dirty="0">
                <a:solidFill>
                  <a:srgbClr val="0070C0"/>
                </a:solidFill>
                <a:latin typeface="+mn-lt"/>
              </a:rPr>
              <a:t>vidence: Support the main idea with source information</a:t>
            </a:r>
          </a:p>
          <a:p>
            <a:pPr marL="457200" lvl="1" indent="-457200">
              <a:spcAft>
                <a:spcPts val="1000"/>
              </a:spcAft>
            </a:pPr>
            <a:r>
              <a:rPr lang="en-US" sz="2800" b="1" u="sng" dirty="0">
                <a:latin typeface="+mn-lt"/>
              </a:rPr>
              <a:t>A</a:t>
            </a:r>
            <a:r>
              <a:rPr lang="en-US" sz="2800" dirty="0">
                <a:latin typeface="+mn-lt"/>
              </a:rPr>
              <a:t>nalysis: Explain and analyze the source information</a:t>
            </a:r>
          </a:p>
          <a:p>
            <a:pPr marL="457200" lvl="1" indent="-457200">
              <a:spcAft>
                <a:spcPts val="1000"/>
              </a:spcAft>
            </a:pPr>
            <a:r>
              <a:rPr lang="en-US" sz="2800" b="1" u="sng" dirty="0">
                <a:latin typeface="+mn-lt"/>
              </a:rPr>
              <a:t>L</a:t>
            </a:r>
            <a:r>
              <a:rPr lang="en-US" sz="2800" dirty="0">
                <a:latin typeface="+mn-lt"/>
              </a:rPr>
              <a:t>ead out: Conclude the topic </a:t>
            </a:r>
          </a:p>
          <a:p>
            <a:pPr marL="0" indent="0">
              <a:buFont typeface="Arial" panose="020B0604020202020204" pitchFamily="34" charset="0"/>
              <a:buNone/>
            </a:pPr>
            <a:endParaRPr lang="en-US" dirty="0">
              <a:solidFill>
                <a:srgbClr val="000000"/>
              </a:solidFill>
              <a:latin typeface="+mn-lt"/>
            </a:endParaRPr>
          </a:p>
          <a:p>
            <a:endParaRPr lang="en-US" dirty="0">
              <a:latin typeface="+mn-lt"/>
            </a:endParaRPr>
          </a:p>
        </p:txBody>
      </p:sp>
      <p:grpSp>
        <p:nvGrpSpPr>
          <p:cNvPr id="5" name="Group 4">
            <a:extLst>
              <a:ext uri="{FF2B5EF4-FFF2-40B4-BE49-F238E27FC236}">
                <a16:creationId xmlns:a16="http://schemas.microsoft.com/office/drawing/2014/main" id="{8B9713B4-AF62-96DF-B581-3642CE66E887}"/>
              </a:ext>
            </a:extLst>
          </p:cNvPr>
          <p:cNvGrpSpPr/>
          <p:nvPr/>
        </p:nvGrpSpPr>
        <p:grpSpPr>
          <a:xfrm>
            <a:off x="6516757" y="1295401"/>
            <a:ext cx="5514448" cy="4648200"/>
            <a:chOff x="6553200" y="1981200"/>
            <a:chExt cx="5514448" cy="4648200"/>
          </a:xfrm>
        </p:grpSpPr>
        <p:sp>
          <p:nvSpPr>
            <p:cNvPr id="6" name="Rectangle 5">
              <a:extLst>
                <a:ext uri="{FF2B5EF4-FFF2-40B4-BE49-F238E27FC236}">
                  <a16:creationId xmlns:a16="http://schemas.microsoft.com/office/drawing/2014/main" id="{EFAE74D9-16E9-7D8A-DDC7-AD64BE0CE049}"/>
                </a:ext>
              </a:extLst>
            </p:cNvPr>
            <p:cNvSpPr/>
            <p:nvPr/>
          </p:nvSpPr>
          <p:spPr>
            <a:xfrm>
              <a:off x="6553200" y="1981200"/>
              <a:ext cx="5486400" cy="4648200"/>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6BC65E-82A9-4878-EDC4-DB7BCD7FD936}"/>
                </a:ext>
              </a:extLst>
            </p:cNvPr>
            <p:cNvSpPr/>
            <p:nvPr/>
          </p:nvSpPr>
          <p:spPr>
            <a:xfrm>
              <a:off x="6629400" y="2057400"/>
              <a:ext cx="5438248" cy="4524315"/>
            </a:xfrm>
            <a:prstGeom prst="rect">
              <a:avLst/>
            </a:prstGeom>
            <a:effectLst>
              <a:outerShdw blurRad="63500" sx="102000" sy="102000" algn="ctr" rotWithShape="0">
                <a:prstClr val="black">
                  <a:alpha val="40000"/>
                </a:prstClr>
              </a:outerShdw>
            </a:effectLst>
          </p:spPr>
          <p:txBody>
            <a:bodyPr wrap="square">
              <a:spAutoFit/>
            </a:bodyPr>
            <a:lstStyle/>
            <a:p>
              <a:pPr>
                <a:spcBef>
                  <a:spcPts val="1000"/>
                </a:spcBef>
              </a:pPr>
              <a:r>
                <a:rPr lang="en-US" i="0" dirty="0">
                  <a:solidFill>
                    <a:schemeClr val="accent1"/>
                  </a:solidFill>
                  <a:effectLst/>
                </a:rPr>
                <a:t>Electronic medical records (EMRs) promote patient satisfaction in their ease of access. </a:t>
              </a:r>
              <a:r>
                <a:rPr lang="en-US" b="0" i="0" dirty="0">
                  <a:solidFill>
                    <a:srgbClr val="0070C0"/>
                  </a:solidFill>
                  <a:effectLst/>
                </a:rPr>
                <a:t>Certain programs allow patients to view their medical records in a password-protected online environment, print out immunization records, and perform other necessary tasks with an immediacy that paper records do not allow (James, 2011).</a:t>
              </a:r>
              <a:r>
                <a:rPr lang="en-US" i="0" dirty="0">
                  <a:solidFill>
                    <a:srgbClr val="0070C0"/>
                  </a:solidFill>
                  <a:effectLst/>
                </a:rPr>
                <a:t> </a:t>
              </a:r>
              <a:r>
                <a:rPr lang="en-US" i="0" dirty="0">
                  <a:effectLst/>
                </a:rPr>
                <a:t>The convenience of immediacy spans also to healthcare professionals who may need to transfer records to other medical institutions for a patient's procedure.</a:t>
              </a:r>
              <a:r>
                <a:rPr lang="en-US" i="0" dirty="0">
                  <a:solidFill>
                    <a:srgbClr val="0070C0"/>
                  </a:solidFill>
                  <a:effectLst/>
                </a:rPr>
                <a:t> </a:t>
              </a:r>
              <a:r>
                <a:rPr lang="en-US" b="0" i="0" dirty="0">
                  <a:solidFill>
                    <a:srgbClr val="0070C0"/>
                  </a:solidFill>
                  <a:effectLst/>
                </a:rPr>
                <a:t>Rather than spending the time and money copying, faxing, or printing records, healthcare professionals can simply transfer information via the EMRs programs (Hunter, 2009). </a:t>
              </a:r>
              <a:r>
                <a:rPr lang="en-US" i="0" dirty="0">
                  <a:effectLst/>
                </a:rPr>
                <a:t>This ease of access for patients and medical personnel creates transparency.</a:t>
              </a:r>
              <a:endParaRPr lang="en-US" dirty="0"/>
            </a:p>
          </p:txBody>
        </p:sp>
      </p:grpSp>
      <p:sp>
        <p:nvSpPr>
          <p:cNvPr id="8" name="TextBox 7">
            <a:extLst>
              <a:ext uri="{FF2B5EF4-FFF2-40B4-BE49-F238E27FC236}">
                <a16:creationId xmlns:a16="http://schemas.microsoft.com/office/drawing/2014/main" id="{5C9DD347-5315-4811-B79D-E10FDB15BAAF}"/>
              </a:ext>
            </a:extLst>
          </p:cNvPr>
          <p:cNvSpPr txBox="1"/>
          <p:nvPr/>
        </p:nvSpPr>
        <p:spPr>
          <a:xfrm>
            <a:off x="0" y="6103687"/>
            <a:ext cx="6146800" cy="261610"/>
          </a:xfrm>
          <a:prstGeom prst="rect">
            <a:avLst/>
          </a:prstGeom>
          <a:noFill/>
        </p:spPr>
        <p:txBody>
          <a:bodyPr wrap="square">
            <a:spAutoFit/>
          </a:bodyPr>
          <a:lstStyle/>
          <a:p>
            <a:r>
              <a:rPr lang="en-US" sz="1100" dirty="0">
                <a:solidFill>
                  <a:schemeClr val="tx2"/>
                </a:solidFill>
                <a:latin typeface="Arial" panose="020B0604020202020204" pitchFamily="34" charset="0"/>
                <a:cs typeface="Arial" panose="020B0604020202020204" pitchFamily="34" charset="0"/>
              </a:rPr>
              <a:t>https://</a:t>
            </a:r>
            <a:r>
              <a:rPr lang="en-US" sz="1100" dirty="0" err="1">
                <a:solidFill>
                  <a:schemeClr val="tx2"/>
                </a:solidFill>
                <a:latin typeface="Arial" panose="020B0604020202020204" pitchFamily="34" charset="0"/>
                <a:cs typeface="Arial" panose="020B0604020202020204" pitchFamily="34" charset="0"/>
              </a:rPr>
              <a:t>academicguides.waldenu.edu</a:t>
            </a:r>
            <a:r>
              <a:rPr lang="en-US" sz="1100" dirty="0">
                <a:solidFill>
                  <a:schemeClr val="tx2"/>
                </a:solidFill>
                <a:latin typeface="Arial" panose="020B0604020202020204" pitchFamily="34" charset="0"/>
                <a:cs typeface="Arial" panose="020B0604020202020204" pitchFamily="34" charset="0"/>
              </a:rPr>
              <a:t>/</a:t>
            </a:r>
            <a:r>
              <a:rPr lang="en-US" sz="1100" dirty="0" err="1">
                <a:solidFill>
                  <a:schemeClr val="tx2"/>
                </a:solidFill>
                <a:latin typeface="Arial" panose="020B0604020202020204" pitchFamily="34" charset="0"/>
                <a:cs typeface="Arial" panose="020B0604020202020204" pitchFamily="34" charset="0"/>
              </a:rPr>
              <a:t>c.php?g</a:t>
            </a:r>
            <a:r>
              <a:rPr lang="en-US" sz="1100" dirty="0">
                <a:solidFill>
                  <a:schemeClr val="tx2"/>
                </a:solidFill>
                <a:latin typeface="Arial" panose="020B0604020202020204" pitchFamily="34" charset="0"/>
                <a:cs typeface="Arial" panose="020B0604020202020204" pitchFamily="34" charset="0"/>
              </a:rPr>
              <a:t>=465757&amp;p=5398055</a:t>
            </a:r>
          </a:p>
        </p:txBody>
      </p:sp>
    </p:spTree>
    <p:extLst>
      <p:ext uri="{BB962C8B-B14F-4D97-AF65-F5344CB8AC3E}">
        <p14:creationId xmlns:p14="http://schemas.microsoft.com/office/powerpoint/2010/main" val="3765667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Paragraph structure</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0" y="1686758"/>
            <a:ext cx="5486400" cy="4256843"/>
          </a:xfrm>
          <a:prstGeom prst="rect">
            <a:avLst/>
          </a:prstGeom>
        </p:spPr>
        <p:txBody>
          <a:bodyPr>
            <a:normAutofit lnSpcReduction="10000"/>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00000"/>
                </a:solidFill>
                <a:latin typeface="+mn-lt"/>
              </a:rPr>
              <a:t>MEAL plan</a:t>
            </a:r>
          </a:p>
          <a:p>
            <a:pPr marL="457200" lvl="1" indent="-457200">
              <a:spcAft>
                <a:spcPts val="1000"/>
              </a:spcAft>
            </a:pPr>
            <a:r>
              <a:rPr lang="en-US" sz="2800" b="1" u="sng" dirty="0">
                <a:solidFill>
                  <a:schemeClr val="accent1"/>
                </a:solidFill>
                <a:latin typeface="+mn-lt"/>
              </a:rPr>
              <a:t>M</a:t>
            </a:r>
            <a:r>
              <a:rPr lang="en-US" sz="2800" dirty="0">
                <a:solidFill>
                  <a:schemeClr val="accent1"/>
                </a:solidFill>
                <a:latin typeface="+mn-lt"/>
              </a:rPr>
              <a:t>ain idea: introduce the focus of the paragraph</a:t>
            </a:r>
          </a:p>
          <a:p>
            <a:pPr marL="457200" lvl="1" indent="-457200">
              <a:spcAft>
                <a:spcPts val="1000"/>
              </a:spcAft>
            </a:pPr>
            <a:r>
              <a:rPr lang="en-US" sz="2800" b="1" u="sng" dirty="0">
                <a:solidFill>
                  <a:srgbClr val="0070C0"/>
                </a:solidFill>
                <a:latin typeface="+mn-lt"/>
              </a:rPr>
              <a:t>E</a:t>
            </a:r>
            <a:r>
              <a:rPr lang="en-US" sz="2800" dirty="0">
                <a:solidFill>
                  <a:srgbClr val="0070C0"/>
                </a:solidFill>
                <a:latin typeface="+mn-lt"/>
              </a:rPr>
              <a:t>vidence: Support the main idea with source information</a:t>
            </a:r>
          </a:p>
          <a:p>
            <a:pPr marL="457200" lvl="1" indent="-457200">
              <a:spcAft>
                <a:spcPts val="1000"/>
              </a:spcAft>
            </a:pPr>
            <a:r>
              <a:rPr lang="en-US" sz="2800" b="1" u="sng" dirty="0">
                <a:solidFill>
                  <a:srgbClr val="00B050"/>
                </a:solidFill>
                <a:latin typeface="+mn-lt"/>
              </a:rPr>
              <a:t>A</a:t>
            </a:r>
            <a:r>
              <a:rPr lang="en-US" sz="2800" dirty="0">
                <a:solidFill>
                  <a:srgbClr val="00B050"/>
                </a:solidFill>
                <a:latin typeface="+mn-lt"/>
              </a:rPr>
              <a:t>nalysis: Explain and analyze the source information</a:t>
            </a:r>
          </a:p>
          <a:p>
            <a:pPr marL="457200" lvl="1" indent="-457200">
              <a:spcAft>
                <a:spcPts val="1000"/>
              </a:spcAft>
            </a:pPr>
            <a:r>
              <a:rPr lang="en-US" sz="2800" b="1" u="sng" dirty="0">
                <a:latin typeface="+mn-lt"/>
              </a:rPr>
              <a:t>L</a:t>
            </a:r>
            <a:r>
              <a:rPr lang="en-US" sz="2800" dirty="0">
                <a:latin typeface="+mn-lt"/>
              </a:rPr>
              <a:t>ead out: Conclude the topic </a:t>
            </a:r>
          </a:p>
          <a:p>
            <a:pPr marL="0" indent="0">
              <a:buFont typeface="Arial" panose="020B0604020202020204" pitchFamily="34" charset="0"/>
              <a:buNone/>
            </a:pPr>
            <a:endParaRPr lang="en-US" dirty="0">
              <a:solidFill>
                <a:srgbClr val="000000"/>
              </a:solidFill>
              <a:latin typeface="+mn-lt"/>
            </a:endParaRPr>
          </a:p>
          <a:p>
            <a:endParaRPr lang="en-US" dirty="0">
              <a:latin typeface="+mn-lt"/>
            </a:endParaRPr>
          </a:p>
        </p:txBody>
      </p:sp>
      <p:grpSp>
        <p:nvGrpSpPr>
          <p:cNvPr id="5" name="Group 4">
            <a:extLst>
              <a:ext uri="{FF2B5EF4-FFF2-40B4-BE49-F238E27FC236}">
                <a16:creationId xmlns:a16="http://schemas.microsoft.com/office/drawing/2014/main" id="{8B9713B4-AF62-96DF-B581-3642CE66E887}"/>
              </a:ext>
            </a:extLst>
          </p:cNvPr>
          <p:cNvGrpSpPr/>
          <p:nvPr/>
        </p:nvGrpSpPr>
        <p:grpSpPr>
          <a:xfrm>
            <a:off x="6516757" y="1295401"/>
            <a:ext cx="5514448" cy="4648200"/>
            <a:chOff x="6553200" y="1981200"/>
            <a:chExt cx="5514448" cy="4648200"/>
          </a:xfrm>
        </p:grpSpPr>
        <p:sp>
          <p:nvSpPr>
            <p:cNvPr id="6" name="Rectangle 5">
              <a:extLst>
                <a:ext uri="{FF2B5EF4-FFF2-40B4-BE49-F238E27FC236}">
                  <a16:creationId xmlns:a16="http://schemas.microsoft.com/office/drawing/2014/main" id="{EFAE74D9-16E9-7D8A-DDC7-AD64BE0CE049}"/>
                </a:ext>
              </a:extLst>
            </p:cNvPr>
            <p:cNvSpPr/>
            <p:nvPr/>
          </p:nvSpPr>
          <p:spPr>
            <a:xfrm>
              <a:off x="6553200" y="1981200"/>
              <a:ext cx="5486400" cy="4648200"/>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6BC65E-82A9-4878-EDC4-DB7BCD7FD936}"/>
                </a:ext>
              </a:extLst>
            </p:cNvPr>
            <p:cNvSpPr/>
            <p:nvPr/>
          </p:nvSpPr>
          <p:spPr>
            <a:xfrm>
              <a:off x="6629400" y="2057400"/>
              <a:ext cx="5438248" cy="4524315"/>
            </a:xfrm>
            <a:prstGeom prst="rect">
              <a:avLst/>
            </a:prstGeom>
            <a:effectLst>
              <a:outerShdw blurRad="63500" sx="102000" sy="102000" algn="ctr" rotWithShape="0">
                <a:prstClr val="black">
                  <a:alpha val="40000"/>
                </a:prstClr>
              </a:outerShdw>
            </a:effectLst>
          </p:spPr>
          <p:txBody>
            <a:bodyPr wrap="square">
              <a:spAutoFit/>
            </a:bodyPr>
            <a:lstStyle/>
            <a:p>
              <a:pPr>
                <a:spcBef>
                  <a:spcPts val="1000"/>
                </a:spcBef>
              </a:pPr>
              <a:r>
                <a:rPr lang="en-US" i="0" dirty="0">
                  <a:solidFill>
                    <a:schemeClr val="accent1"/>
                  </a:solidFill>
                  <a:effectLst/>
                </a:rPr>
                <a:t>Electronic medical records (EMRs) promote patient satisfaction in their ease of access. </a:t>
              </a:r>
              <a:r>
                <a:rPr lang="en-US" b="0" i="0" dirty="0">
                  <a:solidFill>
                    <a:srgbClr val="0070C0"/>
                  </a:solidFill>
                  <a:effectLst/>
                </a:rPr>
                <a:t>Certain programs allow patients to view their medical records in a password-protected online environment, print out immunization records, and perform other necessary tasks with an immediacy that paper records do not allow (James, 2011).</a:t>
              </a:r>
              <a:r>
                <a:rPr lang="en-US" i="0" dirty="0">
                  <a:solidFill>
                    <a:srgbClr val="0070C0"/>
                  </a:solidFill>
                  <a:effectLst/>
                </a:rPr>
                <a:t> </a:t>
              </a:r>
              <a:r>
                <a:rPr lang="en-US" i="0" dirty="0">
                  <a:solidFill>
                    <a:srgbClr val="00B050"/>
                  </a:solidFill>
                  <a:effectLst/>
                </a:rPr>
                <a:t>The convenience of immediacy spans also to healthcare professionals who may need to transfer records to other medical institutions for a patient's procedure. </a:t>
              </a:r>
              <a:r>
                <a:rPr lang="en-US" b="0" i="0" dirty="0">
                  <a:solidFill>
                    <a:srgbClr val="0070C0"/>
                  </a:solidFill>
                  <a:effectLst/>
                </a:rPr>
                <a:t>Rather than spending the time and money copying, faxing, or printing records, healthcare professionals can simply transfer information via the EMRs programs (Hunter, 2009). </a:t>
              </a:r>
              <a:r>
                <a:rPr lang="en-US" i="0" dirty="0">
                  <a:effectLst/>
                </a:rPr>
                <a:t>This ease of access for patients and medical personnel creates transparency.</a:t>
              </a:r>
              <a:endParaRPr lang="en-US" dirty="0"/>
            </a:p>
          </p:txBody>
        </p:sp>
      </p:grpSp>
      <p:sp>
        <p:nvSpPr>
          <p:cNvPr id="8" name="TextBox 7">
            <a:extLst>
              <a:ext uri="{FF2B5EF4-FFF2-40B4-BE49-F238E27FC236}">
                <a16:creationId xmlns:a16="http://schemas.microsoft.com/office/drawing/2014/main" id="{E9EADB65-920C-A171-1F4E-1446F345E87C}"/>
              </a:ext>
            </a:extLst>
          </p:cNvPr>
          <p:cNvSpPr txBox="1"/>
          <p:nvPr/>
        </p:nvSpPr>
        <p:spPr>
          <a:xfrm>
            <a:off x="0" y="6103687"/>
            <a:ext cx="6146800" cy="261610"/>
          </a:xfrm>
          <a:prstGeom prst="rect">
            <a:avLst/>
          </a:prstGeom>
          <a:noFill/>
        </p:spPr>
        <p:txBody>
          <a:bodyPr wrap="square">
            <a:spAutoFit/>
          </a:bodyPr>
          <a:lstStyle/>
          <a:p>
            <a:r>
              <a:rPr lang="en-US" sz="1100" dirty="0">
                <a:solidFill>
                  <a:schemeClr val="tx2"/>
                </a:solidFill>
                <a:latin typeface="Arial" panose="020B0604020202020204" pitchFamily="34" charset="0"/>
                <a:cs typeface="Arial" panose="020B0604020202020204" pitchFamily="34" charset="0"/>
              </a:rPr>
              <a:t>https://</a:t>
            </a:r>
            <a:r>
              <a:rPr lang="en-US" sz="1100" dirty="0" err="1">
                <a:solidFill>
                  <a:schemeClr val="tx2"/>
                </a:solidFill>
                <a:latin typeface="Arial" panose="020B0604020202020204" pitchFamily="34" charset="0"/>
                <a:cs typeface="Arial" panose="020B0604020202020204" pitchFamily="34" charset="0"/>
              </a:rPr>
              <a:t>academicguides.waldenu.edu</a:t>
            </a:r>
            <a:r>
              <a:rPr lang="en-US" sz="1100" dirty="0">
                <a:solidFill>
                  <a:schemeClr val="tx2"/>
                </a:solidFill>
                <a:latin typeface="Arial" panose="020B0604020202020204" pitchFamily="34" charset="0"/>
                <a:cs typeface="Arial" panose="020B0604020202020204" pitchFamily="34" charset="0"/>
              </a:rPr>
              <a:t>/</a:t>
            </a:r>
            <a:r>
              <a:rPr lang="en-US" sz="1100" dirty="0" err="1">
                <a:solidFill>
                  <a:schemeClr val="tx2"/>
                </a:solidFill>
                <a:latin typeface="Arial" panose="020B0604020202020204" pitchFamily="34" charset="0"/>
                <a:cs typeface="Arial" panose="020B0604020202020204" pitchFamily="34" charset="0"/>
              </a:rPr>
              <a:t>c.php?g</a:t>
            </a:r>
            <a:r>
              <a:rPr lang="en-US" sz="1100" dirty="0">
                <a:solidFill>
                  <a:schemeClr val="tx2"/>
                </a:solidFill>
                <a:latin typeface="Arial" panose="020B0604020202020204" pitchFamily="34" charset="0"/>
                <a:cs typeface="Arial" panose="020B0604020202020204" pitchFamily="34" charset="0"/>
              </a:rPr>
              <a:t>=465757&amp;p=5398055</a:t>
            </a:r>
          </a:p>
        </p:txBody>
      </p:sp>
    </p:spTree>
    <p:extLst>
      <p:ext uri="{BB962C8B-B14F-4D97-AF65-F5344CB8AC3E}">
        <p14:creationId xmlns:p14="http://schemas.microsoft.com/office/powerpoint/2010/main" val="1376649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Paragraph structure</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0" y="1686758"/>
            <a:ext cx="5486400" cy="4256843"/>
          </a:xfrm>
          <a:prstGeom prst="rect">
            <a:avLst/>
          </a:prstGeom>
        </p:spPr>
        <p:txBody>
          <a:bodyPr>
            <a:normAutofit lnSpcReduction="10000"/>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00000"/>
                </a:solidFill>
                <a:latin typeface="+mn-lt"/>
              </a:rPr>
              <a:t>MEAL plan</a:t>
            </a:r>
          </a:p>
          <a:p>
            <a:pPr marL="457200" lvl="1" indent="-457200">
              <a:spcAft>
                <a:spcPts val="1000"/>
              </a:spcAft>
            </a:pPr>
            <a:r>
              <a:rPr lang="en-US" sz="2800" b="1" u="sng" dirty="0">
                <a:solidFill>
                  <a:schemeClr val="accent1"/>
                </a:solidFill>
                <a:latin typeface="+mn-lt"/>
              </a:rPr>
              <a:t>M</a:t>
            </a:r>
            <a:r>
              <a:rPr lang="en-US" sz="2800" dirty="0">
                <a:solidFill>
                  <a:schemeClr val="accent1"/>
                </a:solidFill>
                <a:latin typeface="+mn-lt"/>
              </a:rPr>
              <a:t>ain idea: introduce the focus of the paragraph</a:t>
            </a:r>
          </a:p>
          <a:p>
            <a:pPr marL="457200" lvl="1" indent="-457200">
              <a:spcAft>
                <a:spcPts val="1000"/>
              </a:spcAft>
            </a:pPr>
            <a:r>
              <a:rPr lang="en-US" sz="2800" b="1" u="sng" dirty="0">
                <a:solidFill>
                  <a:srgbClr val="0070C0"/>
                </a:solidFill>
                <a:latin typeface="+mn-lt"/>
              </a:rPr>
              <a:t>E</a:t>
            </a:r>
            <a:r>
              <a:rPr lang="en-US" sz="2800" dirty="0">
                <a:solidFill>
                  <a:srgbClr val="0070C0"/>
                </a:solidFill>
                <a:latin typeface="+mn-lt"/>
              </a:rPr>
              <a:t>vidence: Support the main idea with source information</a:t>
            </a:r>
          </a:p>
          <a:p>
            <a:pPr marL="457200" lvl="1" indent="-457200">
              <a:spcAft>
                <a:spcPts val="1000"/>
              </a:spcAft>
            </a:pPr>
            <a:r>
              <a:rPr lang="en-US" sz="2800" b="1" u="sng" dirty="0">
                <a:solidFill>
                  <a:srgbClr val="00B050"/>
                </a:solidFill>
                <a:latin typeface="+mn-lt"/>
              </a:rPr>
              <a:t>A</a:t>
            </a:r>
            <a:r>
              <a:rPr lang="en-US" sz="2800" dirty="0">
                <a:solidFill>
                  <a:srgbClr val="00B050"/>
                </a:solidFill>
                <a:latin typeface="+mn-lt"/>
              </a:rPr>
              <a:t>nalysis: Explain and analyze the source information</a:t>
            </a:r>
          </a:p>
          <a:p>
            <a:pPr marL="457200" lvl="1" indent="-457200">
              <a:spcAft>
                <a:spcPts val="1000"/>
              </a:spcAft>
            </a:pPr>
            <a:r>
              <a:rPr lang="en-US" sz="2800" b="1" u="sng" dirty="0">
                <a:solidFill>
                  <a:schemeClr val="accent6"/>
                </a:solidFill>
                <a:latin typeface="+mn-lt"/>
              </a:rPr>
              <a:t>L</a:t>
            </a:r>
            <a:r>
              <a:rPr lang="en-US" sz="2800" dirty="0">
                <a:solidFill>
                  <a:schemeClr val="accent6"/>
                </a:solidFill>
                <a:latin typeface="+mn-lt"/>
              </a:rPr>
              <a:t>ead out: Conclude the topic </a:t>
            </a:r>
          </a:p>
          <a:p>
            <a:pPr marL="0" indent="0">
              <a:buFont typeface="Arial" panose="020B0604020202020204" pitchFamily="34" charset="0"/>
              <a:buNone/>
            </a:pPr>
            <a:endParaRPr lang="en-US" dirty="0">
              <a:solidFill>
                <a:srgbClr val="000000"/>
              </a:solidFill>
              <a:latin typeface="+mn-lt"/>
            </a:endParaRPr>
          </a:p>
          <a:p>
            <a:endParaRPr lang="en-US" dirty="0">
              <a:latin typeface="+mn-lt"/>
            </a:endParaRPr>
          </a:p>
        </p:txBody>
      </p:sp>
      <p:grpSp>
        <p:nvGrpSpPr>
          <p:cNvPr id="5" name="Group 4">
            <a:extLst>
              <a:ext uri="{FF2B5EF4-FFF2-40B4-BE49-F238E27FC236}">
                <a16:creationId xmlns:a16="http://schemas.microsoft.com/office/drawing/2014/main" id="{8B9713B4-AF62-96DF-B581-3642CE66E887}"/>
              </a:ext>
            </a:extLst>
          </p:cNvPr>
          <p:cNvGrpSpPr/>
          <p:nvPr/>
        </p:nvGrpSpPr>
        <p:grpSpPr>
          <a:xfrm>
            <a:off x="6516757" y="1295401"/>
            <a:ext cx="5514448" cy="4648200"/>
            <a:chOff x="6553200" y="1981200"/>
            <a:chExt cx="5514448" cy="4648200"/>
          </a:xfrm>
        </p:grpSpPr>
        <p:sp>
          <p:nvSpPr>
            <p:cNvPr id="6" name="Rectangle 5">
              <a:extLst>
                <a:ext uri="{FF2B5EF4-FFF2-40B4-BE49-F238E27FC236}">
                  <a16:creationId xmlns:a16="http://schemas.microsoft.com/office/drawing/2014/main" id="{EFAE74D9-16E9-7D8A-DDC7-AD64BE0CE049}"/>
                </a:ext>
              </a:extLst>
            </p:cNvPr>
            <p:cNvSpPr/>
            <p:nvPr/>
          </p:nvSpPr>
          <p:spPr>
            <a:xfrm>
              <a:off x="6553200" y="1981200"/>
              <a:ext cx="5486400" cy="4648200"/>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6BC65E-82A9-4878-EDC4-DB7BCD7FD936}"/>
                </a:ext>
              </a:extLst>
            </p:cNvPr>
            <p:cNvSpPr/>
            <p:nvPr/>
          </p:nvSpPr>
          <p:spPr>
            <a:xfrm>
              <a:off x="6629400" y="2057400"/>
              <a:ext cx="5438248" cy="4524315"/>
            </a:xfrm>
            <a:prstGeom prst="rect">
              <a:avLst/>
            </a:prstGeom>
            <a:effectLst>
              <a:outerShdw blurRad="63500" sx="102000" sy="102000" algn="ctr" rotWithShape="0">
                <a:prstClr val="black">
                  <a:alpha val="40000"/>
                </a:prstClr>
              </a:outerShdw>
            </a:effectLst>
          </p:spPr>
          <p:txBody>
            <a:bodyPr wrap="square">
              <a:spAutoFit/>
            </a:bodyPr>
            <a:lstStyle/>
            <a:p>
              <a:pPr>
                <a:spcBef>
                  <a:spcPts val="1000"/>
                </a:spcBef>
              </a:pPr>
              <a:r>
                <a:rPr lang="en-US" i="0" dirty="0">
                  <a:solidFill>
                    <a:schemeClr val="accent1"/>
                  </a:solidFill>
                  <a:effectLst/>
                </a:rPr>
                <a:t>Electronic medical records (EMRs) promote patient satisfaction in their ease of access. </a:t>
              </a:r>
              <a:r>
                <a:rPr lang="en-US" b="0" i="0" dirty="0">
                  <a:solidFill>
                    <a:srgbClr val="0070C0"/>
                  </a:solidFill>
                  <a:effectLst/>
                </a:rPr>
                <a:t>Certain programs allow patients to view their medical records in a password-protected online environment, print out immunization records, and perform other necessary tasks with an immediacy that paper records do not allow (James, 2011).</a:t>
              </a:r>
              <a:r>
                <a:rPr lang="en-US" i="0" dirty="0">
                  <a:solidFill>
                    <a:srgbClr val="0070C0"/>
                  </a:solidFill>
                  <a:effectLst/>
                </a:rPr>
                <a:t> </a:t>
              </a:r>
              <a:r>
                <a:rPr lang="en-US" i="0" dirty="0">
                  <a:solidFill>
                    <a:srgbClr val="00B050"/>
                  </a:solidFill>
                  <a:effectLst/>
                </a:rPr>
                <a:t>The convenience of immediacy spans also to healthcare professionals who may need to transfer records to other medical institutions for a patient's procedure. </a:t>
              </a:r>
              <a:r>
                <a:rPr lang="en-US" b="0" i="0" dirty="0">
                  <a:solidFill>
                    <a:srgbClr val="0070C0"/>
                  </a:solidFill>
                  <a:effectLst/>
                </a:rPr>
                <a:t>Rather than spending the time and money copying, faxing, or printing records, healthcare professionals can simply transfer information via the EMRs programs (Hunter, 2009). </a:t>
              </a:r>
              <a:r>
                <a:rPr lang="en-US" i="0" dirty="0">
                  <a:solidFill>
                    <a:schemeClr val="accent6"/>
                  </a:solidFill>
                  <a:effectLst/>
                </a:rPr>
                <a:t>This ease of access for patients and medical personnel creates transparency.</a:t>
              </a:r>
              <a:endParaRPr lang="en-US" dirty="0">
                <a:solidFill>
                  <a:schemeClr val="accent6"/>
                </a:solidFill>
              </a:endParaRPr>
            </a:p>
          </p:txBody>
        </p:sp>
      </p:grpSp>
      <p:sp>
        <p:nvSpPr>
          <p:cNvPr id="8" name="TextBox 7">
            <a:extLst>
              <a:ext uri="{FF2B5EF4-FFF2-40B4-BE49-F238E27FC236}">
                <a16:creationId xmlns:a16="http://schemas.microsoft.com/office/drawing/2014/main" id="{5A3BB0CD-9BF4-C7C3-EB29-B81A894900A4}"/>
              </a:ext>
            </a:extLst>
          </p:cNvPr>
          <p:cNvSpPr txBox="1"/>
          <p:nvPr/>
        </p:nvSpPr>
        <p:spPr>
          <a:xfrm>
            <a:off x="0" y="6103687"/>
            <a:ext cx="6146800" cy="261610"/>
          </a:xfrm>
          <a:prstGeom prst="rect">
            <a:avLst/>
          </a:prstGeom>
          <a:noFill/>
        </p:spPr>
        <p:txBody>
          <a:bodyPr wrap="square">
            <a:spAutoFit/>
          </a:bodyPr>
          <a:lstStyle/>
          <a:p>
            <a:r>
              <a:rPr lang="en-US" sz="1100" dirty="0">
                <a:solidFill>
                  <a:schemeClr val="tx2"/>
                </a:solidFill>
                <a:latin typeface="Arial" panose="020B0604020202020204" pitchFamily="34" charset="0"/>
                <a:cs typeface="Arial" panose="020B0604020202020204" pitchFamily="34" charset="0"/>
              </a:rPr>
              <a:t>https://</a:t>
            </a:r>
            <a:r>
              <a:rPr lang="en-US" sz="1100" dirty="0" err="1">
                <a:solidFill>
                  <a:schemeClr val="tx2"/>
                </a:solidFill>
                <a:latin typeface="Arial" panose="020B0604020202020204" pitchFamily="34" charset="0"/>
                <a:cs typeface="Arial" panose="020B0604020202020204" pitchFamily="34" charset="0"/>
              </a:rPr>
              <a:t>academicguides.waldenu.edu</a:t>
            </a:r>
            <a:r>
              <a:rPr lang="en-US" sz="1100" dirty="0">
                <a:solidFill>
                  <a:schemeClr val="tx2"/>
                </a:solidFill>
                <a:latin typeface="Arial" panose="020B0604020202020204" pitchFamily="34" charset="0"/>
                <a:cs typeface="Arial" panose="020B0604020202020204" pitchFamily="34" charset="0"/>
              </a:rPr>
              <a:t>/</a:t>
            </a:r>
            <a:r>
              <a:rPr lang="en-US" sz="1100" dirty="0" err="1">
                <a:solidFill>
                  <a:schemeClr val="tx2"/>
                </a:solidFill>
                <a:latin typeface="Arial" panose="020B0604020202020204" pitchFamily="34" charset="0"/>
                <a:cs typeface="Arial" panose="020B0604020202020204" pitchFamily="34" charset="0"/>
              </a:rPr>
              <a:t>c.php?g</a:t>
            </a:r>
            <a:r>
              <a:rPr lang="en-US" sz="1100" dirty="0">
                <a:solidFill>
                  <a:schemeClr val="tx2"/>
                </a:solidFill>
                <a:latin typeface="Arial" panose="020B0604020202020204" pitchFamily="34" charset="0"/>
                <a:cs typeface="Arial" panose="020B0604020202020204" pitchFamily="34" charset="0"/>
              </a:rPr>
              <a:t>=465757&amp;p=5398055</a:t>
            </a:r>
          </a:p>
        </p:txBody>
      </p:sp>
    </p:spTree>
    <p:extLst>
      <p:ext uri="{BB962C8B-B14F-4D97-AF65-F5344CB8AC3E}">
        <p14:creationId xmlns:p14="http://schemas.microsoft.com/office/powerpoint/2010/main" val="203970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Paragraph structure</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1" y="1686758"/>
            <a:ext cx="8032474" cy="4256843"/>
          </a:xfrm>
          <a:prstGeom prst="rect">
            <a:avLst/>
          </a:prstGeom>
        </p:spPr>
        <p:txBody>
          <a:bodyPr>
            <a:normAutofit/>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dirty="0">
                <a:solidFill>
                  <a:srgbClr val="000000"/>
                </a:solidFill>
                <a:latin typeface="Helvetica" charset="0"/>
              </a:rPr>
              <a:t>Good writing requires that you clearly </a:t>
            </a:r>
            <a:r>
              <a:rPr lang="en-US" b="1" dirty="0">
                <a:solidFill>
                  <a:srgbClr val="0070C0"/>
                </a:solidFill>
                <a:latin typeface="Helvetica" charset="0"/>
              </a:rPr>
              <a:t>spell out </a:t>
            </a:r>
            <a:r>
              <a:rPr lang="en-US" dirty="0">
                <a:solidFill>
                  <a:srgbClr val="000000"/>
                </a:solidFill>
                <a:latin typeface="Helvetica" charset="0"/>
              </a:rPr>
              <a:t>your interpretations/conclusions.</a:t>
            </a:r>
          </a:p>
          <a:p>
            <a:pPr marL="0" indent="0">
              <a:spcAft>
                <a:spcPts val="1200"/>
              </a:spcAft>
              <a:buFont typeface="Arial" panose="020B0604020202020204" pitchFamily="34" charset="0"/>
              <a:buNone/>
            </a:pPr>
            <a:r>
              <a:rPr lang="en-US" dirty="0">
                <a:solidFill>
                  <a:srgbClr val="000000"/>
                </a:solidFill>
                <a:latin typeface="Helvetica" charset="0"/>
              </a:rPr>
              <a:t>Without this, you may leave the reader</a:t>
            </a:r>
          </a:p>
          <a:p>
            <a:pPr lvl="1">
              <a:spcAft>
                <a:spcPts val="1200"/>
              </a:spcAft>
            </a:pPr>
            <a:r>
              <a:rPr lang="en-US" dirty="0">
                <a:solidFill>
                  <a:srgbClr val="000000"/>
                </a:solidFill>
                <a:latin typeface="Helvetica" charset="0"/>
              </a:rPr>
              <a:t>wondering which of two (or more) possible interpretations is meant, or</a:t>
            </a:r>
          </a:p>
          <a:p>
            <a:pPr lvl="1">
              <a:spcAft>
                <a:spcPts val="1200"/>
              </a:spcAft>
            </a:pPr>
            <a:r>
              <a:rPr lang="en-US" dirty="0">
                <a:solidFill>
                  <a:srgbClr val="000000"/>
                </a:solidFill>
                <a:latin typeface="Helvetica" charset="0"/>
              </a:rPr>
              <a:t>completely in the dark, especially if they are unfamiliar with the topic.</a:t>
            </a:r>
          </a:p>
          <a:p>
            <a:pPr marL="0" indent="0">
              <a:buFont typeface="Arial" panose="020B0604020202020204" pitchFamily="34" charset="0"/>
              <a:buNone/>
            </a:pPr>
            <a:endParaRPr lang="en-US" dirty="0">
              <a:solidFill>
                <a:srgbClr val="000000"/>
              </a:solidFill>
              <a:latin typeface="Helvetica" charset="0"/>
            </a:endParaRPr>
          </a:p>
          <a:p>
            <a:endParaRPr lang="en-US" dirty="0"/>
          </a:p>
        </p:txBody>
      </p:sp>
      <p:pic>
        <p:nvPicPr>
          <p:cNvPr id="9" name="Graphic 8" descr="Questions with solid fill">
            <a:extLst>
              <a:ext uri="{FF2B5EF4-FFF2-40B4-BE49-F238E27FC236}">
                <a16:creationId xmlns:a16="http://schemas.microsoft.com/office/drawing/2014/main" id="{12E0AC4C-F71D-0449-FEE8-2E3CCA81A9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84975" y="2482709"/>
            <a:ext cx="2664940" cy="2664940"/>
          </a:xfrm>
          <a:prstGeom prst="rect">
            <a:avLst/>
          </a:prstGeom>
        </p:spPr>
      </p:pic>
    </p:spTree>
    <p:extLst>
      <p:ext uri="{BB962C8B-B14F-4D97-AF65-F5344CB8AC3E}">
        <p14:creationId xmlns:p14="http://schemas.microsoft.com/office/powerpoint/2010/main" val="131151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7055-FDFD-AFBB-C41D-EA1F8E547AA2}"/>
              </a:ext>
            </a:extLst>
          </p:cNvPr>
          <p:cNvSpPr>
            <a:spLocks noGrp="1"/>
          </p:cNvSpPr>
          <p:nvPr>
            <p:ph type="title"/>
          </p:nvPr>
        </p:nvSpPr>
        <p:spPr/>
        <p:txBody>
          <a:bodyPr/>
          <a:lstStyle/>
          <a:p>
            <a:r>
              <a:rPr lang="en-US" dirty="0"/>
              <a:t>Paragraph structure</a:t>
            </a:r>
          </a:p>
        </p:txBody>
      </p:sp>
      <p:sp>
        <p:nvSpPr>
          <p:cNvPr id="4" name="TextBox 3">
            <a:extLst>
              <a:ext uri="{FF2B5EF4-FFF2-40B4-BE49-F238E27FC236}">
                <a16:creationId xmlns:a16="http://schemas.microsoft.com/office/drawing/2014/main" id="{9DEE7B04-DF69-018D-9356-9DE57FB5DFC9}"/>
              </a:ext>
            </a:extLst>
          </p:cNvPr>
          <p:cNvSpPr txBox="1"/>
          <p:nvPr/>
        </p:nvSpPr>
        <p:spPr>
          <a:xfrm>
            <a:off x="952499" y="2573938"/>
            <a:ext cx="10477501" cy="3170099"/>
          </a:xfrm>
          <a:prstGeom prst="rect">
            <a:avLst/>
          </a:prstGeom>
          <a:noFill/>
        </p:spPr>
        <p:txBody>
          <a:bodyPr wrap="square" rtlCol="0">
            <a:spAutoFit/>
          </a:bodyPr>
          <a:lstStyle/>
          <a:p>
            <a:r>
              <a:rPr lang="en-US" sz="2000" dirty="0"/>
              <a:t>Understanding the role of gut microbiota in human health has become a central focus in biomedical research. </a:t>
            </a:r>
            <a:r>
              <a:rPr lang="en-US" sz="2000" b="1" dirty="0"/>
              <a:t>For instance</a:t>
            </a:r>
            <a:r>
              <a:rPr lang="en-US" sz="2000" dirty="0"/>
              <a:t>, recent studies show that specific bacterial strains can influence immune responses and metabolic pathways. </a:t>
            </a:r>
            <a:r>
              <a:rPr lang="en-US" sz="2000" b="1" dirty="0"/>
              <a:t>Moreover</a:t>
            </a:r>
            <a:r>
              <a:rPr lang="en-US" sz="2000" dirty="0"/>
              <a:t>, alterations in microbial composition have been linked to conditions such as obesity, diabetes, and inflammatory bowel disease. </a:t>
            </a:r>
            <a:r>
              <a:rPr lang="en-US" sz="2000" b="1" dirty="0"/>
              <a:t>However</a:t>
            </a:r>
            <a:r>
              <a:rPr lang="en-US" sz="2000" dirty="0"/>
              <a:t>, despite these associations, the mechanisms underlying these effects remain poorly understood. </a:t>
            </a:r>
            <a:r>
              <a:rPr lang="en-US" sz="2000" b="1" dirty="0"/>
              <a:t>Therefore</a:t>
            </a:r>
            <a:r>
              <a:rPr lang="en-US" sz="2000" dirty="0"/>
              <a:t>, researchers are now employing multi-omics approaches—such as metagenomics, transcriptomics, and metabolomics—to gain deeper insights. </a:t>
            </a:r>
            <a:r>
              <a:rPr lang="en-US" sz="2000" b="1" dirty="0"/>
              <a:t>In addition</a:t>
            </a:r>
            <a:r>
              <a:rPr lang="en-US" sz="2000" dirty="0"/>
              <a:t>, longitudinal studies are being conducted to determine causality rather than mere correlation. </a:t>
            </a:r>
            <a:r>
              <a:rPr lang="en-US" sz="2000" b="1" dirty="0"/>
              <a:t>Ultimately</a:t>
            </a:r>
            <a:r>
              <a:rPr lang="en-US" sz="2000" dirty="0"/>
              <a:t>, the goal is to develop targeted microbiome-based therapies that can be personalized to individual patients.</a:t>
            </a:r>
          </a:p>
        </p:txBody>
      </p:sp>
      <p:sp>
        <p:nvSpPr>
          <p:cNvPr id="5" name="TextBox 4">
            <a:extLst>
              <a:ext uri="{FF2B5EF4-FFF2-40B4-BE49-F238E27FC236}">
                <a16:creationId xmlns:a16="http://schemas.microsoft.com/office/drawing/2014/main" id="{9E036C58-2FE8-EEF2-3A43-44B85C37F854}"/>
              </a:ext>
            </a:extLst>
          </p:cNvPr>
          <p:cNvSpPr txBox="1"/>
          <p:nvPr/>
        </p:nvSpPr>
        <p:spPr>
          <a:xfrm>
            <a:off x="952499" y="1723292"/>
            <a:ext cx="9176239" cy="523220"/>
          </a:xfrm>
          <a:prstGeom prst="rect">
            <a:avLst/>
          </a:prstGeom>
          <a:noFill/>
        </p:spPr>
        <p:txBody>
          <a:bodyPr wrap="square" rtlCol="0">
            <a:spAutoFit/>
          </a:bodyPr>
          <a:lstStyle/>
          <a:p>
            <a:r>
              <a:rPr lang="en-US" sz="2800" dirty="0"/>
              <a:t>Linkers help readers follow the logical flow of ideas</a:t>
            </a:r>
          </a:p>
        </p:txBody>
      </p:sp>
      <p:sp>
        <p:nvSpPr>
          <p:cNvPr id="6" name="Footer Placeholder 2">
            <a:extLst>
              <a:ext uri="{FF2B5EF4-FFF2-40B4-BE49-F238E27FC236}">
                <a16:creationId xmlns:a16="http://schemas.microsoft.com/office/drawing/2014/main" id="{E81BF0B1-1FCE-0249-6062-E9700F1C78EA}"/>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92314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CCAF-88F0-0BB1-70D5-867833FCE8AB}"/>
              </a:ext>
            </a:extLst>
          </p:cNvPr>
          <p:cNvSpPr>
            <a:spLocks noGrp="1"/>
          </p:cNvSpPr>
          <p:nvPr>
            <p:ph type="title"/>
          </p:nvPr>
        </p:nvSpPr>
        <p:spPr/>
        <p:txBody>
          <a:bodyPr/>
          <a:lstStyle/>
          <a:p>
            <a:r>
              <a:rPr lang="en-US" dirty="0"/>
              <a:t>Achieving clarity: paragraph level</a:t>
            </a:r>
          </a:p>
        </p:txBody>
      </p:sp>
      <p:sp>
        <p:nvSpPr>
          <p:cNvPr id="3" name="Footer Placeholder 2">
            <a:extLst>
              <a:ext uri="{FF2B5EF4-FFF2-40B4-BE49-F238E27FC236}">
                <a16:creationId xmlns:a16="http://schemas.microsoft.com/office/drawing/2014/main" id="{981F2819-8D7F-41E0-3300-B7D29E46EEE6}"/>
              </a:ext>
            </a:extLst>
          </p:cNvPr>
          <p:cNvSpPr>
            <a:spLocks noGrp="1"/>
          </p:cNvSpPr>
          <p:nvPr>
            <p:ph type="ftr" sz="quarter" idx="3"/>
          </p:nvPr>
        </p:nvSpPr>
        <p:spPr/>
        <p:txBody>
          <a:bodyPr/>
          <a:lstStyle/>
          <a:p>
            <a:r>
              <a:rPr lang="en-US" dirty="0"/>
              <a:t>Scientific Editing and Research Communication Core</a:t>
            </a:r>
          </a:p>
        </p:txBody>
      </p:sp>
      <p:sp>
        <p:nvSpPr>
          <p:cNvPr id="4" name="Rectangle 2">
            <a:extLst>
              <a:ext uri="{FF2B5EF4-FFF2-40B4-BE49-F238E27FC236}">
                <a16:creationId xmlns:a16="http://schemas.microsoft.com/office/drawing/2014/main" id="{0A601860-68B2-2C0B-C9EB-56F223B2FA1B}"/>
              </a:ext>
            </a:extLst>
          </p:cNvPr>
          <p:cNvSpPr>
            <a:spLocks noChangeArrowheads="1"/>
          </p:cNvSpPr>
          <p:nvPr/>
        </p:nvSpPr>
        <p:spPr bwMode="auto">
          <a:xfrm>
            <a:off x="821633" y="1612959"/>
            <a:ext cx="5679274" cy="359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sz="2400" b="1" dirty="0">
                <a:solidFill>
                  <a:srgbClr val="181818"/>
                </a:solidFill>
              </a:rPr>
              <a:t>Summary</a:t>
            </a:r>
          </a:p>
          <a:p>
            <a:pPr marL="342900" indent="-342900">
              <a:lnSpc>
                <a:spcPct val="150000"/>
              </a:lnSpc>
              <a:buFont typeface="Arial" panose="020B0604020202020204" pitchFamily="34" charset="0"/>
              <a:buChar char="•"/>
            </a:pPr>
            <a:r>
              <a:rPr lang="en-US" sz="2200" dirty="0">
                <a:solidFill>
                  <a:srgbClr val="181818"/>
                </a:solidFill>
              </a:rPr>
              <a:t>Limit each paragraph to one major idea</a:t>
            </a:r>
          </a:p>
          <a:p>
            <a:pPr marL="342900" indent="-342900">
              <a:lnSpc>
                <a:spcPct val="150000"/>
              </a:lnSpc>
              <a:buFont typeface="Arial" panose="020B0604020202020204" pitchFamily="34" charset="0"/>
              <a:buChar char="•"/>
            </a:pPr>
            <a:r>
              <a:rPr lang="en-US" sz="2200" dirty="0">
                <a:solidFill>
                  <a:srgbClr val="181818"/>
                </a:solidFill>
              </a:rPr>
              <a:t>Describe this idea in logical manner</a:t>
            </a:r>
          </a:p>
          <a:p>
            <a:pPr marL="342900" indent="-342900">
              <a:lnSpc>
                <a:spcPct val="150000"/>
              </a:lnSpc>
              <a:buFont typeface="Arial" panose="020B0604020202020204" pitchFamily="34" charset="0"/>
              <a:buChar char="•"/>
            </a:pPr>
            <a:r>
              <a:rPr lang="en-US" sz="2200" dirty="0">
                <a:solidFill>
                  <a:srgbClr val="181818"/>
                </a:solidFill>
              </a:rPr>
              <a:t>Use linker phrases to smooth flow</a:t>
            </a:r>
          </a:p>
          <a:p>
            <a:pPr marL="342900" indent="-342900">
              <a:lnSpc>
                <a:spcPct val="150000"/>
              </a:lnSpc>
              <a:buFont typeface="Arial" panose="020B0604020202020204" pitchFamily="34" charset="0"/>
              <a:buChar char="•"/>
            </a:pPr>
            <a:r>
              <a:rPr lang="en-US" sz="2200" dirty="0">
                <a:solidFill>
                  <a:srgbClr val="181818"/>
                </a:solidFill>
              </a:rPr>
              <a:t>Spell out interpretations or conclusions</a:t>
            </a:r>
          </a:p>
          <a:p>
            <a:pPr marL="342900" indent="-342900">
              <a:lnSpc>
                <a:spcPct val="150000"/>
              </a:lnSpc>
              <a:buFont typeface="Arial" panose="020B0604020202020204" pitchFamily="34" charset="0"/>
              <a:buChar char="•"/>
            </a:pPr>
            <a:r>
              <a:rPr lang="en-US" sz="2200" dirty="0">
                <a:solidFill>
                  <a:srgbClr val="181818"/>
                </a:solidFill>
              </a:rPr>
              <a:t>Pay attention to sentence structure </a:t>
            </a:r>
          </a:p>
          <a:p>
            <a:pPr>
              <a:lnSpc>
                <a:spcPct val="150000"/>
              </a:lnSpc>
              <a:buFont typeface="Times" charset="0"/>
              <a:buNone/>
            </a:pPr>
            <a:r>
              <a:rPr lang="en-US" sz="2000" dirty="0">
                <a:solidFill>
                  <a:srgbClr val="181818"/>
                </a:solidFill>
              </a:rPr>
              <a:t> </a:t>
            </a:r>
          </a:p>
        </p:txBody>
      </p:sp>
      <p:sp>
        <p:nvSpPr>
          <p:cNvPr id="5" name="Content Placeholder 3">
            <a:extLst>
              <a:ext uri="{FF2B5EF4-FFF2-40B4-BE49-F238E27FC236}">
                <a16:creationId xmlns:a16="http://schemas.microsoft.com/office/drawing/2014/main" id="{39CB3555-7A8F-9E21-3793-E2E9C34DDC2B}"/>
              </a:ext>
            </a:extLst>
          </p:cNvPr>
          <p:cNvSpPr txBox="1">
            <a:spLocks/>
          </p:cNvSpPr>
          <p:nvPr/>
        </p:nvSpPr>
        <p:spPr>
          <a:xfrm>
            <a:off x="6942482" y="1842107"/>
            <a:ext cx="5130249" cy="4256843"/>
          </a:xfrm>
          <a:prstGeom prst="rect">
            <a:avLst/>
          </a:prstGeom>
        </p:spPr>
        <p:txBody>
          <a:bodyPr>
            <a:normAutofit/>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2000" b="1" dirty="0">
                <a:solidFill>
                  <a:srgbClr val="000000"/>
                </a:solidFill>
                <a:latin typeface="+mn-lt"/>
              </a:rPr>
              <a:t>MEAL plan</a:t>
            </a:r>
          </a:p>
          <a:p>
            <a:pPr marL="342900" lvl="1" indent="-342900">
              <a:spcAft>
                <a:spcPts val="1000"/>
              </a:spcAft>
            </a:pPr>
            <a:r>
              <a:rPr lang="en-US" sz="2000" b="1" u="sng" dirty="0">
                <a:latin typeface="+mn-lt"/>
              </a:rPr>
              <a:t>M</a:t>
            </a:r>
            <a:r>
              <a:rPr lang="en-US" sz="2000" dirty="0">
                <a:latin typeface="+mn-lt"/>
              </a:rPr>
              <a:t>ain idea: introduce the focus of the paragraph</a:t>
            </a:r>
          </a:p>
          <a:p>
            <a:pPr marL="342900" lvl="1" indent="-342900">
              <a:spcAft>
                <a:spcPts val="1000"/>
              </a:spcAft>
            </a:pPr>
            <a:r>
              <a:rPr lang="en-US" sz="2000" b="1" u="sng" dirty="0">
                <a:latin typeface="+mn-lt"/>
              </a:rPr>
              <a:t>E</a:t>
            </a:r>
            <a:r>
              <a:rPr lang="en-US" sz="2000" dirty="0">
                <a:latin typeface="+mn-lt"/>
              </a:rPr>
              <a:t>vidence: Support the main idea with source information</a:t>
            </a:r>
          </a:p>
          <a:p>
            <a:pPr marL="342900" lvl="1" indent="-342900">
              <a:spcAft>
                <a:spcPts val="1000"/>
              </a:spcAft>
            </a:pPr>
            <a:r>
              <a:rPr lang="en-US" sz="2000" b="1" u="sng" dirty="0">
                <a:latin typeface="+mn-lt"/>
              </a:rPr>
              <a:t>A</a:t>
            </a:r>
            <a:r>
              <a:rPr lang="en-US" sz="2000" dirty="0">
                <a:latin typeface="+mn-lt"/>
              </a:rPr>
              <a:t>nalysis: Explain and analyze the source information</a:t>
            </a:r>
          </a:p>
          <a:p>
            <a:pPr marL="342900" lvl="1" indent="-342900">
              <a:spcAft>
                <a:spcPts val="1000"/>
              </a:spcAft>
            </a:pPr>
            <a:r>
              <a:rPr lang="en-US" sz="2000" b="1" u="sng" dirty="0">
                <a:latin typeface="+mn-lt"/>
              </a:rPr>
              <a:t>L</a:t>
            </a:r>
            <a:r>
              <a:rPr lang="en-US" sz="2000" dirty="0">
                <a:latin typeface="+mn-lt"/>
              </a:rPr>
              <a:t>ead out: Conclude the topic </a:t>
            </a:r>
          </a:p>
          <a:p>
            <a:pPr marL="0" indent="0">
              <a:buFont typeface="Arial" panose="020B0604020202020204" pitchFamily="34" charset="0"/>
              <a:buNone/>
            </a:pPr>
            <a:endParaRPr lang="en-US" sz="2000" dirty="0">
              <a:solidFill>
                <a:srgbClr val="000000"/>
              </a:solidFill>
              <a:latin typeface="+mn-lt"/>
            </a:endParaRPr>
          </a:p>
          <a:p>
            <a:endParaRPr lang="en-US" sz="2000" dirty="0">
              <a:latin typeface="+mn-lt"/>
            </a:endParaRPr>
          </a:p>
        </p:txBody>
      </p:sp>
      <p:cxnSp>
        <p:nvCxnSpPr>
          <p:cNvPr id="6" name="Straight Connector 5">
            <a:extLst>
              <a:ext uri="{FF2B5EF4-FFF2-40B4-BE49-F238E27FC236}">
                <a16:creationId xmlns:a16="http://schemas.microsoft.com/office/drawing/2014/main" id="{9E46D8C7-88DD-1C1E-FAA9-7CAEA82D73DC}"/>
              </a:ext>
            </a:extLst>
          </p:cNvPr>
          <p:cNvCxnSpPr>
            <a:cxnSpLocks/>
          </p:cNvCxnSpPr>
          <p:nvPr/>
        </p:nvCxnSpPr>
        <p:spPr>
          <a:xfrm flipV="1">
            <a:off x="5929407" y="2198077"/>
            <a:ext cx="1013075" cy="6901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788E76-5CC4-99FB-0F41-28F251897D9B}"/>
              </a:ext>
            </a:extLst>
          </p:cNvPr>
          <p:cNvCxnSpPr>
            <a:cxnSpLocks/>
          </p:cNvCxnSpPr>
          <p:nvPr/>
        </p:nvCxnSpPr>
        <p:spPr>
          <a:xfrm>
            <a:off x="5929407" y="2982567"/>
            <a:ext cx="1013075" cy="1818033"/>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7563ED2A-3734-2199-B08F-D0C4EB01089E}"/>
              </a:ext>
            </a:extLst>
          </p:cNvPr>
          <p:cNvSpPr txBox="1">
            <a:spLocks/>
          </p:cNvSpPr>
          <p:nvPr/>
        </p:nvSpPr>
        <p:spPr>
          <a:xfrm>
            <a:off x="952499" y="5560682"/>
            <a:ext cx="10762422" cy="788593"/>
          </a:xfrm>
          <a:prstGeom prst="rect">
            <a:avLst/>
          </a:prstGeom>
        </p:spPr>
        <p:txBody>
          <a:bodyPr>
            <a:normAutofit/>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181818"/>
                </a:solidFill>
                <a:latin typeface="Helvetica" charset="0"/>
              </a:rPr>
              <a:t>Will work through examples </a:t>
            </a:r>
            <a:r>
              <a:rPr lang="en-US" sz="2800" u="sng" dirty="0">
                <a:solidFill>
                  <a:srgbClr val="181818"/>
                </a:solidFill>
                <a:latin typeface="Helvetica" charset="0"/>
              </a:rPr>
              <a:t>in class</a:t>
            </a:r>
            <a:r>
              <a:rPr lang="en-US" sz="2800" dirty="0">
                <a:solidFill>
                  <a:srgbClr val="181818"/>
                </a:solidFill>
                <a:latin typeface="Helvetica" charset="0"/>
              </a:rPr>
              <a:t> to help illustrate these points</a:t>
            </a:r>
          </a:p>
          <a:p>
            <a:endParaRPr lang="en-US" dirty="0">
              <a:solidFill>
                <a:srgbClr val="000000"/>
              </a:solidFill>
              <a:latin typeface="Helvetica" charset="0"/>
            </a:endParaRPr>
          </a:p>
          <a:p>
            <a:endParaRPr lang="en-US" dirty="0"/>
          </a:p>
        </p:txBody>
      </p:sp>
    </p:spTree>
    <p:extLst>
      <p:ext uri="{BB962C8B-B14F-4D97-AF65-F5344CB8AC3E}">
        <p14:creationId xmlns:p14="http://schemas.microsoft.com/office/powerpoint/2010/main" val="43462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B669-549B-DB15-917C-2C206AD9AB36}"/>
              </a:ext>
            </a:extLst>
          </p:cNvPr>
          <p:cNvSpPr>
            <a:spLocks noGrp="1"/>
          </p:cNvSpPr>
          <p:nvPr>
            <p:ph type="title"/>
          </p:nvPr>
        </p:nvSpPr>
        <p:spPr/>
        <p:txBody>
          <a:bodyPr/>
          <a:lstStyle/>
          <a:p>
            <a:r>
              <a:rPr lang="en-US" dirty="0"/>
              <a:t>Structuring text</a:t>
            </a:r>
          </a:p>
        </p:txBody>
      </p:sp>
      <p:sp>
        <p:nvSpPr>
          <p:cNvPr id="3" name="Footer Placeholder 2">
            <a:extLst>
              <a:ext uri="{FF2B5EF4-FFF2-40B4-BE49-F238E27FC236}">
                <a16:creationId xmlns:a16="http://schemas.microsoft.com/office/drawing/2014/main" id="{724DAD4E-82A1-59A6-C798-1181D8ABDE66}"/>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7D8CAB3F-444C-1262-0266-30F2678498B0}"/>
              </a:ext>
            </a:extLst>
          </p:cNvPr>
          <p:cNvSpPr txBox="1">
            <a:spLocks/>
          </p:cNvSpPr>
          <p:nvPr/>
        </p:nvSpPr>
        <p:spPr>
          <a:xfrm>
            <a:off x="952500" y="1686758"/>
            <a:ext cx="10302446" cy="4256843"/>
          </a:xfrm>
          <a:prstGeom prst="rect">
            <a:avLst/>
          </a:prstGeom>
        </p:spPr>
        <p:txBody>
          <a:bodyPr>
            <a:normAutofit/>
          </a:bodyPr>
          <a:lstStyle>
            <a:lvl1pPr marL="228603" indent="-228603" algn="l" defTabSz="914411"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00000"/>
                </a:solidFill>
                <a:latin typeface="Helvetica" charset="0"/>
              </a:rPr>
              <a:t>Structural clues come from:</a:t>
            </a:r>
          </a:p>
          <a:p>
            <a:pPr lvl="1">
              <a:lnSpc>
                <a:spcPct val="110000"/>
              </a:lnSpc>
              <a:spcBef>
                <a:spcPts val="0"/>
              </a:spcBef>
              <a:spcAft>
                <a:spcPts val="1200"/>
              </a:spcAft>
            </a:pPr>
            <a:r>
              <a:rPr lang="en-US" sz="2800" dirty="0">
                <a:solidFill>
                  <a:srgbClr val="000000"/>
                </a:solidFill>
                <a:latin typeface="Helvetica" charset="0"/>
              </a:rPr>
              <a:t>data presentation</a:t>
            </a:r>
          </a:p>
          <a:p>
            <a:pPr lvl="1">
              <a:lnSpc>
                <a:spcPct val="110000"/>
              </a:lnSpc>
              <a:spcBef>
                <a:spcPts val="0"/>
              </a:spcBef>
              <a:spcAft>
                <a:spcPts val="1200"/>
              </a:spcAft>
            </a:pPr>
            <a:r>
              <a:rPr lang="en-US" sz="2800" dirty="0">
                <a:solidFill>
                  <a:srgbClr val="000000"/>
                </a:solidFill>
                <a:latin typeface="Helvetica" charset="0"/>
              </a:rPr>
              <a:t>paper and grant sections</a:t>
            </a:r>
          </a:p>
          <a:p>
            <a:pPr lvl="1">
              <a:lnSpc>
                <a:spcPct val="110000"/>
              </a:lnSpc>
              <a:spcBef>
                <a:spcPts val="0"/>
              </a:spcBef>
              <a:spcAft>
                <a:spcPts val="1200"/>
              </a:spcAft>
            </a:pPr>
            <a:r>
              <a:rPr lang="en-US" sz="2800" dirty="0">
                <a:solidFill>
                  <a:srgbClr val="000000"/>
                </a:solidFill>
                <a:latin typeface="Helvetica" charset="0"/>
              </a:rPr>
              <a:t>paragraph structure</a:t>
            </a:r>
          </a:p>
          <a:p>
            <a:pPr lvl="1">
              <a:lnSpc>
                <a:spcPct val="110000"/>
              </a:lnSpc>
            </a:pPr>
            <a:r>
              <a:rPr lang="en-US" sz="2800" dirty="0">
                <a:solidFill>
                  <a:srgbClr val="000000"/>
                </a:solidFill>
                <a:latin typeface="Helvetica" charset="0"/>
              </a:rPr>
              <a:t>sentence structure</a:t>
            </a:r>
          </a:p>
          <a:p>
            <a:pPr marL="0" indent="0">
              <a:buFont typeface="Arial" panose="020B0604020202020204" pitchFamily="34" charset="0"/>
              <a:buNone/>
            </a:pPr>
            <a:endParaRPr lang="en-US" dirty="0">
              <a:solidFill>
                <a:srgbClr val="000000"/>
              </a:solidFill>
              <a:latin typeface="Helvetica" charset="0"/>
            </a:endParaRPr>
          </a:p>
          <a:p>
            <a:endParaRPr lang="en-US" dirty="0"/>
          </a:p>
        </p:txBody>
      </p:sp>
      <p:sp>
        <p:nvSpPr>
          <p:cNvPr id="24" name="Oval 23">
            <a:extLst>
              <a:ext uri="{FF2B5EF4-FFF2-40B4-BE49-F238E27FC236}">
                <a16:creationId xmlns:a16="http://schemas.microsoft.com/office/drawing/2014/main" id="{4A848B77-0C57-46FE-2DF3-EF6A1182D801}"/>
              </a:ext>
            </a:extLst>
          </p:cNvPr>
          <p:cNvSpPr/>
          <p:nvPr/>
        </p:nvSpPr>
        <p:spPr>
          <a:xfrm>
            <a:off x="952500" y="4104390"/>
            <a:ext cx="4572000" cy="746794"/>
          </a:xfrm>
          <a:prstGeom prst="ellipse">
            <a:avLst/>
          </a:prstGeom>
          <a:solidFill>
            <a:schemeClr val="accent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44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lstStyle/>
          <a:p>
            <a:r>
              <a:rPr lang="en-US" dirty="0"/>
              <a:t>5 strategies for clear sentence structure</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
          </p:nvPr>
        </p:nvSpPr>
        <p:spPr/>
        <p:txBody>
          <a:bodyPr>
            <a:normAutofit/>
          </a:bodyPr>
          <a:lstStyle/>
          <a:p>
            <a:pPr marL="463556" indent="-463556">
              <a:lnSpc>
                <a:spcPct val="110000"/>
              </a:lnSpc>
              <a:spcAft>
                <a:spcPts val="1200"/>
              </a:spcAft>
              <a:buClr>
                <a:schemeClr val="tx1"/>
              </a:buClr>
              <a:buFont typeface="+mj-lt"/>
              <a:buAutoNum type="arabicPeriod"/>
            </a:pPr>
            <a:r>
              <a:rPr lang="en-US" sz="2400" b="1" dirty="0">
                <a:solidFill>
                  <a:srgbClr val="0070C0"/>
                </a:solidFill>
                <a:latin typeface="+mn-lt"/>
              </a:rPr>
              <a:t>Use the topic and stress positions wisely.</a:t>
            </a:r>
          </a:p>
          <a:p>
            <a:pPr marL="463556" indent="-463556">
              <a:lnSpc>
                <a:spcPct val="110000"/>
              </a:lnSpc>
              <a:spcAft>
                <a:spcPts val="1200"/>
              </a:spcAft>
              <a:buClr>
                <a:schemeClr val="tx1"/>
              </a:buClr>
              <a:buFont typeface="+mj-lt"/>
              <a:buAutoNum type="arabicPeriod"/>
            </a:pPr>
            <a:r>
              <a:rPr lang="en-US" sz="2400" dirty="0"/>
              <a:t>Place the verb near its grammatical subject.</a:t>
            </a:r>
            <a:endParaRPr lang="en-US" sz="2400" dirty="0">
              <a:latin typeface="+mn-lt"/>
            </a:endParaRPr>
          </a:p>
          <a:p>
            <a:pPr marL="463556" indent="-463556">
              <a:lnSpc>
                <a:spcPct val="110000"/>
              </a:lnSpc>
              <a:spcAft>
                <a:spcPts val="1200"/>
              </a:spcAft>
              <a:buClr>
                <a:schemeClr val="tx1"/>
              </a:buClr>
              <a:buFont typeface="+mj-lt"/>
              <a:buAutoNum type="arabicPeriod"/>
            </a:pPr>
            <a:r>
              <a:rPr lang="en-US" sz="2400" dirty="0">
                <a:latin typeface="+mn-lt"/>
              </a:rPr>
              <a:t>Articulate the action of every clause and sentence in its verb.</a:t>
            </a:r>
          </a:p>
          <a:p>
            <a:pPr marL="463556" indent="-463556">
              <a:lnSpc>
                <a:spcPct val="110000"/>
              </a:lnSpc>
              <a:spcAft>
                <a:spcPts val="1200"/>
              </a:spcAft>
              <a:buClr>
                <a:schemeClr val="tx1"/>
              </a:buClr>
              <a:buFont typeface="+mj-lt"/>
              <a:buAutoNum type="arabicPeriod"/>
            </a:pPr>
            <a:r>
              <a:rPr lang="en-US" sz="2400" dirty="0">
                <a:latin typeface="+mn-lt"/>
              </a:rPr>
              <a:t>Use parallel structure</a:t>
            </a:r>
          </a:p>
          <a:p>
            <a:pPr marL="463556" indent="-463556">
              <a:lnSpc>
                <a:spcPct val="110000"/>
              </a:lnSpc>
              <a:spcAft>
                <a:spcPts val="1200"/>
              </a:spcAft>
              <a:buClr>
                <a:schemeClr val="tx1"/>
              </a:buClr>
              <a:buFont typeface="+mj-lt"/>
              <a:buAutoNum type="arabicPeriod"/>
            </a:pPr>
            <a:r>
              <a:rPr lang="en-US" sz="2400" dirty="0">
                <a:latin typeface="Helvetica" pitchFamily="2" charset="0"/>
              </a:rPr>
              <a:t>Keep terms consistent and concise</a:t>
            </a:r>
          </a:p>
        </p:txBody>
      </p:sp>
      <p:sp>
        <p:nvSpPr>
          <p:cNvPr id="5" name="Footer Placeholder 2">
            <a:extLst>
              <a:ext uri="{FF2B5EF4-FFF2-40B4-BE49-F238E27FC236}">
                <a16:creationId xmlns:a16="http://schemas.microsoft.com/office/drawing/2014/main" id="{6BF313BF-9650-C2AF-9809-4A46E07DBD90}"/>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2652637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952499" y="526777"/>
            <a:ext cx="10601069" cy="869089"/>
          </a:xfrm>
        </p:spPr>
        <p:txBody>
          <a:bodyPr>
            <a:normAutofit fontScale="90000"/>
          </a:bodyPr>
          <a:lstStyle/>
          <a:p>
            <a:r>
              <a:rPr lang="en-US" dirty="0"/>
              <a:t>1. Use the topic and stress positions to create flow</a:t>
            </a:r>
          </a:p>
        </p:txBody>
      </p:sp>
      <p:sp>
        <p:nvSpPr>
          <p:cNvPr id="13" name="Rectangle 16">
            <a:extLst>
              <a:ext uri="{FF2B5EF4-FFF2-40B4-BE49-F238E27FC236}">
                <a16:creationId xmlns:a16="http://schemas.microsoft.com/office/drawing/2014/main" id="{3BB31B74-AB59-2501-7896-E85BF0CB7155}"/>
              </a:ext>
            </a:extLst>
          </p:cNvPr>
          <p:cNvSpPr>
            <a:spLocks noChangeArrowheads="1"/>
          </p:cNvSpPr>
          <p:nvPr/>
        </p:nvSpPr>
        <p:spPr bwMode="auto">
          <a:xfrm>
            <a:off x="944139" y="6561568"/>
            <a:ext cx="38875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Font typeface="Zapf Dingbats" charset="0"/>
              <a:buChar char=""/>
            </a:pPr>
            <a:endParaRPr lang="en-US" dirty="0">
              <a:solidFill>
                <a:srgbClr val="000099"/>
              </a:solidFill>
            </a:endParaRPr>
          </a:p>
          <a:p>
            <a:pPr>
              <a:buFont typeface="Zapf Dingbats" charset="0"/>
              <a:buNone/>
            </a:pPr>
            <a:endParaRPr lang="en-US" dirty="0">
              <a:solidFill>
                <a:srgbClr val="000099"/>
              </a:solidFill>
            </a:endParaRPr>
          </a:p>
        </p:txBody>
      </p:sp>
      <p:sp>
        <p:nvSpPr>
          <p:cNvPr id="3" name="Footer Placeholder 2">
            <a:extLst>
              <a:ext uri="{FF2B5EF4-FFF2-40B4-BE49-F238E27FC236}">
                <a16:creationId xmlns:a16="http://schemas.microsoft.com/office/drawing/2014/main" id="{7712C5AC-C680-3ECD-B0D6-F7A739B5B029}"/>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5" name="Rectangle 5">
            <a:extLst>
              <a:ext uri="{FF2B5EF4-FFF2-40B4-BE49-F238E27FC236}">
                <a16:creationId xmlns:a16="http://schemas.microsoft.com/office/drawing/2014/main" id="{065BC05C-6F54-6CF9-C61D-C8939763D634}"/>
              </a:ext>
            </a:extLst>
          </p:cNvPr>
          <p:cNvSpPr>
            <a:spLocks noChangeArrowheads="1"/>
          </p:cNvSpPr>
          <p:nvPr/>
        </p:nvSpPr>
        <p:spPr bwMode="auto">
          <a:xfrm>
            <a:off x="1818748" y="1845453"/>
            <a:ext cx="8229600" cy="707886"/>
          </a:xfrm>
          <a:prstGeom prst="rect">
            <a:avLst/>
          </a:prstGeom>
          <a:solidFill>
            <a:schemeClr val="bg1"/>
          </a:solid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r>
              <a:rPr lang="en-US" sz="2000" b="0" i="0" dirty="0">
                <a:solidFill>
                  <a:schemeClr val="tx1">
                    <a:alpha val="33143"/>
                  </a:schemeClr>
                </a:solidFill>
              </a:rPr>
              <a:t>e.g., t (time)=0, T (temperature)=25</a:t>
            </a:r>
            <a:r>
              <a:rPr lang="en-US" sz="2000" b="0" i="0" baseline="30000" dirty="0">
                <a:solidFill>
                  <a:schemeClr val="tx1">
                    <a:alpha val="33143"/>
                  </a:schemeClr>
                </a:solidFill>
              </a:rPr>
              <a:t>o</a:t>
            </a:r>
            <a:r>
              <a:rPr lang="en-US" sz="2000" b="0" i="0" dirty="0">
                <a:solidFill>
                  <a:schemeClr val="tx1">
                    <a:alpha val="33143"/>
                  </a:schemeClr>
                </a:solidFill>
              </a:rPr>
              <a:t>C, t=5, T=29</a:t>
            </a:r>
            <a:r>
              <a:rPr lang="en-US" sz="2000" b="0" i="0" baseline="30000" dirty="0">
                <a:solidFill>
                  <a:schemeClr val="tx1">
                    <a:alpha val="33143"/>
                  </a:schemeClr>
                </a:solidFill>
              </a:rPr>
              <a:t>o</a:t>
            </a:r>
            <a:r>
              <a:rPr lang="en-US" sz="2000" b="0" i="0" dirty="0">
                <a:solidFill>
                  <a:schemeClr val="tx1">
                    <a:alpha val="33143"/>
                  </a:schemeClr>
                </a:solidFill>
              </a:rPr>
              <a:t>C,  t=10, T=30</a:t>
            </a:r>
            <a:r>
              <a:rPr lang="en-US" sz="2000" b="0" i="0" baseline="30000" dirty="0">
                <a:solidFill>
                  <a:schemeClr val="tx1">
                    <a:alpha val="33143"/>
                  </a:schemeClr>
                </a:solidFill>
              </a:rPr>
              <a:t>o</a:t>
            </a:r>
            <a:r>
              <a:rPr lang="en-US" sz="2000" b="0" i="0" dirty="0">
                <a:solidFill>
                  <a:schemeClr val="tx1">
                    <a:alpha val="33143"/>
                  </a:schemeClr>
                </a:solidFill>
              </a:rPr>
              <a:t>C, t=15, T=32</a:t>
            </a:r>
            <a:r>
              <a:rPr lang="en-US" sz="2000" b="0" i="0" baseline="30000" dirty="0">
                <a:solidFill>
                  <a:schemeClr val="tx1">
                    <a:alpha val="33143"/>
                  </a:schemeClr>
                </a:solidFill>
              </a:rPr>
              <a:t>o</a:t>
            </a:r>
            <a:r>
              <a:rPr lang="en-US" sz="2000" b="0" i="0" dirty="0">
                <a:solidFill>
                  <a:schemeClr val="tx1">
                    <a:alpha val="33143"/>
                  </a:schemeClr>
                </a:solidFill>
              </a:rPr>
              <a:t>C, t=20, T=27</a:t>
            </a:r>
            <a:r>
              <a:rPr lang="en-US" sz="2000" b="0" i="0" baseline="30000" dirty="0">
                <a:solidFill>
                  <a:schemeClr val="tx1">
                    <a:alpha val="33143"/>
                  </a:schemeClr>
                </a:solidFill>
              </a:rPr>
              <a:t>o</a:t>
            </a:r>
            <a:r>
              <a:rPr lang="en-US" sz="2000" b="0" i="0" dirty="0">
                <a:solidFill>
                  <a:schemeClr val="tx1">
                    <a:alpha val="33143"/>
                  </a:schemeClr>
                </a:solidFill>
              </a:rPr>
              <a:t>C  </a:t>
            </a:r>
          </a:p>
        </p:txBody>
      </p:sp>
      <p:sp>
        <p:nvSpPr>
          <p:cNvPr id="6" name="TextBox 5">
            <a:extLst>
              <a:ext uri="{FF2B5EF4-FFF2-40B4-BE49-F238E27FC236}">
                <a16:creationId xmlns:a16="http://schemas.microsoft.com/office/drawing/2014/main" id="{35915CA0-108D-D995-9B8A-8D35B8A67410}"/>
              </a:ext>
            </a:extLst>
          </p:cNvPr>
          <p:cNvSpPr txBox="1"/>
          <p:nvPr/>
        </p:nvSpPr>
        <p:spPr>
          <a:xfrm>
            <a:off x="904348" y="2599521"/>
            <a:ext cx="6096000" cy="400110"/>
          </a:xfrm>
          <a:prstGeom prst="rect">
            <a:avLst/>
          </a:prstGeom>
          <a:noFill/>
        </p:spPr>
        <p:txBody>
          <a:bodyPr wrap="square">
            <a:spAutoFit/>
          </a:bodyPr>
          <a:lstStyle/>
          <a:p>
            <a:r>
              <a:rPr lang="en-US" sz="2000" b="0" i="0" dirty="0">
                <a:solidFill>
                  <a:schemeClr val="tx1">
                    <a:alpha val="32884"/>
                  </a:schemeClr>
                </a:solidFill>
              </a:rPr>
              <a:t>is more effectively represented as: </a:t>
            </a:r>
            <a:endParaRPr lang="en-US" sz="2000" dirty="0">
              <a:solidFill>
                <a:schemeClr val="tx1">
                  <a:alpha val="32884"/>
                </a:schemeClr>
              </a:solidFill>
            </a:endParaRPr>
          </a:p>
        </p:txBody>
      </p:sp>
      <p:graphicFrame>
        <p:nvGraphicFramePr>
          <p:cNvPr id="7" name="Table 18">
            <a:extLst>
              <a:ext uri="{FF2B5EF4-FFF2-40B4-BE49-F238E27FC236}">
                <a16:creationId xmlns:a16="http://schemas.microsoft.com/office/drawing/2014/main" id="{DCDA5A4B-067F-28B7-634A-63E2A6D669C4}"/>
              </a:ext>
            </a:extLst>
          </p:cNvPr>
          <p:cNvGraphicFramePr>
            <a:graphicFrameLocks noGrp="1"/>
          </p:cNvGraphicFramePr>
          <p:nvPr>
            <p:extLst>
              <p:ext uri="{D42A27DB-BD31-4B8C-83A1-F6EECF244321}">
                <p14:modId xmlns:p14="http://schemas.microsoft.com/office/powerpoint/2010/main" val="3983719169"/>
              </p:ext>
            </p:extLst>
          </p:nvPr>
        </p:nvGraphicFramePr>
        <p:xfrm>
          <a:off x="2747616" y="3168908"/>
          <a:ext cx="2175772" cy="2468880"/>
        </p:xfrm>
        <a:graphic>
          <a:graphicData uri="http://schemas.openxmlformats.org/drawingml/2006/table">
            <a:tbl>
              <a:tblPr firstRow="1" bandRow="1">
                <a:tableStyleId>{5C22544A-7EE6-4342-B048-85BDC9FD1C3A}</a:tableStyleId>
              </a:tblPr>
              <a:tblGrid>
                <a:gridCol w="1087886">
                  <a:extLst>
                    <a:ext uri="{9D8B030D-6E8A-4147-A177-3AD203B41FA5}">
                      <a16:colId xmlns:a16="http://schemas.microsoft.com/office/drawing/2014/main" val="85342726"/>
                    </a:ext>
                  </a:extLst>
                </a:gridCol>
                <a:gridCol w="1087886">
                  <a:extLst>
                    <a:ext uri="{9D8B030D-6E8A-4147-A177-3AD203B41FA5}">
                      <a16:colId xmlns:a16="http://schemas.microsoft.com/office/drawing/2014/main" val="2770934417"/>
                    </a:ext>
                  </a:extLst>
                </a:gridCol>
              </a:tblGrid>
              <a:tr h="582628">
                <a:tc>
                  <a:txBody>
                    <a:bodyPr/>
                    <a:lstStyle/>
                    <a:p>
                      <a:pPr algn="ctr"/>
                      <a:r>
                        <a:rPr lang="en-US" dirty="0"/>
                        <a:t>Time (min)</a:t>
                      </a:r>
                    </a:p>
                  </a:txBody>
                  <a:tcPr/>
                </a:tc>
                <a:tc>
                  <a:txBody>
                    <a:bodyPr/>
                    <a:lstStyle/>
                    <a:p>
                      <a:pPr algn="ctr"/>
                      <a:r>
                        <a:rPr lang="en-US" dirty="0"/>
                        <a:t>Temp (℃)</a:t>
                      </a:r>
                    </a:p>
                  </a:txBody>
                  <a:tcPr/>
                </a:tc>
                <a:extLst>
                  <a:ext uri="{0D108BD9-81ED-4DB2-BD59-A6C34878D82A}">
                    <a16:rowId xmlns:a16="http://schemas.microsoft.com/office/drawing/2014/main" val="3924295216"/>
                  </a:ext>
                </a:extLst>
              </a:tr>
              <a:tr h="363474">
                <a:tc>
                  <a:txBody>
                    <a:bodyPr/>
                    <a:lstStyle/>
                    <a:p>
                      <a:pPr algn="ctr"/>
                      <a:r>
                        <a:rPr lang="en-US" dirty="0"/>
                        <a:t>0</a:t>
                      </a:r>
                    </a:p>
                  </a:txBody>
                  <a:tcPr/>
                </a:tc>
                <a:tc>
                  <a:txBody>
                    <a:bodyPr/>
                    <a:lstStyle/>
                    <a:p>
                      <a:pPr algn="ctr"/>
                      <a:r>
                        <a:rPr lang="en-US" dirty="0"/>
                        <a:t>25</a:t>
                      </a:r>
                    </a:p>
                  </a:txBody>
                  <a:tcPr/>
                </a:tc>
                <a:extLst>
                  <a:ext uri="{0D108BD9-81ED-4DB2-BD59-A6C34878D82A}">
                    <a16:rowId xmlns:a16="http://schemas.microsoft.com/office/drawing/2014/main" val="669462124"/>
                  </a:ext>
                </a:extLst>
              </a:tr>
              <a:tr h="363474">
                <a:tc>
                  <a:txBody>
                    <a:bodyPr/>
                    <a:lstStyle/>
                    <a:p>
                      <a:pPr algn="ctr"/>
                      <a:r>
                        <a:rPr lang="en-US" dirty="0"/>
                        <a:t>5</a:t>
                      </a:r>
                    </a:p>
                  </a:txBody>
                  <a:tcPr/>
                </a:tc>
                <a:tc>
                  <a:txBody>
                    <a:bodyPr/>
                    <a:lstStyle/>
                    <a:p>
                      <a:pPr algn="ctr"/>
                      <a:r>
                        <a:rPr lang="en-US" dirty="0"/>
                        <a:t>29</a:t>
                      </a:r>
                    </a:p>
                  </a:txBody>
                  <a:tcPr/>
                </a:tc>
                <a:extLst>
                  <a:ext uri="{0D108BD9-81ED-4DB2-BD59-A6C34878D82A}">
                    <a16:rowId xmlns:a16="http://schemas.microsoft.com/office/drawing/2014/main" val="520677016"/>
                  </a:ext>
                </a:extLst>
              </a:tr>
              <a:tr h="363474">
                <a:tc>
                  <a:txBody>
                    <a:bodyPr/>
                    <a:lstStyle/>
                    <a:p>
                      <a:pPr algn="ctr"/>
                      <a:r>
                        <a:rPr lang="en-US" dirty="0"/>
                        <a:t>10</a:t>
                      </a:r>
                    </a:p>
                  </a:txBody>
                  <a:tcPr/>
                </a:tc>
                <a:tc>
                  <a:txBody>
                    <a:bodyPr/>
                    <a:lstStyle/>
                    <a:p>
                      <a:pPr algn="ctr"/>
                      <a:r>
                        <a:rPr lang="en-US" dirty="0"/>
                        <a:t>30</a:t>
                      </a:r>
                    </a:p>
                  </a:txBody>
                  <a:tcPr/>
                </a:tc>
                <a:extLst>
                  <a:ext uri="{0D108BD9-81ED-4DB2-BD59-A6C34878D82A}">
                    <a16:rowId xmlns:a16="http://schemas.microsoft.com/office/drawing/2014/main" val="66327056"/>
                  </a:ext>
                </a:extLst>
              </a:tr>
              <a:tr h="363474">
                <a:tc>
                  <a:txBody>
                    <a:bodyPr/>
                    <a:lstStyle/>
                    <a:p>
                      <a:pPr algn="ctr"/>
                      <a:r>
                        <a:rPr lang="en-US" dirty="0"/>
                        <a:t>15</a:t>
                      </a:r>
                    </a:p>
                  </a:txBody>
                  <a:tcPr/>
                </a:tc>
                <a:tc>
                  <a:txBody>
                    <a:bodyPr/>
                    <a:lstStyle/>
                    <a:p>
                      <a:pPr algn="ctr"/>
                      <a:r>
                        <a:rPr lang="en-US" dirty="0"/>
                        <a:t>32</a:t>
                      </a:r>
                    </a:p>
                  </a:txBody>
                  <a:tcPr/>
                </a:tc>
                <a:extLst>
                  <a:ext uri="{0D108BD9-81ED-4DB2-BD59-A6C34878D82A}">
                    <a16:rowId xmlns:a16="http://schemas.microsoft.com/office/drawing/2014/main" val="530976032"/>
                  </a:ext>
                </a:extLst>
              </a:tr>
              <a:tr h="363474">
                <a:tc>
                  <a:txBody>
                    <a:bodyPr/>
                    <a:lstStyle/>
                    <a:p>
                      <a:pPr algn="ctr"/>
                      <a:r>
                        <a:rPr lang="en-US" dirty="0"/>
                        <a:t>20</a:t>
                      </a:r>
                    </a:p>
                  </a:txBody>
                  <a:tcPr/>
                </a:tc>
                <a:tc>
                  <a:txBody>
                    <a:bodyPr/>
                    <a:lstStyle/>
                    <a:p>
                      <a:pPr algn="ctr"/>
                      <a:r>
                        <a:rPr lang="en-US" dirty="0"/>
                        <a:t>27</a:t>
                      </a:r>
                    </a:p>
                  </a:txBody>
                  <a:tcPr/>
                </a:tc>
                <a:extLst>
                  <a:ext uri="{0D108BD9-81ED-4DB2-BD59-A6C34878D82A}">
                    <a16:rowId xmlns:a16="http://schemas.microsoft.com/office/drawing/2014/main" val="469010749"/>
                  </a:ext>
                </a:extLst>
              </a:tr>
            </a:tbl>
          </a:graphicData>
        </a:graphic>
      </p:graphicFrame>
      <p:graphicFrame>
        <p:nvGraphicFramePr>
          <p:cNvPr id="8" name="Table 7">
            <a:extLst>
              <a:ext uri="{FF2B5EF4-FFF2-40B4-BE49-F238E27FC236}">
                <a16:creationId xmlns:a16="http://schemas.microsoft.com/office/drawing/2014/main" id="{E9D60892-34B9-7701-08A2-75ADC0467CCB}"/>
              </a:ext>
            </a:extLst>
          </p:cNvPr>
          <p:cNvGraphicFramePr>
            <a:graphicFrameLocks noGrp="1"/>
          </p:cNvGraphicFramePr>
          <p:nvPr>
            <p:extLst>
              <p:ext uri="{D42A27DB-BD31-4B8C-83A1-F6EECF244321}">
                <p14:modId xmlns:p14="http://schemas.microsoft.com/office/powerpoint/2010/main" val="3052691192"/>
              </p:ext>
            </p:extLst>
          </p:nvPr>
        </p:nvGraphicFramePr>
        <p:xfrm>
          <a:off x="7000348" y="3168908"/>
          <a:ext cx="2175772" cy="2468880"/>
        </p:xfrm>
        <a:graphic>
          <a:graphicData uri="http://schemas.openxmlformats.org/drawingml/2006/table">
            <a:tbl>
              <a:tblPr firstRow="1" bandRow="1">
                <a:tableStyleId>{5C22544A-7EE6-4342-B048-85BDC9FD1C3A}</a:tableStyleId>
              </a:tblPr>
              <a:tblGrid>
                <a:gridCol w="1087886">
                  <a:extLst>
                    <a:ext uri="{9D8B030D-6E8A-4147-A177-3AD203B41FA5}">
                      <a16:colId xmlns:a16="http://schemas.microsoft.com/office/drawing/2014/main" val="2770934417"/>
                    </a:ext>
                  </a:extLst>
                </a:gridCol>
                <a:gridCol w="1087886">
                  <a:extLst>
                    <a:ext uri="{9D8B030D-6E8A-4147-A177-3AD203B41FA5}">
                      <a16:colId xmlns:a16="http://schemas.microsoft.com/office/drawing/2014/main" val="2500990745"/>
                    </a:ext>
                  </a:extLst>
                </a:gridCol>
              </a:tblGrid>
              <a:tr h="582628">
                <a:tc>
                  <a:txBody>
                    <a:bodyPr/>
                    <a:lstStyle/>
                    <a:p>
                      <a:pPr algn="ctr"/>
                      <a:r>
                        <a:rPr lang="en-US" dirty="0">
                          <a:solidFill>
                            <a:schemeClr val="lt1">
                              <a:alpha val="30000"/>
                            </a:schemeClr>
                          </a:solidFill>
                        </a:rPr>
                        <a:t>Temp (℃)</a:t>
                      </a:r>
                    </a:p>
                  </a:txBody>
                  <a:tcPr>
                    <a:solidFill>
                      <a:schemeClr val="accent1">
                        <a:alpha val="26000"/>
                      </a:schemeClr>
                    </a:solidFill>
                  </a:tcPr>
                </a:tc>
                <a:tc>
                  <a:txBody>
                    <a:bodyPr/>
                    <a:lstStyle/>
                    <a:p>
                      <a:pPr algn="ctr"/>
                      <a:r>
                        <a:rPr lang="en-US" dirty="0">
                          <a:solidFill>
                            <a:schemeClr val="lt1">
                              <a:alpha val="30000"/>
                            </a:schemeClr>
                          </a:solidFill>
                        </a:rPr>
                        <a:t>Time (min)</a:t>
                      </a:r>
                    </a:p>
                  </a:txBody>
                  <a:tcPr>
                    <a:solidFill>
                      <a:schemeClr val="accent1">
                        <a:alpha val="26000"/>
                      </a:schemeClr>
                    </a:solidFill>
                  </a:tcPr>
                </a:tc>
                <a:extLst>
                  <a:ext uri="{0D108BD9-81ED-4DB2-BD59-A6C34878D82A}">
                    <a16:rowId xmlns:a16="http://schemas.microsoft.com/office/drawing/2014/main" val="3924295216"/>
                  </a:ext>
                </a:extLst>
              </a:tr>
              <a:tr h="363474">
                <a:tc>
                  <a:txBody>
                    <a:bodyPr/>
                    <a:lstStyle/>
                    <a:p>
                      <a:pPr algn="ctr"/>
                      <a:r>
                        <a:rPr lang="en-US" dirty="0">
                          <a:solidFill>
                            <a:schemeClr val="dk1">
                              <a:alpha val="30000"/>
                            </a:schemeClr>
                          </a:solidFill>
                        </a:rPr>
                        <a:t>25</a:t>
                      </a:r>
                    </a:p>
                  </a:txBody>
                  <a:tcPr>
                    <a:solidFill>
                      <a:schemeClr val="accent1">
                        <a:tint val="40000"/>
                        <a:alpha val="26000"/>
                      </a:schemeClr>
                    </a:solidFill>
                  </a:tcPr>
                </a:tc>
                <a:tc>
                  <a:txBody>
                    <a:bodyPr/>
                    <a:lstStyle/>
                    <a:p>
                      <a:pPr algn="ctr"/>
                      <a:r>
                        <a:rPr lang="en-US" dirty="0">
                          <a:solidFill>
                            <a:schemeClr val="dk1">
                              <a:alpha val="30000"/>
                            </a:schemeClr>
                          </a:solidFill>
                        </a:rPr>
                        <a:t>0</a:t>
                      </a:r>
                    </a:p>
                  </a:txBody>
                  <a:tcPr>
                    <a:solidFill>
                      <a:schemeClr val="accent1">
                        <a:tint val="40000"/>
                        <a:alpha val="26000"/>
                      </a:schemeClr>
                    </a:solidFill>
                  </a:tcPr>
                </a:tc>
                <a:extLst>
                  <a:ext uri="{0D108BD9-81ED-4DB2-BD59-A6C34878D82A}">
                    <a16:rowId xmlns:a16="http://schemas.microsoft.com/office/drawing/2014/main" val="669462124"/>
                  </a:ext>
                </a:extLst>
              </a:tr>
              <a:tr h="363474">
                <a:tc>
                  <a:txBody>
                    <a:bodyPr/>
                    <a:lstStyle/>
                    <a:p>
                      <a:pPr algn="ctr"/>
                      <a:r>
                        <a:rPr lang="en-US" dirty="0">
                          <a:solidFill>
                            <a:schemeClr val="dk1">
                              <a:alpha val="30000"/>
                            </a:schemeClr>
                          </a:solidFill>
                        </a:rPr>
                        <a:t>29</a:t>
                      </a:r>
                    </a:p>
                  </a:txBody>
                  <a:tcPr>
                    <a:solidFill>
                      <a:schemeClr val="accent1">
                        <a:tint val="20000"/>
                        <a:alpha val="26000"/>
                      </a:schemeClr>
                    </a:solidFill>
                  </a:tcPr>
                </a:tc>
                <a:tc>
                  <a:txBody>
                    <a:bodyPr/>
                    <a:lstStyle/>
                    <a:p>
                      <a:pPr algn="ctr"/>
                      <a:r>
                        <a:rPr lang="en-US" dirty="0">
                          <a:solidFill>
                            <a:schemeClr val="dk1">
                              <a:alpha val="30000"/>
                            </a:schemeClr>
                          </a:solidFill>
                        </a:rPr>
                        <a:t>5</a:t>
                      </a:r>
                    </a:p>
                  </a:txBody>
                  <a:tcPr>
                    <a:solidFill>
                      <a:schemeClr val="accent1">
                        <a:tint val="20000"/>
                        <a:alpha val="26000"/>
                      </a:schemeClr>
                    </a:solidFill>
                  </a:tcPr>
                </a:tc>
                <a:extLst>
                  <a:ext uri="{0D108BD9-81ED-4DB2-BD59-A6C34878D82A}">
                    <a16:rowId xmlns:a16="http://schemas.microsoft.com/office/drawing/2014/main" val="520677016"/>
                  </a:ext>
                </a:extLst>
              </a:tr>
              <a:tr h="363474">
                <a:tc>
                  <a:txBody>
                    <a:bodyPr/>
                    <a:lstStyle/>
                    <a:p>
                      <a:pPr algn="ctr"/>
                      <a:r>
                        <a:rPr lang="en-US" dirty="0">
                          <a:solidFill>
                            <a:schemeClr val="dk1">
                              <a:alpha val="30000"/>
                            </a:schemeClr>
                          </a:solidFill>
                        </a:rPr>
                        <a:t>30</a:t>
                      </a:r>
                    </a:p>
                  </a:txBody>
                  <a:tcPr>
                    <a:solidFill>
                      <a:schemeClr val="accent1">
                        <a:tint val="40000"/>
                        <a:alpha val="26000"/>
                      </a:schemeClr>
                    </a:solidFill>
                  </a:tcPr>
                </a:tc>
                <a:tc>
                  <a:txBody>
                    <a:bodyPr/>
                    <a:lstStyle/>
                    <a:p>
                      <a:pPr algn="ctr"/>
                      <a:r>
                        <a:rPr lang="en-US" dirty="0">
                          <a:solidFill>
                            <a:schemeClr val="dk1">
                              <a:alpha val="30000"/>
                            </a:schemeClr>
                          </a:solidFill>
                        </a:rPr>
                        <a:t>10</a:t>
                      </a:r>
                    </a:p>
                  </a:txBody>
                  <a:tcPr>
                    <a:solidFill>
                      <a:schemeClr val="accent1">
                        <a:tint val="40000"/>
                        <a:alpha val="26000"/>
                      </a:schemeClr>
                    </a:solidFill>
                  </a:tcPr>
                </a:tc>
                <a:extLst>
                  <a:ext uri="{0D108BD9-81ED-4DB2-BD59-A6C34878D82A}">
                    <a16:rowId xmlns:a16="http://schemas.microsoft.com/office/drawing/2014/main" val="66327056"/>
                  </a:ext>
                </a:extLst>
              </a:tr>
              <a:tr h="363474">
                <a:tc>
                  <a:txBody>
                    <a:bodyPr/>
                    <a:lstStyle/>
                    <a:p>
                      <a:pPr algn="ctr"/>
                      <a:r>
                        <a:rPr lang="en-US" dirty="0">
                          <a:solidFill>
                            <a:schemeClr val="dk1">
                              <a:alpha val="30000"/>
                            </a:schemeClr>
                          </a:solidFill>
                        </a:rPr>
                        <a:t>32</a:t>
                      </a:r>
                    </a:p>
                  </a:txBody>
                  <a:tcPr>
                    <a:solidFill>
                      <a:schemeClr val="accent1">
                        <a:tint val="20000"/>
                        <a:alpha val="26000"/>
                      </a:schemeClr>
                    </a:solidFill>
                  </a:tcPr>
                </a:tc>
                <a:tc>
                  <a:txBody>
                    <a:bodyPr/>
                    <a:lstStyle/>
                    <a:p>
                      <a:pPr algn="ctr"/>
                      <a:r>
                        <a:rPr lang="en-US" dirty="0">
                          <a:solidFill>
                            <a:schemeClr val="dk1">
                              <a:alpha val="30000"/>
                            </a:schemeClr>
                          </a:solidFill>
                        </a:rPr>
                        <a:t>15</a:t>
                      </a:r>
                    </a:p>
                  </a:txBody>
                  <a:tcPr>
                    <a:solidFill>
                      <a:schemeClr val="accent1">
                        <a:tint val="20000"/>
                        <a:alpha val="26000"/>
                      </a:schemeClr>
                    </a:solidFill>
                  </a:tcPr>
                </a:tc>
                <a:extLst>
                  <a:ext uri="{0D108BD9-81ED-4DB2-BD59-A6C34878D82A}">
                    <a16:rowId xmlns:a16="http://schemas.microsoft.com/office/drawing/2014/main" val="530976032"/>
                  </a:ext>
                </a:extLst>
              </a:tr>
              <a:tr h="363474">
                <a:tc>
                  <a:txBody>
                    <a:bodyPr/>
                    <a:lstStyle/>
                    <a:p>
                      <a:pPr algn="ctr"/>
                      <a:r>
                        <a:rPr lang="en-US" dirty="0">
                          <a:solidFill>
                            <a:schemeClr val="dk1">
                              <a:alpha val="30000"/>
                            </a:schemeClr>
                          </a:solidFill>
                        </a:rPr>
                        <a:t>27</a:t>
                      </a:r>
                    </a:p>
                  </a:txBody>
                  <a:tcPr>
                    <a:solidFill>
                      <a:schemeClr val="accent1">
                        <a:tint val="40000"/>
                        <a:alpha val="26000"/>
                      </a:schemeClr>
                    </a:solidFill>
                  </a:tcPr>
                </a:tc>
                <a:tc>
                  <a:txBody>
                    <a:bodyPr/>
                    <a:lstStyle/>
                    <a:p>
                      <a:pPr algn="ctr"/>
                      <a:r>
                        <a:rPr lang="en-US" dirty="0">
                          <a:solidFill>
                            <a:schemeClr val="dk1">
                              <a:alpha val="30000"/>
                            </a:schemeClr>
                          </a:solidFill>
                        </a:rPr>
                        <a:t>20</a:t>
                      </a:r>
                    </a:p>
                  </a:txBody>
                  <a:tcPr>
                    <a:solidFill>
                      <a:schemeClr val="accent1">
                        <a:tint val="40000"/>
                        <a:alpha val="26000"/>
                      </a:schemeClr>
                    </a:solidFill>
                  </a:tcPr>
                </a:tc>
                <a:extLst>
                  <a:ext uri="{0D108BD9-81ED-4DB2-BD59-A6C34878D82A}">
                    <a16:rowId xmlns:a16="http://schemas.microsoft.com/office/drawing/2014/main" val="469010749"/>
                  </a:ext>
                </a:extLst>
              </a:tr>
            </a:tbl>
          </a:graphicData>
        </a:graphic>
      </p:graphicFrame>
      <p:sp>
        <p:nvSpPr>
          <p:cNvPr id="9" name="TextBox 8">
            <a:extLst>
              <a:ext uri="{FF2B5EF4-FFF2-40B4-BE49-F238E27FC236}">
                <a16:creationId xmlns:a16="http://schemas.microsoft.com/office/drawing/2014/main" id="{EB056445-D143-C836-2D37-27D18142192E}"/>
              </a:ext>
            </a:extLst>
          </p:cNvPr>
          <p:cNvSpPr txBox="1"/>
          <p:nvPr/>
        </p:nvSpPr>
        <p:spPr>
          <a:xfrm>
            <a:off x="4995854" y="4109960"/>
            <a:ext cx="1875388" cy="400110"/>
          </a:xfrm>
          <a:prstGeom prst="rect">
            <a:avLst/>
          </a:prstGeom>
          <a:noFill/>
        </p:spPr>
        <p:txBody>
          <a:bodyPr wrap="square">
            <a:spAutoFit/>
          </a:bodyPr>
          <a:lstStyle/>
          <a:p>
            <a:pPr algn="ctr"/>
            <a:r>
              <a:rPr lang="en-US" sz="2000" b="0" i="0" dirty="0">
                <a:solidFill>
                  <a:schemeClr val="tx1">
                    <a:alpha val="33526"/>
                  </a:schemeClr>
                </a:solidFill>
              </a:rPr>
              <a:t>But </a:t>
            </a:r>
            <a:r>
              <a:rPr lang="en-US" sz="2000" b="0" i="0" u="sng" dirty="0">
                <a:solidFill>
                  <a:schemeClr val="tx1">
                    <a:alpha val="33526"/>
                  </a:schemeClr>
                </a:solidFill>
              </a:rPr>
              <a:t>not</a:t>
            </a:r>
            <a:r>
              <a:rPr lang="en-US" sz="2000" b="0" i="0" dirty="0">
                <a:solidFill>
                  <a:schemeClr val="tx1">
                    <a:alpha val="33526"/>
                  </a:schemeClr>
                </a:solidFill>
              </a:rPr>
              <a:t> as</a:t>
            </a:r>
            <a:endParaRPr lang="en-US" sz="2000" dirty="0">
              <a:solidFill>
                <a:schemeClr val="tx1">
                  <a:alpha val="33526"/>
                </a:schemeClr>
              </a:solidFill>
            </a:endParaRPr>
          </a:p>
        </p:txBody>
      </p:sp>
      <p:sp>
        <p:nvSpPr>
          <p:cNvPr id="10" name="TextBox 9">
            <a:extLst>
              <a:ext uri="{FF2B5EF4-FFF2-40B4-BE49-F238E27FC236}">
                <a16:creationId xmlns:a16="http://schemas.microsoft.com/office/drawing/2014/main" id="{5D3CC026-C09B-3191-A4CB-F4F1D9E46933}"/>
              </a:ext>
            </a:extLst>
          </p:cNvPr>
          <p:cNvSpPr txBox="1"/>
          <p:nvPr/>
        </p:nvSpPr>
        <p:spPr>
          <a:xfrm>
            <a:off x="3075709" y="5650316"/>
            <a:ext cx="9116291" cy="461665"/>
          </a:xfrm>
          <a:prstGeom prst="rect">
            <a:avLst/>
          </a:prstGeom>
          <a:noFill/>
        </p:spPr>
        <p:txBody>
          <a:bodyPr wrap="square">
            <a:spAutoFit/>
          </a:bodyPr>
          <a:lstStyle/>
          <a:p>
            <a:pPr algn="r"/>
            <a:r>
              <a:rPr lang="en-US" sz="1200" dirty="0">
                <a:solidFill>
                  <a:schemeClr val="tx1">
                    <a:lumMod val="50000"/>
                    <a:lumOff val="50000"/>
                  </a:schemeClr>
                </a:solidFill>
                <a:latin typeface="Helvetica" pitchFamily="2" charset="0"/>
              </a:rPr>
              <a:t>The Science of Scientific Writing, </a:t>
            </a:r>
            <a:r>
              <a:rPr lang="en-US" sz="1200" i="1" dirty="0">
                <a:solidFill>
                  <a:schemeClr val="tx1">
                    <a:lumMod val="50000"/>
                    <a:lumOff val="50000"/>
                  </a:schemeClr>
                </a:solidFill>
                <a:latin typeface="Helvetica" pitchFamily="2" charset="0"/>
              </a:rPr>
              <a:t>American Scientist </a:t>
            </a:r>
          </a:p>
          <a:p>
            <a:pPr algn="r"/>
            <a:r>
              <a:rPr lang="en-US" sz="1200" dirty="0">
                <a:solidFill>
                  <a:schemeClr val="tx1">
                    <a:lumMod val="50000"/>
                    <a:lumOff val="50000"/>
                  </a:schemeClr>
                </a:solidFill>
                <a:latin typeface="Helvetica" pitchFamily="2" charset="0"/>
                <a:hlinkClick r:id="rId3">
                  <a:extLst>
                    <a:ext uri="{A12FA001-AC4F-418D-AE19-62706E023703}">
                      <ahyp:hlinkClr xmlns:ahyp="http://schemas.microsoft.com/office/drawing/2018/hyperlinkcolor" val="tx"/>
                    </a:ext>
                  </a:extLst>
                </a:hlinkClick>
              </a:rPr>
              <a:t>https://www.americanscientist.org/blog/the-long-view/the-science-of-scientific-writing</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304272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82A62-1537-183C-2D45-FC172A1B7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26712B-06B7-C1EB-96BB-846C8F7D0FE5}"/>
              </a:ext>
            </a:extLst>
          </p:cNvPr>
          <p:cNvSpPr>
            <a:spLocks noGrp="1"/>
          </p:cNvSpPr>
          <p:nvPr>
            <p:ph type="title"/>
          </p:nvPr>
        </p:nvSpPr>
        <p:spPr>
          <a:xfrm>
            <a:off x="952499" y="526777"/>
            <a:ext cx="10601069" cy="869089"/>
          </a:xfrm>
        </p:spPr>
        <p:txBody>
          <a:bodyPr>
            <a:normAutofit fontScale="90000"/>
          </a:bodyPr>
          <a:lstStyle/>
          <a:p>
            <a:r>
              <a:rPr lang="en-US" dirty="0"/>
              <a:t>1. Use the topic and stress positions to create flow</a:t>
            </a:r>
          </a:p>
        </p:txBody>
      </p:sp>
      <p:sp>
        <p:nvSpPr>
          <p:cNvPr id="13" name="Rectangle 16">
            <a:extLst>
              <a:ext uri="{FF2B5EF4-FFF2-40B4-BE49-F238E27FC236}">
                <a16:creationId xmlns:a16="http://schemas.microsoft.com/office/drawing/2014/main" id="{E5C69246-02BE-58CA-BE9E-36FCFF6A33FA}"/>
              </a:ext>
            </a:extLst>
          </p:cNvPr>
          <p:cNvSpPr>
            <a:spLocks noChangeArrowheads="1"/>
          </p:cNvSpPr>
          <p:nvPr/>
        </p:nvSpPr>
        <p:spPr bwMode="auto">
          <a:xfrm>
            <a:off x="944139" y="6561568"/>
            <a:ext cx="38875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Font typeface="Zapf Dingbats" charset="0"/>
              <a:buChar char=""/>
            </a:pPr>
            <a:endParaRPr lang="en-US" dirty="0">
              <a:solidFill>
                <a:srgbClr val="000099"/>
              </a:solidFill>
            </a:endParaRPr>
          </a:p>
          <a:p>
            <a:pPr>
              <a:buFont typeface="Zapf Dingbats" charset="0"/>
              <a:buNone/>
            </a:pPr>
            <a:endParaRPr lang="en-US" dirty="0">
              <a:solidFill>
                <a:srgbClr val="000099"/>
              </a:solidFill>
            </a:endParaRPr>
          </a:p>
        </p:txBody>
      </p:sp>
      <p:sp>
        <p:nvSpPr>
          <p:cNvPr id="3" name="Footer Placeholder 2">
            <a:extLst>
              <a:ext uri="{FF2B5EF4-FFF2-40B4-BE49-F238E27FC236}">
                <a16:creationId xmlns:a16="http://schemas.microsoft.com/office/drawing/2014/main" id="{4A7A4901-7CF7-610D-8538-991D3C2E66F4}"/>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grpSp>
        <p:nvGrpSpPr>
          <p:cNvPr id="19" name="Group 18">
            <a:extLst>
              <a:ext uri="{FF2B5EF4-FFF2-40B4-BE49-F238E27FC236}">
                <a16:creationId xmlns:a16="http://schemas.microsoft.com/office/drawing/2014/main" id="{7551C329-8CD0-9B83-CE5B-B4EF6A4A87F5}"/>
              </a:ext>
            </a:extLst>
          </p:cNvPr>
          <p:cNvGrpSpPr/>
          <p:nvPr/>
        </p:nvGrpSpPr>
        <p:grpSpPr>
          <a:xfrm>
            <a:off x="1967992" y="2441152"/>
            <a:ext cx="8256016" cy="2610815"/>
            <a:chOff x="1844065" y="2185613"/>
            <a:chExt cx="8256016" cy="2610815"/>
          </a:xfrm>
        </p:grpSpPr>
        <p:sp>
          <p:nvSpPr>
            <p:cNvPr id="20" name="Rectangle 9">
              <a:extLst>
                <a:ext uri="{FF2B5EF4-FFF2-40B4-BE49-F238E27FC236}">
                  <a16:creationId xmlns:a16="http://schemas.microsoft.com/office/drawing/2014/main" id="{498808D4-0664-B27E-1144-A8E018D86B50}"/>
                </a:ext>
              </a:extLst>
            </p:cNvPr>
            <p:cNvSpPr>
              <a:spLocks noChangeArrowheads="1"/>
            </p:cNvSpPr>
            <p:nvPr/>
          </p:nvSpPr>
          <p:spPr bwMode="auto">
            <a:xfrm>
              <a:off x="1943100" y="3841751"/>
              <a:ext cx="30168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 typeface="Zapf Dingbats" charset="0"/>
                <a:buChar char=""/>
              </a:pPr>
              <a:endParaRPr lang="en-US">
                <a:solidFill>
                  <a:srgbClr val="000000"/>
                </a:solidFill>
              </a:endParaRPr>
            </a:p>
            <a:p>
              <a:pPr>
                <a:buFont typeface="Zapf Dingbats" charset="0"/>
                <a:buNone/>
              </a:pPr>
              <a:endParaRPr lang="en-US">
                <a:solidFill>
                  <a:srgbClr val="000000"/>
                </a:solidFill>
              </a:endParaRPr>
            </a:p>
          </p:txBody>
        </p:sp>
        <p:sp>
          <p:nvSpPr>
            <p:cNvPr id="21" name="TextBox 20">
              <a:extLst>
                <a:ext uri="{FF2B5EF4-FFF2-40B4-BE49-F238E27FC236}">
                  <a16:creationId xmlns:a16="http://schemas.microsoft.com/office/drawing/2014/main" id="{184C3027-D0E4-1F51-6EEF-EF19F15A94AD}"/>
                </a:ext>
              </a:extLst>
            </p:cNvPr>
            <p:cNvSpPr txBox="1"/>
            <p:nvPr/>
          </p:nvSpPr>
          <p:spPr>
            <a:xfrm>
              <a:off x="1844065" y="4150097"/>
              <a:ext cx="4190880" cy="646331"/>
            </a:xfrm>
            <a:prstGeom prst="rect">
              <a:avLst/>
            </a:prstGeom>
            <a:noFill/>
          </p:spPr>
          <p:txBody>
            <a:bodyPr wrap="square" rtlCol="0">
              <a:spAutoFit/>
            </a:bodyPr>
            <a:lstStyle/>
            <a:p>
              <a:pPr algn="ctr"/>
              <a:r>
                <a:rPr lang="en-US" dirty="0">
                  <a:solidFill>
                    <a:srgbClr val="0070C0"/>
                  </a:solidFill>
                  <a:latin typeface="+mj-lt"/>
                  <a:cs typeface="Arial" panose="020B0604020202020204" pitchFamily="34" charset="0"/>
                </a:rPr>
                <a:t>“Old” information that links back</a:t>
              </a:r>
            </a:p>
            <a:p>
              <a:pPr algn="ctr"/>
              <a:r>
                <a:rPr lang="en-US" dirty="0">
                  <a:solidFill>
                    <a:srgbClr val="0070C0"/>
                  </a:solidFill>
                  <a:latin typeface="+mj-lt"/>
                  <a:cs typeface="Arial" panose="020B0604020202020204" pitchFamily="34" charset="0"/>
                </a:rPr>
                <a:t>(perspective and context)</a:t>
              </a:r>
            </a:p>
          </p:txBody>
        </p:sp>
        <p:sp>
          <p:nvSpPr>
            <p:cNvPr id="22" name="TextBox 21">
              <a:extLst>
                <a:ext uri="{FF2B5EF4-FFF2-40B4-BE49-F238E27FC236}">
                  <a16:creationId xmlns:a16="http://schemas.microsoft.com/office/drawing/2014/main" id="{0C2C81FF-9672-B38D-C280-1E8EFD062006}"/>
                </a:ext>
              </a:extLst>
            </p:cNvPr>
            <p:cNvSpPr txBox="1"/>
            <p:nvPr/>
          </p:nvSpPr>
          <p:spPr>
            <a:xfrm>
              <a:off x="6202529" y="4150097"/>
              <a:ext cx="3897552" cy="646331"/>
            </a:xfrm>
            <a:prstGeom prst="rect">
              <a:avLst/>
            </a:prstGeom>
            <a:noFill/>
          </p:spPr>
          <p:txBody>
            <a:bodyPr wrap="square" rtlCol="0">
              <a:spAutoFit/>
            </a:bodyPr>
            <a:lstStyle/>
            <a:p>
              <a:pPr algn="ctr"/>
              <a:r>
                <a:rPr lang="en-US" dirty="0">
                  <a:solidFill>
                    <a:schemeClr val="accent6"/>
                  </a:solidFill>
                  <a:latin typeface="+mj-lt"/>
                  <a:cs typeface="Arial" panose="020B0604020202020204" pitchFamily="34" charset="0"/>
                </a:rPr>
                <a:t>New information to emphasize</a:t>
              </a:r>
            </a:p>
            <a:p>
              <a:pPr algn="ctr"/>
              <a:r>
                <a:rPr lang="en-US" dirty="0">
                  <a:solidFill>
                    <a:schemeClr val="accent6"/>
                  </a:solidFill>
                  <a:latin typeface="+mj-lt"/>
                  <a:cs typeface="Arial" panose="020B0604020202020204" pitchFamily="34" charset="0"/>
                </a:rPr>
                <a:t>(closure and fulfillment)</a:t>
              </a:r>
            </a:p>
          </p:txBody>
        </p:sp>
        <p:sp>
          <p:nvSpPr>
            <p:cNvPr id="24" name="TextBox 23">
              <a:extLst>
                <a:ext uri="{FF2B5EF4-FFF2-40B4-BE49-F238E27FC236}">
                  <a16:creationId xmlns:a16="http://schemas.microsoft.com/office/drawing/2014/main" id="{067F5680-6D08-F3F6-9FC1-014A636F803A}"/>
                </a:ext>
              </a:extLst>
            </p:cNvPr>
            <p:cNvSpPr txBox="1"/>
            <p:nvPr/>
          </p:nvSpPr>
          <p:spPr>
            <a:xfrm>
              <a:off x="3496380" y="3417760"/>
              <a:ext cx="1155329" cy="369332"/>
            </a:xfrm>
            <a:prstGeom prst="rect">
              <a:avLst/>
            </a:prstGeom>
            <a:noFill/>
          </p:spPr>
          <p:txBody>
            <a:bodyPr wrap="square" rtlCol="0">
              <a:spAutoFit/>
            </a:bodyPr>
            <a:lstStyle/>
            <a:p>
              <a:pPr algn="ctr"/>
              <a:r>
                <a:rPr lang="en-US" b="1" dirty="0">
                  <a:solidFill>
                    <a:srgbClr val="0070C0"/>
                  </a:solidFill>
                  <a:latin typeface="+mj-lt"/>
                  <a:cs typeface="Arial" panose="020B0604020202020204" pitchFamily="34" charset="0"/>
                </a:rPr>
                <a:t>Topic</a:t>
              </a:r>
            </a:p>
          </p:txBody>
        </p:sp>
        <p:sp>
          <p:nvSpPr>
            <p:cNvPr id="25" name="TextBox 24">
              <a:extLst>
                <a:ext uri="{FF2B5EF4-FFF2-40B4-BE49-F238E27FC236}">
                  <a16:creationId xmlns:a16="http://schemas.microsoft.com/office/drawing/2014/main" id="{63EBFF21-7B5C-1E89-3B01-4C17E9029113}"/>
                </a:ext>
              </a:extLst>
            </p:cNvPr>
            <p:cNvSpPr txBox="1"/>
            <p:nvPr/>
          </p:nvSpPr>
          <p:spPr>
            <a:xfrm>
              <a:off x="7553738" y="3417760"/>
              <a:ext cx="1264795" cy="369332"/>
            </a:xfrm>
            <a:prstGeom prst="rect">
              <a:avLst/>
            </a:prstGeom>
            <a:noFill/>
          </p:spPr>
          <p:txBody>
            <a:bodyPr wrap="square" rtlCol="0">
              <a:spAutoFit/>
            </a:bodyPr>
            <a:lstStyle/>
            <a:p>
              <a:pPr algn="ctr"/>
              <a:r>
                <a:rPr lang="en-US" b="1" dirty="0">
                  <a:solidFill>
                    <a:schemeClr val="accent6"/>
                  </a:solidFill>
                  <a:latin typeface="+mj-lt"/>
                  <a:cs typeface="Arial" panose="020B0604020202020204" pitchFamily="34" charset="0"/>
                </a:rPr>
                <a:t>Stress</a:t>
              </a:r>
            </a:p>
          </p:txBody>
        </p:sp>
        <p:cxnSp>
          <p:nvCxnSpPr>
            <p:cNvPr id="26" name="Straight Connector 25">
              <a:extLst>
                <a:ext uri="{FF2B5EF4-FFF2-40B4-BE49-F238E27FC236}">
                  <a16:creationId xmlns:a16="http://schemas.microsoft.com/office/drawing/2014/main" id="{64619EFC-1609-A0F7-7F4C-11D42DC67A54}"/>
                </a:ext>
              </a:extLst>
            </p:cNvPr>
            <p:cNvCxnSpPr>
              <a:cxnSpLocks/>
            </p:cNvCxnSpPr>
            <p:nvPr/>
          </p:nvCxnSpPr>
          <p:spPr bwMode="auto">
            <a:xfrm>
              <a:off x="2702445" y="4079069"/>
              <a:ext cx="27432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C79BBD71-C3AF-E4B2-E1A9-35B4239C7A08}"/>
                </a:ext>
              </a:extLst>
            </p:cNvPr>
            <p:cNvCxnSpPr>
              <a:cxnSpLocks/>
            </p:cNvCxnSpPr>
            <p:nvPr/>
          </p:nvCxnSpPr>
          <p:spPr bwMode="auto">
            <a:xfrm>
              <a:off x="6814536" y="4079069"/>
              <a:ext cx="27432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339627C-060E-F1C3-0A21-897674A9E861}"/>
                </a:ext>
              </a:extLst>
            </p:cNvPr>
            <p:cNvCxnSpPr>
              <a:cxnSpLocks/>
            </p:cNvCxnSpPr>
            <p:nvPr/>
          </p:nvCxnSpPr>
          <p:spPr bwMode="auto">
            <a:xfrm flipH="1">
              <a:off x="6118178" y="3244850"/>
              <a:ext cx="2498" cy="140335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9" name="Right Bracket 28">
              <a:extLst>
                <a:ext uri="{FF2B5EF4-FFF2-40B4-BE49-F238E27FC236}">
                  <a16:creationId xmlns:a16="http://schemas.microsoft.com/office/drawing/2014/main" id="{1C68C044-56B9-290A-1F9B-14D6DB10D824}"/>
                </a:ext>
              </a:extLst>
            </p:cNvPr>
            <p:cNvSpPr/>
            <p:nvPr/>
          </p:nvSpPr>
          <p:spPr bwMode="auto">
            <a:xfrm rot="16200000">
              <a:off x="6022616" y="-65146"/>
              <a:ext cx="193622" cy="5881774"/>
            </a:xfrm>
            <a:prstGeom prst="rightBracke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i="1">
                <a:latin typeface="Verdana" pitchFamily="-112" charset="0"/>
                <a:ea typeface="ＭＳ Ｐゴシック" pitchFamily="-112" charset="-128"/>
                <a:cs typeface="ＭＳ Ｐゴシック" pitchFamily="-112" charset="-128"/>
              </a:endParaRPr>
            </a:p>
          </p:txBody>
        </p:sp>
        <p:sp>
          <p:nvSpPr>
            <p:cNvPr id="30" name="TextBox 29">
              <a:extLst>
                <a:ext uri="{FF2B5EF4-FFF2-40B4-BE49-F238E27FC236}">
                  <a16:creationId xmlns:a16="http://schemas.microsoft.com/office/drawing/2014/main" id="{17D56974-AAC0-13C9-D0BF-7DCB539D2151}"/>
                </a:ext>
              </a:extLst>
            </p:cNvPr>
            <p:cNvSpPr txBox="1"/>
            <p:nvPr/>
          </p:nvSpPr>
          <p:spPr>
            <a:xfrm>
              <a:off x="5337129" y="2185613"/>
              <a:ext cx="1564597" cy="400110"/>
            </a:xfrm>
            <a:prstGeom prst="rect">
              <a:avLst/>
            </a:prstGeom>
            <a:noFill/>
          </p:spPr>
          <p:txBody>
            <a:bodyPr wrap="square" rtlCol="0">
              <a:spAutoFit/>
            </a:bodyPr>
            <a:lstStyle/>
            <a:p>
              <a:pPr algn="ctr"/>
              <a:r>
                <a:rPr lang="en-US" sz="2000" dirty="0">
                  <a:latin typeface="+mj-lt"/>
                  <a:cs typeface="Arial" panose="020B0604020202020204" pitchFamily="34" charset="0"/>
                </a:rPr>
                <a:t>Sentence</a:t>
              </a:r>
            </a:p>
          </p:txBody>
        </p:sp>
      </p:grpSp>
      <p:sp>
        <p:nvSpPr>
          <p:cNvPr id="37" name="Oval Callout 36">
            <a:extLst>
              <a:ext uri="{FF2B5EF4-FFF2-40B4-BE49-F238E27FC236}">
                <a16:creationId xmlns:a16="http://schemas.microsoft.com/office/drawing/2014/main" id="{360F0098-DE64-AF22-797A-138B15E46237}"/>
              </a:ext>
            </a:extLst>
          </p:cNvPr>
          <p:cNvSpPr/>
          <p:nvPr/>
        </p:nvSpPr>
        <p:spPr bwMode="auto">
          <a:xfrm>
            <a:off x="183477" y="2600576"/>
            <a:ext cx="2922177" cy="1322376"/>
          </a:xfrm>
          <a:prstGeom prst="wedgeEllipseCallout">
            <a:avLst>
              <a:gd name="adj1" fmla="val 34439"/>
              <a:gd name="adj2" fmla="val 87045"/>
            </a:avLst>
          </a:prstGeom>
          <a:solidFill>
            <a:srgbClr val="0070C0">
              <a:alpha val="25000"/>
            </a:srgbClr>
          </a:solidFill>
          <a:ln w="9525"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9390" indent="-179390">
              <a:spcAft>
                <a:spcPts val="600"/>
              </a:spcAft>
              <a:buClr>
                <a:srgbClr val="0070C0"/>
              </a:buClr>
              <a:buFont typeface="Arial" panose="020B0604020202020204" pitchFamily="34" charset="0"/>
              <a:buChar char="•"/>
            </a:pPr>
            <a:r>
              <a:rPr lang="en-US" sz="1400" dirty="0">
                <a:solidFill>
                  <a:srgbClr val="0070C0"/>
                </a:solidFill>
              </a:rPr>
              <a:t>Clarifies the logic</a:t>
            </a:r>
          </a:p>
          <a:p>
            <a:pPr marL="179390" indent="-179390">
              <a:buClr>
                <a:srgbClr val="0070C0"/>
              </a:buClr>
              <a:buFont typeface="Arial" panose="020B0604020202020204" pitchFamily="34" charset="0"/>
              <a:buChar char="•"/>
            </a:pPr>
            <a:r>
              <a:rPr lang="en-US" sz="1400" dirty="0">
                <a:solidFill>
                  <a:srgbClr val="0070C0"/>
                </a:solidFill>
              </a:rPr>
              <a:t>Prevents misinterpretation</a:t>
            </a:r>
          </a:p>
        </p:txBody>
      </p:sp>
      <p:sp>
        <p:nvSpPr>
          <p:cNvPr id="38" name="Oval Callout 37">
            <a:extLst>
              <a:ext uri="{FF2B5EF4-FFF2-40B4-BE49-F238E27FC236}">
                <a16:creationId xmlns:a16="http://schemas.microsoft.com/office/drawing/2014/main" id="{640403DA-4FBC-F6D8-8F2C-1596943D0598}"/>
              </a:ext>
            </a:extLst>
          </p:cNvPr>
          <p:cNvSpPr/>
          <p:nvPr/>
        </p:nvSpPr>
        <p:spPr bwMode="auto">
          <a:xfrm>
            <a:off x="9403067" y="1976837"/>
            <a:ext cx="2900202" cy="2127176"/>
          </a:xfrm>
          <a:prstGeom prst="wedgeEllipseCallout">
            <a:avLst>
              <a:gd name="adj1" fmla="val -37273"/>
              <a:gd name="adj2" fmla="val 63046"/>
            </a:avLst>
          </a:prstGeom>
          <a:solidFill>
            <a:schemeClr val="accent6">
              <a:alpha val="25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9390" indent="-179390">
              <a:spcAft>
                <a:spcPts val="600"/>
              </a:spcAft>
              <a:buClr>
                <a:schemeClr val="accent6"/>
              </a:buClr>
              <a:buFont typeface="Arial" panose="020B0604020202020204" pitchFamily="34" charset="0"/>
              <a:buChar char="•"/>
            </a:pPr>
            <a:r>
              <a:rPr lang="en-US" sz="1400" dirty="0">
                <a:solidFill>
                  <a:schemeClr val="accent6"/>
                </a:solidFill>
              </a:rPr>
              <a:t>Accommodates reader’s propensity to remember material at the end</a:t>
            </a:r>
          </a:p>
          <a:p>
            <a:pPr marL="179390" indent="-179390">
              <a:buClr>
                <a:schemeClr val="accent6"/>
              </a:buClr>
              <a:buFont typeface="Arial" panose="020B0604020202020204" pitchFamily="34" charset="0"/>
              <a:buChar char="•"/>
            </a:pPr>
            <a:r>
              <a:rPr lang="en-US" sz="1400" dirty="0">
                <a:solidFill>
                  <a:schemeClr val="accent6"/>
                </a:solidFill>
              </a:rPr>
              <a:t>Prevents a hunt for the point of emphasis</a:t>
            </a:r>
          </a:p>
          <a:p>
            <a:pPr marL="179390" indent="-179390">
              <a:buClr>
                <a:schemeClr val="bg1"/>
              </a:buClr>
              <a:buFont typeface="Arial" panose="020B0604020202020204" pitchFamily="34" charset="0"/>
              <a:buChar char="•"/>
            </a:pPr>
            <a:endParaRPr lang="en-US" sz="1400" dirty="0">
              <a:solidFill>
                <a:schemeClr val="bg1"/>
              </a:solidFill>
            </a:endParaRPr>
          </a:p>
        </p:txBody>
      </p:sp>
    </p:spTree>
    <p:extLst>
      <p:ext uri="{BB962C8B-B14F-4D97-AF65-F5344CB8AC3E}">
        <p14:creationId xmlns:p14="http://schemas.microsoft.com/office/powerpoint/2010/main" val="275662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6E59E-4B00-B975-427E-6C083EF03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3706D-BF55-9322-3C7B-F466A1D97A0D}"/>
              </a:ext>
            </a:extLst>
          </p:cNvPr>
          <p:cNvSpPr>
            <a:spLocks noGrp="1"/>
          </p:cNvSpPr>
          <p:nvPr>
            <p:ph type="title"/>
          </p:nvPr>
        </p:nvSpPr>
        <p:spPr/>
        <p:txBody>
          <a:bodyPr/>
          <a:lstStyle/>
          <a:p>
            <a:r>
              <a:rPr lang="en-US" dirty="0"/>
              <a:t>In this lecture</a:t>
            </a:r>
          </a:p>
        </p:txBody>
      </p:sp>
      <p:sp>
        <p:nvSpPr>
          <p:cNvPr id="3" name="Footer Placeholder 2">
            <a:extLst>
              <a:ext uri="{FF2B5EF4-FFF2-40B4-BE49-F238E27FC236}">
                <a16:creationId xmlns:a16="http://schemas.microsoft.com/office/drawing/2014/main" id="{9D5A77B7-709E-A2DA-8593-16D6FEFD1531}"/>
              </a:ext>
            </a:extLst>
          </p:cNvPr>
          <p:cNvSpPr>
            <a:spLocks noGrp="1"/>
          </p:cNvSpPr>
          <p:nvPr>
            <p:ph type="ftr" sz="quarter" idx="3"/>
          </p:nvPr>
        </p:nvSpPr>
        <p:spPr/>
        <p:txBody>
          <a:bodyPr/>
          <a:lstStyle/>
          <a:p>
            <a:r>
              <a:rPr lang="en-US"/>
              <a:t>Scientific Editing and Research Communication Core</a:t>
            </a:r>
            <a:endParaRPr lang="en-US" dirty="0"/>
          </a:p>
        </p:txBody>
      </p:sp>
      <p:sp>
        <p:nvSpPr>
          <p:cNvPr id="4" name="Content Placeholder 3">
            <a:extLst>
              <a:ext uri="{FF2B5EF4-FFF2-40B4-BE49-F238E27FC236}">
                <a16:creationId xmlns:a16="http://schemas.microsoft.com/office/drawing/2014/main" id="{CC2594BC-C5F6-9090-5420-4AD15AE55752}"/>
              </a:ext>
            </a:extLst>
          </p:cNvPr>
          <p:cNvSpPr>
            <a:spLocks noGrp="1"/>
          </p:cNvSpPr>
          <p:nvPr>
            <p:ph idx="1"/>
          </p:nvPr>
        </p:nvSpPr>
        <p:spPr/>
        <p:txBody>
          <a:bodyPr/>
          <a:lstStyle/>
          <a:p>
            <a:pPr marR="0" lvl="0">
              <a:spcBef>
                <a:spcPts val="0"/>
              </a:spcBef>
              <a:spcAft>
                <a:spcPts val="1200"/>
              </a:spcAft>
            </a:pPr>
            <a:r>
              <a:rPr lang="en-US" b="0" i="0" dirty="0">
                <a:latin typeface="Arial" panose="020B0604020202020204" pitchFamily="34" charset="0"/>
                <a:ea typeface="Times New Roman" panose="02020603050405020304" pitchFamily="18" charset="0"/>
                <a:cs typeface="Arial" panose="020B0604020202020204" pitchFamily="34" charset="0"/>
              </a:rPr>
              <a:t>Reasons why clear writing matters</a:t>
            </a:r>
          </a:p>
          <a:p>
            <a:pPr marR="0" lvl="0">
              <a:spcBef>
                <a:spcPts val="0"/>
              </a:spcBef>
              <a:spcAft>
                <a:spcPts val="1200"/>
              </a:spcAft>
            </a:pPr>
            <a:r>
              <a:rPr lang="en-US" dirty="0">
                <a:latin typeface="Arial" panose="020B0604020202020204" pitchFamily="34" charset="0"/>
                <a:ea typeface="Times New Roman" panose="02020603050405020304" pitchFamily="18" charset="0"/>
              </a:rPr>
              <a:t>Way to achieve clarity at different levels</a:t>
            </a:r>
          </a:p>
          <a:p>
            <a:pPr lvl="1">
              <a:spcBef>
                <a:spcPts val="0"/>
              </a:spcBef>
              <a:spcAft>
                <a:spcPts val="1200"/>
              </a:spcAft>
            </a:pPr>
            <a:r>
              <a:rPr lang="en-US" b="0" i="0" dirty="0">
                <a:latin typeface="Arial" panose="020B0604020202020204" pitchFamily="34" charset="0"/>
                <a:ea typeface="Times New Roman" panose="02020603050405020304" pitchFamily="18" charset="0"/>
                <a:cs typeface="Arial" panose="020B0604020202020204" pitchFamily="34" charset="0"/>
              </a:rPr>
              <a:t>Data prese</a:t>
            </a:r>
            <a:r>
              <a:rPr lang="en-US" dirty="0">
                <a:latin typeface="Arial" panose="020B0604020202020204" pitchFamily="34" charset="0"/>
                <a:ea typeface="Times New Roman" panose="02020603050405020304" pitchFamily="18" charset="0"/>
              </a:rPr>
              <a:t>ntation</a:t>
            </a:r>
          </a:p>
          <a:p>
            <a:pPr lvl="1">
              <a:spcBef>
                <a:spcPts val="0"/>
              </a:spcBef>
              <a:spcAft>
                <a:spcPts val="1200"/>
              </a:spcAft>
            </a:pPr>
            <a:r>
              <a:rPr lang="en-US" b="0" i="0" dirty="0">
                <a:latin typeface="Arial" panose="020B0604020202020204" pitchFamily="34" charset="0"/>
                <a:ea typeface="Times New Roman" panose="02020603050405020304" pitchFamily="18" charset="0"/>
                <a:cs typeface="Arial" panose="020B0604020202020204" pitchFamily="34" charset="0"/>
              </a:rPr>
              <a:t>Paper and grant sections</a:t>
            </a:r>
          </a:p>
          <a:p>
            <a:pPr lvl="1">
              <a:spcBef>
                <a:spcPts val="0"/>
              </a:spcBef>
              <a:spcAft>
                <a:spcPts val="1200"/>
              </a:spcAft>
            </a:pPr>
            <a:r>
              <a:rPr lang="en-US" dirty="0">
                <a:latin typeface="Arial" panose="020B0604020202020204" pitchFamily="34" charset="0"/>
                <a:ea typeface="Times New Roman" panose="02020603050405020304" pitchFamily="18" charset="0"/>
              </a:rPr>
              <a:t>Paragraphs</a:t>
            </a:r>
          </a:p>
          <a:p>
            <a:pPr lvl="1">
              <a:spcBef>
                <a:spcPts val="0"/>
              </a:spcBef>
              <a:spcAft>
                <a:spcPts val="1200"/>
              </a:spcAft>
            </a:pPr>
            <a:r>
              <a:rPr lang="en-US" b="0" i="0" dirty="0">
                <a:latin typeface="Arial" panose="020B0604020202020204" pitchFamily="34" charset="0"/>
                <a:ea typeface="Times New Roman" panose="02020603050405020304" pitchFamily="18" charset="0"/>
                <a:cs typeface="Arial" panose="020B0604020202020204" pitchFamily="34" charset="0"/>
              </a:rPr>
              <a:t>Sentences</a:t>
            </a:r>
          </a:p>
          <a:p>
            <a:pPr marR="0" lvl="0">
              <a:spcBef>
                <a:spcPts val="0"/>
              </a:spcBef>
              <a:spcAft>
                <a:spcPts val="1200"/>
              </a:spcAft>
            </a:pPr>
            <a:endParaRPr lang="en-US" b="0" i="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8FF7E14E-E5E6-D159-3EF3-BF17B5545F61}"/>
              </a:ext>
            </a:extLst>
          </p:cNvPr>
          <p:cNvPicPr>
            <a:picLocks noChangeAspect="1"/>
          </p:cNvPicPr>
          <p:nvPr/>
        </p:nvPicPr>
        <p:blipFill rotWithShape="1">
          <a:blip r:embed="rId3"/>
          <a:srcRect t="3228" b="-1141"/>
          <a:stretch/>
        </p:blipFill>
        <p:spPr>
          <a:xfrm>
            <a:off x="8545206" y="1067757"/>
            <a:ext cx="3322740" cy="1670652"/>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6E576184-839E-9199-1FB5-72763E53D976}"/>
              </a:ext>
            </a:extLst>
          </p:cNvPr>
          <p:cNvGrpSpPr>
            <a:grpSpLocks noChangeAspect="1"/>
          </p:cNvGrpSpPr>
          <p:nvPr/>
        </p:nvGrpSpPr>
        <p:grpSpPr>
          <a:xfrm>
            <a:off x="8979622" y="3107142"/>
            <a:ext cx="2453908" cy="2467725"/>
            <a:chOff x="3390837" y="220663"/>
            <a:chExt cx="5638800" cy="5670550"/>
          </a:xfrm>
        </p:grpSpPr>
        <p:sp>
          <p:nvSpPr>
            <p:cNvPr id="7" name="Rectangle 2">
              <a:extLst>
                <a:ext uri="{FF2B5EF4-FFF2-40B4-BE49-F238E27FC236}">
                  <a16:creationId xmlns:a16="http://schemas.microsoft.com/office/drawing/2014/main" id="{E671D484-0F0D-A07D-5ECF-4CE102D87F1A}"/>
                </a:ext>
              </a:extLst>
            </p:cNvPr>
            <p:cNvSpPr>
              <a:spLocks noChangeArrowheads="1"/>
            </p:cNvSpPr>
            <p:nvPr/>
          </p:nvSpPr>
          <p:spPr bwMode="auto">
            <a:xfrm>
              <a:off x="3390837" y="220663"/>
              <a:ext cx="5638800" cy="5670550"/>
            </a:xfrm>
            <a:prstGeom prst="rect">
              <a:avLst/>
            </a:prstGeom>
            <a:solidFill>
              <a:schemeClr val="accent1">
                <a:lumMod val="75000"/>
              </a:schemeClr>
            </a:solidFill>
            <a:ln w="9525">
              <a:solidFill>
                <a:srgbClr val="8C1911"/>
              </a:solidFill>
              <a:round/>
              <a:headEnd/>
              <a:tailEnd/>
            </a:ln>
          </p:spPr>
          <p:txBody>
            <a:bodyPr/>
            <a:lstStyle/>
            <a:p>
              <a:endParaRPr lang="en-US"/>
            </a:p>
          </p:txBody>
        </p:sp>
        <p:pic>
          <p:nvPicPr>
            <p:cNvPr id="11" name="Picture 1">
              <a:extLst>
                <a:ext uri="{FF2B5EF4-FFF2-40B4-BE49-F238E27FC236}">
                  <a16:creationId xmlns:a16="http://schemas.microsoft.com/office/drawing/2014/main" id="{9CDDD54C-D67B-BFB9-0C16-FD950814FB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137" y="319088"/>
              <a:ext cx="5410200"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4049105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5B965731-967E-3138-6F13-B154624929A3}"/>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11" name="TextBox 10">
            <a:extLst>
              <a:ext uri="{FF2B5EF4-FFF2-40B4-BE49-F238E27FC236}">
                <a16:creationId xmlns:a16="http://schemas.microsoft.com/office/drawing/2014/main" id="{F54A3496-BE35-8D83-AF6F-0A45182D9ED2}"/>
              </a:ext>
            </a:extLst>
          </p:cNvPr>
          <p:cNvSpPr txBox="1"/>
          <p:nvPr/>
        </p:nvSpPr>
        <p:spPr>
          <a:xfrm>
            <a:off x="516835" y="2740551"/>
            <a:ext cx="10722665" cy="1754326"/>
          </a:xfrm>
          <a:prstGeom prst="rect">
            <a:avLst/>
          </a:prstGeom>
          <a:noFill/>
        </p:spPr>
        <p:txBody>
          <a:bodyPr wrap="square">
            <a:spAutoFit/>
          </a:bodyPr>
          <a:lstStyle/>
          <a:p>
            <a:r>
              <a:rPr lang="en-US" dirty="0"/>
              <a:t>Periodontal disease is a common condition affecting a significant portion of the adult population. </a:t>
            </a:r>
            <a:r>
              <a:rPr lang="en-US" dirty="0">
                <a:solidFill>
                  <a:schemeClr val="accent4"/>
                </a:solidFill>
              </a:rPr>
              <a:t>A first sign of periodontal disease </a:t>
            </a:r>
            <a:r>
              <a:rPr lang="en-US" dirty="0"/>
              <a:t>is inflammation of the gums, which can lead to </a:t>
            </a:r>
            <a:r>
              <a:rPr lang="en-US" dirty="0">
                <a:solidFill>
                  <a:schemeClr val="accent6"/>
                </a:solidFill>
              </a:rPr>
              <a:t>more severe issues if left untreated</a:t>
            </a:r>
            <a:r>
              <a:rPr lang="en-US" dirty="0"/>
              <a:t>. </a:t>
            </a:r>
            <a:r>
              <a:rPr lang="en-US" dirty="0">
                <a:solidFill>
                  <a:schemeClr val="accent4"/>
                </a:solidFill>
              </a:rPr>
              <a:t>Unchecked gum inflammation </a:t>
            </a:r>
            <a:r>
              <a:rPr lang="en-US" dirty="0"/>
              <a:t>results in the </a:t>
            </a:r>
            <a:r>
              <a:rPr lang="en-US" dirty="0">
                <a:solidFill>
                  <a:schemeClr val="accent6"/>
                </a:solidFill>
              </a:rPr>
              <a:t>destruction of connective tissues and bone that support the teeth</a:t>
            </a:r>
            <a:r>
              <a:rPr lang="en-US" dirty="0"/>
              <a:t>. As a consequence, </a:t>
            </a:r>
            <a:r>
              <a:rPr lang="en-US" dirty="0">
                <a:solidFill>
                  <a:schemeClr val="accent4"/>
                </a:solidFill>
              </a:rPr>
              <a:t>tooth mobility and eventual tooth loss </a:t>
            </a:r>
            <a:r>
              <a:rPr lang="en-US" dirty="0"/>
              <a:t>are common outcomes </a:t>
            </a:r>
            <a:r>
              <a:rPr lang="en-US" dirty="0">
                <a:solidFill>
                  <a:schemeClr val="accent6"/>
                </a:solidFill>
              </a:rPr>
              <a:t>in advanced stages of the disease. </a:t>
            </a:r>
          </a:p>
          <a:p>
            <a:endParaRPr lang="en-US" dirty="0"/>
          </a:p>
        </p:txBody>
      </p:sp>
      <p:grpSp>
        <p:nvGrpSpPr>
          <p:cNvPr id="44" name="Group 43">
            <a:extLst>
              <a:ext uri="{FF2B5EF4-FFF2-40B4-BE49-F238E27FC236}">
                <a16:creationId xmlns:a16="http://schemas.microsoft.com/office/drawing/2014/main" id="{C3FAC8FA-D64A-ED76-84C1-7D2A0F2E3791}"/>
              </a:ext>
            </a:extLst>
          </p:cNvPr>
          <p:cNvGrpSpPr/>
          <p:nvPr/>
        </p:nvGrpSpPr>
        <p:grpSpPr>
          <a:xfrm>
            <a:off x="1937229" y="-351599"/>
            <a:ext cx="8317540" cy="3675566"/>
            <a:chOff x="2752214" y="4461363"/>
            <a:chExt cx="6287153" cy="2116843"/>
          </a:xfrm>
        </p:grpSpPr>
        <p:grpSp>
          <p:nvGrpSpPr>
            <p:cNvPr id="54" name="Group 53">
              <a:extLst>
                <a:ext uri="{FF2B5EF4-FFF2-40B4-BE49-F238E27FC236}">
                  <a16:creationId xmlns:a16="http://schemas.microsoft.com/office/drawing/2014/main" id="{6601771F-21DB-6232-7764-8A32F11A8C0D}"/>
                </a:ext>
              </a:extLst>
            </p:cNvPr>
            <p:cNvGrpSpPr/>
            <p:nvPr/>
          </p:nvGrpSpPr>
          <p:grpSpPr>
            <a:xfrm>
              <a:off x="2752214" y="5438974"/>
              <a:ext cx="6287153" cy="1139232"/>
              <a:chOff x="1033141" y="1742054"/>
              <a:chExt cx="7585529" cy="1694923"/>
            </a:xfrm>
          </p:grpSpPr>
          <p:sp>
            <p:nvSpPr>
              <p:cNvPr id="60" name="Rounded Rectangle 59">
                <a:extLst>
                  <a:ext uri="{FF2B5EF4-FFF2-40B4-BE49-F238E27FC236}">
                    <a16:creationId xmlns:a16="http://schemas.microsoft.com/office/drawing/2014/main" id="{4E8E1758-982E-C45E-5B74-78BC7F3D75C7}"/>
                  </a:ext>
                </a:extLst>
              </p:cNvPr>
              <p:cNvSpPr/>
              <p:nvPr/>
            </p:nvSpPr>
            <p:spPr bwMode="auto">
              <a:xfrm>
                <a:off x="1033141" y="1742054"/>
                <a:ext cx="7577458" cy="1271490"/>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nvGrpSpPr>
              <p:cNvPr id="61" name="Group 60">
                <a:extLst>
                  <a:ext uri="{FF2B5EF4-FFF2-40B4-BE49-F238E27FC236}">
                    <a16:creationId xmlns:a16="http://schemas.microsoft.com/office/drawing/2014/main" id="{B0FCD936-E4FB-EA6E-D7E8-99A3C9F49225}"/>
                  </a:ext>
                </a:extLst>
              </p:cNvPr>
              <p:cNvGrpSpPr/>
              <p:nvPr/>
            </p:nvGrpSpPr>
            <p:grpSpPr>
              <a:xfrm>
                <a:off x="1115454" y="1815914"/>
                <a:ext cx="7503216" cy="1621063"/>
                <a:chOff x="966075" y="2620493"/>
                <a:chExt cx="7503216" cy="1621063"/>
              </a:xfrm>
            </p:grpSpPr>
            <p:sp>
              <p:nvSpPr>
                <p:cNvPr id="62" name="Circular Arrow 61">
                  <a:extLst>
                    <a:ext uri="{FF2B5EF4-FFF2-40B4-BE49-F238E27FC236}">
                      <a16:creationId xmlns:a16="http://schemas.microsoft.com/office/drawing/2014/main" id="{15FBD116-779C-68A5-D807-8714BF2F7239}"/>
                    </a:ext>
                  </a:extLst>
                </p:cNvPr>
                <p:cNvSpPr/>
                <p:nvPr/>
              </p:nvSpPr>
              <p:spPr bwMode="auto">
                <a:xfrm rot="20507449">
                  <a:off x="6084889" y="2804012"/>
                  <a:ext cx="916369" cy="1138159"/>
                </a:xfrm>
                <a:prstGeom prst="circularArrow">
                  <a:avLst>
                    <a:gd name="adj1" fmla="val 931"/>
                    <a:gd name="adj2" fmla="val 992599"/>
                    <a:gd name="adj3" fmla="val 20398377"/>
                    <a:gd name="adj4" fmla="val 14078062"/>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63" name="Circular Arrow 62">
                  <a:extLst>
                    <a:ext uri="{FF2B5EF4-FFF2-40B4-BE49-F238E27FC236}">
                      <a16:creationId xmlns:a16="http://schemas.microsoft.com/office/drawing/2014/main" id="{8920D512-B7B9-0734-C07F-7ADCD52AAF71}"/>
                    </a:ext>
                  </a:extLst>
                </p:cNvPr>
                <p:cNvSpPr/>
                <p:nvPr/>
              </p:nvSpPr>
              <p:spPr bwMode="auto">
                <a:xfrm rot="20829301">
                  <a:off x="5390364" y="2720745"/>
                  <a:ext cx="912207" cy="1195367"/>
                </a:xfrm>
                <a:prstGeom prst="circularArrow">
                  <a:avLst>
                    <a:gd name="adj1" fmla="val 931"/>
                    <a:gd name="adj2" fmla="val 992599"/>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64" name="Circular Arrow 63">
                  <a:extLst>
                    <a:ext uri="{FF2B5EF4-FFF2-40B4-BE49-F238E27FC236}">
                      <a16:creationId xmlns:a16="http://schemas.microsoft.com/office/drawing/2014/main" id="{6DC19C7F-F603-42FD-7B00-42BEE99CABBB}"/>
                    </a:ext>
                  </a:extLst>
                </p:cNvPr>
                <p:cNvSpPr/>
                <p:nvPr/>
              </p:nvSpPr>
              <p:spPr bwMode="auto">
                <a:xfrm rot="20841857">
                  <a:off x="4630052" y="2634722"/>
                  <a:ext cx="946849" cy="1367413"/>
                </a:xfrm>
                <a:prstGeom prst="circularArrow">
                  <a:avLst>
                    <a:gd name="adj1" fmla="val 931"/>
                    <a:gd name="adj2" fmla="val 1032319"/>
                    <a:gd name="adj3" fmla="val 20398377"/>
                    <a:gd name="adj4" fmla="val 13396050"/>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65" name="Circular Arrow 64">
                  <a:extLst>
                    <a:ext uri="{FF2B5EF4-FFF2-40B4-BE49-F238E27FC236}">
                      <a16:creationId xmlns:a16="http://schemas.microsoft.com/office/drawing/2014/main" id="{E1EE53EC-7066-5968-864D-FD708A29B0AE}"/>
                    </a:ext>
                  </a:extLst>
                </p:cNvPr>
                <p:cNvSpPr/>
                <p:nvPr/>
              </p:nvSpPr>
              <p:spPr bwMode="auto">
                <a:xfrm rot="20856024">
                  <a:off x="3260735" y="2620493"/>
                  <a:ext cx="1668292" cy="1621063"/>
                </a:xfrm>
                <a:prstGeom prst="circularArrow">
                  <a:avLst>
                    <a:gd name="adj1" fmla="val 0"/>
                    <a:gd name="adj2" fmla="val 992599"/>
                    <a:gd name="adj3" fmla="val 20228592"/>
                    <a:gd name="adj4" fmla="val 14139291"/>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66" name="TextBox 65">
                  <a:extLst>
                    <a:ext uri="{FF2B5EF4-FFF2-40B4-BE49-F238E27FC236}">
                      <a16:creationId xmlns:a16="http://schemas.microsoft.com/office/drawing/2014/main" id="{AA22D8FE-0B06-871F-4DFC-4BB7E03CAD23}"/>
                    </a:ext>
                  </a:extLst>
                </p:cNvPr>
                <p:cNvSpPr txBox="1"/>
                <p:nvPr/>
              </p:nvSpPr>
              <p:spPr>
                <a:xfrm>
                  <a:off x="966075" y="2917441"/>
                  <a:ext cx="1386101" cy="553805"/>
                </a:xfrm>
                <a:prstGeom prst="rect">
                  <a:avLst/>
                </a:prstGeom>
                <a:noFill/>
              </p:spPr>
              <p:txBody>
                <a:bodyPr wrap="square" rtlCol="0">
                  <a:spAutoFit/>
                </a:bodyPr>
                <a:lstStyle/>
                <a:p>
                  <a:pPr algn="ctr"/>
                  <a:r>
                    <a:rPr lang="en-US" b="0" i="0" dirty="0"/>
                    <a:t>Topic </a:t>
                  </a:r>
                  <a:br>
                    <a:rPr lang="en-US" b="0" i="0" dirty="0"/>
                  </a:br>
                  <a:r>
                    <a:rPr lang="en-US" b="0" i="0" dirty="0"/>
                    <a:t>sentence</a:t>
                  </a:r>
                </a:p>
              </p:txBody>
            </p:sp>
            <p:sp>
              <p:nvSpPr>
                <p:cNvPr id="67" name="TextBox 66">
                  <a:extLst>
                    <a:ext uri="{FF2B5EF4-FFF2-40B4-BE49-F238E27FC236}">
                      <a16:creationId xmlns:a16="http://schemas.microsoft.com/office/drawing/2014/main" id="{CA0168E4-0CB0-3D45-BB2F-54D43C677F67}"/>
                    </a:ext>
                  </a:extLst>
                </p:cNvPr>
                <p:cNvSpPr txBox="1"/>
                <p:nvPr/>
              </p:nvSpPr>
              <p:spPr>
                <a:xfrm>
                  <a:off x="1880147" y="3253707"/>
                  <a:ext cx="1371600" cy="316460"/>
                </a:xfrm>
                <a:prstGeom prst="rect">
                  <a:avLst/>
                </a:prstGeom>
                <a:noFill/>
              </p:spPr>
              <p:txBody>
                <a:bodyPr wrap="square" rtlCol="0">
                  <a:spAutoFit/>
                </a:bodyPr>
                <a:lstStyle/>
                <a:p>
                  <a:pPr algn="ctr"/>
                  <a:r>
                    <a:rPr lang="en-US" b="0" i="0" dirty="0">
                      <a:solidFill>
                        <a:schemeClr val="accent4"/>
                      </a:solidFill>
                    </a:rPr>
                    <a:t>Old</a:t>
                  </a:r>
                </a:p>
              </p:txBody>
            </p:sp>
            <p:sp>
              <p:nvSpPr>
                <p:cNvPr id="68" name="TextBox 67">
                  <a:extLst>
                    <a:ext uri="{FF2B5EF4-FFF2-40B4-BE49-F238E27FC236}">
                      <a16:creationId xmlns:a16="http://schemas.microsoft.com/office/drawing/2014/main" id="{D51833B2-2090-E75C-2448-5DE903E166B6}"/>
                    </a:ext>
                  </a:extLst>
                </p:cNvPr>
                <p:cNvSpPr txBox="1"/>
                <p:nvPr/>
              </p:nvSpPr>
              <p:spPr>
                <a:xfrm>
                  <a:off x="2955222" y="3250192"/>
                  <a:ext cx="1371600" cy="316460"/>
                </a:xfrm>
                <a:prstGeom prst="rect">
                  <a:avLst/>
                </a:prstGeom>
                <a:noFill/>
              </p:spPr>
              <p:txBody>
                <a:bodyPr wrap="square" rtlCol="0">
                  <a:spAutoFit/>
                </a:bodyPr>
                <a:lstStyle/>
                <a:p>
                  <a:pPr algn="ctr"/>
                  <a:r>
                    <a:rPr lang="en-US" b="0" i="0" dirty="0">
                      <a:solidFill>
                        <a:schemeClr val="accent6"/>
                      </a:solidFill>
                    </a:rPr>
                    <a:t>New</a:t>
                  </a:r>
                </a:p>
              </p:txBody>
            </p:sp>
            <p:sp>
              <p:nvSpPr>
                <p:cNvPr id="69" name="TextBox 68">
                  <a:extLst>
                    <a:ext uri="{FF2B5EF4-FFF2-40B4-BE49-F238E27FC236}">
                      <a16:creationId xmlns:a16="http://schemas.microsoft.com/office/drawing/2014/main" id="{A2B9A48A-E18C-1F7A-4CB6-E06BDB0F9D51}"/>
                    </a:ext>
                  </a:extLst>
                </p:cNvPr>
                <p:cNvSpPr txBox="1"/>
                <p:nvPr/>
              </p:nvSpPr>
              <p:spPr>
                <a:xfrm>
                  <a:off x="3988512" y="3250192"/>
                  <a:ext cx="1371600" cy="316460"/>
                </a:xfrm>
                <a:prstGeom prst="rect">
                  <a:avLst/>
                </a:prstGeom>
                <a:noFill/>
              </p:spPr>
              <p:txBody>
                <a:bodyPr wrap="square" rtlCol="0">
                  <a:spAutoFit/>
                </a:bodyPr>
                <a:lstStyle/>
                <a:p>
                  <a:pPr algn="ctr"/>
                  <a:r>
                    <a:rPr lang="en-US" b="0" i="0" dirty="0">
                      <a:solidFill>
                        <a:schemeClr val="accent4"/>
                      </a:solidFill>
                    </a:rPr>
                    <a:t>Old</a:t>
                  </a:r>
                </a:p>
              </p:txBody>
            </p:sp>
            <p:sp>
              <p:nvSpPr>
                <p:cNvPr id="70" name="TextBox 69">
                  <a:extLst>
                    <a:ext uri="{FF2B5EF4-FFF2-40B4-BE49-F238E27FC236}">
                      <a16:creationId xmlns:a16="http://schemas.microsoft.com/office/drawing/2014/main" id="{898E4EF5-657B-6B20-F166-1E240155E493}"/>
                    </a:ext>
                  </a:extLst>
                </p:cNvPr>
                <p:cNvSpPr txBox="1"/>
                <p:nvPr/>
              </p:nvSpPr>
              <p:spPr>
                <a:xfrm>
                  <a:off x="4771653" y="3226678"/>
                  <a:ext cx="1371600" cy="316460"/>
                </a:xfrm>
                <a:prstGeom prst="rect">
                  <a:avLst/>
                </a:prstGeom>
                <a:noFill/>
              </p:spPr>
              <p:txBody>
                <a:bodyPr wrap="square" rtlCol="0">
                  <a:spAutoFit/>
                </a:bodyPr>
                <a:lstStyle/>
                <a:p>
                  <a:pPr algn="ctr"/>
                  <a:r>
                    <a:rPr lang="en-US" b="0" i="0" dirty="0">
                      <a:solidFill>
                        <a:schemeClr val="accent6"/>
                      </a:solidFill>
                    </a:rPr>
                    <a:t>New</a:t>
                  </a:r>
                </a:p>
              </p:txBody>
            </p:sp>
            <p:sp>
              <p:nvSpPr>
                <p:cNvPr id="71" name="TextBox 70">
                  <a:extLst>
                    <a:ext uri="{FF2B5EF4-FFF2-40B4-BE49-F238E27FC236}">
                      <a16:creationId xmlns:a16="http://schemas.microsoft.com/office/drawing/2014/main" id="{C804BFCD-84BD-2681-A62A-F2F9233E5B6C}"/>
                    </a:ext>
                  </a:extLst>
                </p:cNvPr>
                <p:cNvSpPr txBox="1"/>
                <p:nvPr/>
              </p:nvSpPr>
              <p:spPr>
                <a:xfrm>
                  <a:off x="5526174" y="3236415"/>
                  <a:ext cx="1371600" cy="316460"/>
                </a:xfrm>
                <a:prstGeom prst="rect">
                  <a:avLst/>
                </a:prstGeom>
                <a:noFill/>
              </p:spPr>
              <p:txBody>
                <a:bodyPr wrap="square" rtlCol="0">
                  <a:spAutoFit/>
                </a:bodyPr>
                <a:lstStyle/>
                <a:p>
                  <a:pPr algn="ctr"/>
                  <a:r>
                    <a:rPr lang="en-US" b="0" i="0" dirty="0">
                      <a:solidFill>
                        <a:schemeClr val="accent4"/>
                      </a:solidFill>
                    </a:rPr>
                    <a:t>Old</a:t>
                  </a:r>
                </a:p>
              </p:txBody>
            </p:sp>
            <p:sp>
              <p:nvSpPr>
                <p:cNvPr id="73" name="TextBox 72">
                  <a:extLst>
                    <a:ext uri="{FF2B5EF4-FFF2-40B4-BE49-F238E27FC236}">
                      <a16:creationId xmlns:a16="http://schemas.microsoft.com/office/drawing/2014/main" id="{3718BF66-C799-F28F-4BDF-15C41139A702}"/>
                    </a:ext>
                  </a:extLst>
                </p:cNvPr>
                <p:cNvSpPr txBox="1"/>
                <p:nvPr/>
              </p:nvSpPr>
              <p:spPr>
                <a:xfrm>
                  <a:off x="6186195" y="3259217"/>
                  <a:ext cx="1371600" cy="316460"/>
                </a:xfrm>
                <a:prstGeom prst="rect">
                  <a:avLst/>
                </a:prstGeom>
                <a:noFill/>
              </p:spPr>
              <p:txBody>
                <a:bodyPr wrap="square" rtlCol="0">
                  <a:spAutoFit/>
                </a:bodyPr>
                <a:lstStyle/>
                <a:p>
                  <a:pPr algn="ctr"/>
                  <a:r>
                    <a:rPr lang="en-US" b="0" i="0" dirty="0">
                      <a:solidFill>
                        <a:schemeClr val="accent6"/>
                      </a:solidFill>
                    </a:rPr>
                    <a:t>New</a:t>
                  </a:r>
                </a:p>
              </p:txBody>
            </p:sp>
            <p:sp>
              <p:nvSpPr>
                <p:cNvPr id="74" name="TextBox 73">
                  <a:extLst>
                    <a:ext uri="{FF2B5EF4-FFF2-40B4-BE49-F238E27FC236}">
                      <a16:creationId xmlns:a16="http://schemas.microsoft.com/office/drawing/2014/main" id="{78E850D9-BEF7-68EB-7069-911B88E3258C}"/>
                    </a:ext>
                  </a:extLst>
                </p:cNvPr>
                <p:cNvSpPr txBox="1"/>
                <p:nvPr/>
              </p:nvSpPr>
              <p:spPr>
                <a:xfrm>
                  <a:off x="6855440" y="2868957"/>
                  <a:ext cx="1613851" cy="553805"/>
                </a:xfrm>
                <a:prstGeom prst="rect">
                  <a:avLst/>
                </a:prstGeom>
                <a:noFill/>
              </p:spPr>
              <p:txBody>
                <a:bodyPr wrap="square" rtlCol="0">
                  <a:spAutoFit/>
                </a:bodyPr>
                <a:lstStyle/>
                <a:p>
                  <a:pPr algn="ctr"/>
                  <a:r>
                    <a:rPr lang="en-US" b="0" i="0" dirty="0"/>
                    <a:t>Concluding sentence</a:t>
                  </a:r>
                </a:p>
              </p:txBody>
            </p:sp>
            <p:sp>
              <p:nvSpPr>
                <p:cNvPr id="75" name="Circular Arrow 74">
                  <a:extLst>
                    <a:ext uri="{FF2B5EF4-FFF2-40B4-BE49-F238E27FC236}">
                      <a16:creationId xmlns:a16="http://schemas.microsoft.com/office/drawing/2014/main" id="{41ADFB04-A5C9-8DE3-11FF-9CC539654CFE}"/>
                    </a:ext>
                  </a:extLst>
                </p:cNvPr>
                <p:cNvSpPr/>
                <p:nvPr/>
              </p:nvSpPr>
              <p:spPr bwMode="auto">
                <a:xfrm rot="20507449">
                  <a:off x="2309731" y="2706908"/>
                  <a:ext cx="1520530" cy="1493837"/>
                </a:xfrm>
                <a:prstGeom prst="circularArrow">
                  <a:avLst>
                    <a:gd name="adj1" fmla="val 931"/>
                    <a:gd name="adj2" fmla="val 1187552"/>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grpSp>
        <p:sp>
          <p:nvSpPr>
            <p:cNvPr id="59" name="TextBox 58">
              <a:extLst>
                <a:ext uri="{FF2B5EF4-FFF2-40B4-BE49-F238E27FC236}">
                  <a16:creationId xmlns:a16="http://schemas.microsoft.com/office/drawing/2014/main" id="{66C82D0B-08BB-E0A3-5B5C-B82DC6B8E114}"/>
                </a:ext>
              </a:extLst>
            </p:cNvPr>
            <p:cNvSpPr txBox="1"/>
            <p:nvPr/>
          </p:nvSpPr>
          <p:spPr>
            <a:xfrm>
              <a:off x="4992285" y="4461363"/>
              <a:ext cx="1692710" cy="369332"/>
            </a:xfrm>
            <a:prstGeom prst="rect">
              <a:avLst/>
            </a:prstGeom>
            <a:noFill/>
          </p:spPr>
          <p:txBody>
            <a:bodyPr wrap="square" rtlCol="0">
              <a:spAutoFit/>
            </a:bodyPr>
            <a:lstStyle/>
            <a:p>
              <a:endParaRPr lang="en-US" i="0" dirty="0">
                <a:latin typeface="Arial" panose="020B0604020202020204" pitchFamily="34" charset="0"/>
                <a:cs typeface="Arial" panose="020B0604020202020204" pitchFamily="34" charset="0"/>
              </a:endParaRPr>
            </a:p>
          </p:txBody>
        </p:sp>
      </p:grpSp>
      <p:grpSp>
        <p:nvGrpSpPr>
          <p:cNvPr id="76" name="Group 75">
            <a:extLst>
              <a:ext uri="{FF2B5EF4-FFF2-40B4-BE49-F238E27FC236}">
                <a16:creationId xmlns:a16="http://schemas.microsoft.com/office/drawing/2014/main" id="{9026D613-9061-BFAE-900E-5C642C225E94}"/>
              </a:ext>
            </a:extLst>
          </p:cNvPr>
          <p:cNvGrpSpPr/>
          <p:nvPr/>
        </p:nvGrpSpPr>
        <p:grpSpPr>
          <a:xfrm>
            <a:off x="2533530" y="4580102"/>
            <a:ext cx="7116088" cy="2433862"/>
            <a:chOff x="2306354" y="2616140"/>
            <a:chExt cx="7116088" cy="2433862"/>
          </a:xfrm>
        </p:grpSpPr>
        <p:sp>
          <p:nvSpPr>
            <p:cNvPr id="77" name="TextBox 76">
              <a:extLst>
                <a:ext uri="{FF2B5EF4-FFF2-40B4-BE49-F238E27FC236}">
                  <a16:creationId xmlns:a16="http://schemas.microsoft.com/office/drawing/2014/main" id="{40DDA024-F2F4-18F5-1739-C0520BC6D4CC}"/>
                </a:ext>
              </a:extLst>
            </p:cNvPr>
            <p:cNvSpPr txBox="1"/>
            <p:nvPr/>
          </p:nvSpPr>
          <p:spPr>
            <a:xfrm>
              <a:off x="2306354" y="3275594"/>
              <a:ext cx="1480460" cy="646330"/>
            </a:xfrm>
            <a:prstGeom prst="rect">
              <a:avLst/>
            </a:prstGeom>
            <a:noFill/>
          </p:spPr>
          <p:txBody>
            <a:bodyPr wrap="square" rtlCol="0">
              <a:spAutoFit/>
            </a:bodyPr>
            <a:lstStyle/>
            <a:p>
              <a:pPr algn="ctr"/>
              <a:r>
                <a:rPr lang="en-US" b="0" i="0" dirty="0">
                  <a:solidFill>
                    <a:schemeClr val="accent1"/>
                  </a:solidFill>
                </a:rPr>
                <a:t>Topic </a:t>
              </a:r>
              <a:br>
                <a:rPr lang="en-US" b="0" i="0" dirty="0">
                  <a:solidFill>
                    <a:schemeClr val="accent1"/>
                  </a:solidFill>
                </a:rPr>
              </a:br>
              <a:r>
                <a:rPr lang="en-US" b="0" i="0" dirty="0">
                  <a:solidFill>
                    <a:schemeClr val="accent1"/>
                  </a:solidFill>
                </a:rPr>
                <a:t>sentence</a:t>
              </a:r>
            </a:p>
          </p:txBody>
        </p:sp>
        <p:sp>
          <p:nvSpPr>
            <p:cNvPr id="78" name="TextBox 77">
              <a:extLst>
                <a:ext uri="{FF2B5EF4-FFF2-40B4-BE49-F238E27FC236}">
                  <a16:creationId xmlns:a16="http://schemas.microsoft.com/office/drawing/2014/main" id="{88B9E1EF-7608-FE49-59AD-1D595DCC2925}"/>
                </a:ext>
              </a:extLst>
            </p:cNvPr>
            <p:cNvSpPr txBox="1"/>
            <p:nvPr/>
          </p:nvSpPr>
          <p:spPr>
            <a:xfrm>
              <a:off x="2314098" y="3805835"/>
              <a:ext cx="1464972" cy="369332"/>
            </a:xfrm>
            <a:prstGeom prst="rect">
              <a:avLst/>
            </a:prstGeom>
            <a:noFill/>
          </p:spPr>
          <p:txBody>
            <a:bodyPr wrap="square" rtlCol="0">
              <a:spAutoFit/>
            </a:bodyPr>
            <a:lstStyle/>
            <a:p>
              <a:pPr algn="ctr"/>
              <a:r>
                <a:rPr lang="en-US" b="0" i="0" dirty="0">
                  <a:solidFill>
                    <a:schemeClr val="accent4"/>
                  </a:solidFill>
                </a:rPr>
                <a:t>(Context)</a:t>
              </a:r>
            </a:p>
          </p:txBody>
        </p:sp>
        <p:sp>
          <p:nvSpPr>
            <p:cNvPr id="79" name="TextBox 78">
              <a:extLst>
                <a:ext uri="{FF2B5EF4-FFF2-40B4-BE49-F238E27FC236}">
                  <a16:creationId xmlns:a16="http://schemas.microsoft.com/office/drawing/2014/main" id="{AEE20489-14F5-F008-05F6-14E3D02315E3}"/>
                </a:ext>
              </a:extLst>
            </p:cNvPr>
            <p:cNvSpPr txBox="1"/>
            <p:nvPr/>
          </p:nvSpPr>
          <p:spPr>
            <a:xfrm>
              <a:off x="3890342" y="3471336"/>
              <a:ext cx="1464972" cy="646331"/>
            </a:xfrm>
            <a:prstGeom prst="rect">
              <a:avLst/>
            </a:prstGeom>
            <a:noFill/>
          </p:spPr>
          <p:txBody>
            <a:bodyPr wrap="square" rtlCol="0">
              <a:spAutoFit/>
            </a:bodyPr>
            <a:lstStyle/>
            <a:p>
              <a:pPr algn="ctr"/>
              <a:r>
                <a:rPr lang="en-US" b="0" i="0" dirty="0">
                  <a:solidFill>
                    <a:schemeClr val="accent6"/>
                  </a:solidFill>
                </a:rPr>
                <a:t>Supporting statement</a:t>
              </a:r>
            </a:p>
          </p:txBody>
        </p:sp>
        <p:sp>
          <p:nvSpPr>
            <p:cNvPr id="80" name="Circular Arrow 79">
              <a:extLst>
                <a:ext uri="{FF2B5EF4-FFF2-40B4-BE49-F238E27FC236}">
                  <a16:creationId xmlns:a16="http://schemas.microsoft.com/office/drawing/2014/main" id="{B27BF8F2-F8F6-7C21-E0BC-EFDE36E6C5F0}"/>
                </a:ext>
              </a:extLst>
            </p:cNvPr>
            <p:cNvSpPr/>
            <p:nvPr/>
          </p:nvSpPr>
          <p:spPr bwMode="auto">
            <a:xfrm rot="20507449">
              <a:off x="3200910" y="3000767"/>
              <a:ext cx="1624040" cy="1293895"/>
            </a:xfrm>
            <a:prstGeom prst="circularArrow">
              <a:avLst>
                <a:gd name="adj1" fmla="val 931"/>
                <a:gd name="adj2" fmla="val 1187552"/>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81" name="Circular Arrow 80">
              <a:extLst>
                <a:ext uri="{FF2B5EF4-FFF2-40B4-BE49-F238E27FC236}">
                  <a16:creationId xmlns:a16="http://schemas.microsoft.com/office/drawing/2014/main" id="{88E5F1E4-C9A5-40BA-AFCD-0E4498963899}"/>
                </a:ext>
              </a:extLst>
            </p:cNvPr>
            <p:cNvSpPr/>
            <p:nvPr/>
          </p:nvSpPr>
          <p:spPr bwMode="auto">
            <a:xfrm rot="20973595">
              <a:off x="2874812" y="2719634"/>
              <a:ext cx="3430509" cy="2330368"/>
            </a:xfrm>
            <a:prstGeom prst="circularArrow">
              <a:avLst>
                <a:gd name="adj1" fmla="val 0"/>
                <a:gd name="adj2" fmla="val 755662"/>
                <a:gd name="adj3" fmla="val 20351526"/>
                <a:gd name="adj4" fmla="val 13502109"/>
                <a:gd name="adj5" fmla="val 915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82" name="Circular Arrow 81">
              <a:extLst>
                <a:ext uri="{FF2B5EF4-FFF2-40B4-BE49-F238E27FC236}">
                  <a16:creationId xmlns:a16="http://schemas.microsoft.com/office/drawing/2014/main" id="{84668BE9-103E-73C4-206A-CD8CB0454C16}"/>
                </a:ext>
              </a:extLst>
            </p:cNvPr>
            <p:cNvSpPr/>
            <p:nvPr/>
          </p:nvSpPr>
          <p:spPr bwMode="auto">
            <a:xfrm>
              <a:off x="3128671" y="2616140"/>
              <a:ext cx="4244179" cy="2330368"/>
            </a:xfrm>
            <a:prstGeom prst="circularArrow">
              <a:avLst>
                <a:gd name="adj1" fmla="val 0"/>
                <a:gd name="adj2" fmla="val 570987"/>
                <a:gd name="adj3" fmla="val 20509748"/>
                <a:gd name="adj4" fmla="val 11920511"/>
                <a:gd name="adj5" fmla="val 702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83" name="TextBox 82">
              <a:extLst>
                <a:ext uri="{FF2B5EF4-FFF2-40B4-BE49-F238E27FC236}">
                  <a16:creationId xmlns:a16="http://schemas.microsoft.com/office/drawing/2014/main" id="{8A4F9270-94C5-0331-EA65-9CB368586D44}"/>
                </a:ext>
              </a:extLst>
            </p:cNvPr>
            <p:cNvSpPr txBox="1"/>
            <p:nvPr/>
          </p:nvSpPr>
          <p:spPr>
            <a:xfrm>
              <a:off x="5176217" y="3471336"/>
              <a:ext cx="1464972" cy="646331"/>
            </a:xfrm>
            <a:prstGeom prst="rect">
              <a:avLst/>
            </a:prstGeom>
            <a:noFill/>
          </p:spPr>
          <p:txBody>
            <a:bodyPr wrap="square" rtlCol="0">
              <a:spAutoFit/>
            </a:bodyPr>
            <a:lstStyle/>
            <a:p>
              <a:pPr algn="ctr"/>
              <a:r>
                <a:rPr lang="en-US" b="0" i="0" dirty="0">
                  <a:solidFill>
                    <a:schemeClr val="accent6"/>
                  </a:solidFill>
                </a:rPr>
                <a:t>Supporting statement</a:t>
              </a:r>
            </a:p>
          </p:txBody>
        </p:sp>
        <p:sp>
          <p:nvSpPr>
            <p:cNvPr id="84" name="TextBox 83">
              <a:extLst>
                <a:ext uri="{FF2B5EF4-FFF2-40B4-BE49-F238E27FC236}">
                  <a16:creationId xmlns:a16="http://schemas.microsoft.com/office/drawing/2014/main" id="{3C821095-EA6E-EE15-EC5F-FCBA777A246C}"/>
                </a:ext>
              </a:extLst>
            </p:cNvPr>
            <p:cNvSpPr txBox="1"/>
            <p:nvPr/>
          </p:nvSpPr>
          <p:spPr>
            <a:xfrm>
              <a:off x="6390655" y="3471336"/>
              <a:ext cx="1464972" cy="646331"/>
            </a:xfrm>
            <a:prstGeom prst="rect">
              <a:avLst/>
            </a:prstGeom>
            <a:noFill/>
          </p:spPr>
          <p:txBody>
            <a:bodyPr wrap="square" rtlCol="0">
              <a:spAutoFit/>
            </a:bodyPr>
            <a:lstStyle/>
            <a:p>
              <a:pPr algn="ctr"/>
              <a:r>
                <a:rPr lang="en-US" b="0" i="0" dirty="0">
                  <a:solidFill>
                    <a:schemeClr val="accent6"/>
                  </a:solidFill>
                </a:rPr>
                <a:t>Supporting statement</a:t>
              </a:r>
            </a:p>
          </p:txBody>
        </p:sp>
        <p:sp>
          <p:nvSpPr>
            <p:cNvPr id="85" name="TextBox 84">
              <a:extLst>
                <a:ext uri="{FF2B5EF4-FFF2-40B4-BE49-F238E27FC236}">
                  <a16:creationId xmlns:a16="http://schemas.microsoft.com/office/drawing/2014/main" id="{C9F512AB-60CF-7123-E85F-5E352B9F2739}"/>
                </a:ext>
              </a:extLst>
            </p:cNvPr>
            <p:cNvSpPr txBox="1"/>
            <p:nvPr/>
          </p:nvSpPr>
          <p:spPr>
            <a:xfrm>
              <a:off x="7698728" y="3471336"/>
              <a:ext cx="1723714" cy="646330"/>
            </a:xfrm>
            <a:prstGeom prst="rect">
              <a:avLst/>
            </a:prstGeom>
            <a:noFill/>
          </p:spPr>
          <p:txBody>
            <a:bodyPr wrap="square" rtlCol="0">
              <a:spAutoFit/>
            </a:bodyPr>
            <a:lstStyle/>
            <a:p>
              <a:pPr algn="ctr"/>
              <a:r>
                <a:rPr lang="en-US" b="0" i="0" dirty="0">
                  <a:solidFill>
                    <a:schemeClr val="accent5"/>
                  </a:solidFill>
                </a:rPr>
                <a:t>Concluding sentence</a:t>
              </a:r>
            </a:p>
          </p:txBody>
        </p:sp>
      </p:grpSp>
      <p:sp>
        <p:nvSpPr>
          <p:cNvPr id="7" name="Title 1">
            <a:extLst>
              <a:ext uri="{FF2B5EF4-FFF2-40B4-BE49-F238E27FC236}">
                <a16:creationId xmlns:a16="http://schemas.microsoft.com/office/drawing/2014/main" id="{F7924889-D595-A695-CD5B-DEB0A172F33D}"/>
              </a:ext>
            </a:extLst>
          </p:cNvPr>
          <p:cNvSpPr>
            <a:spLocks noGrp="1"/>
          </p:cNvSpPr>
          <p:nvPr>
            <p:ph type="title"/>
          </p:nvPr>
        </p:nvSpPr>
        <p:spPr>
          <a:xfrm>
            <a:off x="952499" y="526777"/>
            <a:ext cx="10563998" cy="869089"/>
          </a:xfrm>
        </p:spPr>
        <p:txBody>
          <a:bodyPr>
            <a:normAutofit fontScale="90000"/>
          </a:bodyPr>
          <a:lstStyle/>
          <a:p>
            <a:r>
              <a:rPr lang="en-US" dirty="0"/>
              <a:t>1. Use the topic and stress positions to create flow</a:t>
            </a:r>
          </a:p>
        </p:txBody>
      </p:sp>
    </p:spTree>
    <p:extLst>
      <p:ext uri="{BB962C8B-B14F-4D97-AF65-F5344CB8AC3E}">
        <p14:creationId xmlns:p14="http://schemas.microsoft.com/office/powerpoint/2010/main" val="4384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629B8-6532-1089-418E-13C938DC0E03}"/>
            </a:ext>
          </a:extLst>
        </p:cNvPr>
        <p:cNvGrpSpPr/>
        <p:nvPr/>
      </p:nvGrpSpPr>
      <p:grpSpPr>
        <a:xfrm>
          <a:off x="0" y="0"/>
          <a:ext cx="0" cy="0"/>
          <a:chOff x="0" y="0"/>
          <a:chExt cx="0" cy="0"/>
        </a:xfrm>
      </p:grpSpPr>
      <p:sp>
        <p:nvSpPr>
          <p:cNvPr id="13" name="Rectangle 16">
            <a:extLst>
              <a:ext uri="{FF2B5EF4-FFF2-40B4-BE49-F238E27FC236}">
                <a16:creationId xmlns:a16="http://schemas.microsoft.com/office/drawing/2014/main" id="{2527DF18-3AF9-D6CD-2A64-29653709127C}"/>
              </a:ext>
            </a:extLst>
          </p:cNvPr>
          <p:cNvSpPr>
            <a:spLocks noChangeArrowheads="1"/>
          </p:cNvSpPr>
          <p:nvPr/>
        </p:nvSpPr>
        <p:spPr bwMode="auto">
          <a:xfrm>
            <a:off x="944139" y="5418568"/>
            <a:ext cx="38875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Font typeface="Zapf Dingbats" charset="0"/>
              <a:buChar char=""/>
            </a:pPr>
            <a:endParaRPr lang="en-US" dirty="0">
              <a:solidFill>
                <a:srgbClr val="000099"/>
              </a:solidFill>
            </a:endParaRPr>
          </a:p>
          <a:p>
            <a:pPr>
              <a:buFont typeface="Zapf Dingbats" charset="0"/>
              <a:buNone/>
            </a:pPr>
            <a:endParaRPr lang="en-US" dirty="0">
              <a:solidFill>
                <a:srgbClr val="000099"/>
              </a:solidFill>
            </a:endParaRPr>
          </a:p>
        </p:txBody>
      </p:sp>
      <p:sp>
        <p:nvSpPr>
          <p:cNvPr id="3" name="Footer Placeholder 2">
            <a:extLst>
              <a:ext uri="{FF2B5EF4-FFF2-40B4-BE49-F238E27FC236}">
                <a16:creationId xmlns:a16="http://schemas.microsoft.com/office/drawing/2014/main" id="{BDF64080-9E21-14C0-4833-08CDF6A03627}"/>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19" name="Title 1">
            <a:extLst>
              <a:ext uri="{FF2B5EF4-FFF2-40B4-BE49-F238E27FC236}">
                <a16:creationId xmlns:a16="http://schemas.microsoft.com/office/drawing/2014/main" id="{5CA114BF-4D67-BB56-6B2A-CA98E65042DA}"/>
              </a:ext>
            </a:extLst>
          </p:cNvPr>
          <p:cNvSpPr txBox="1">
            <a:spLocks/>
          </p:cNvSpPr>
          <p:nvPr/>
        </p:nvSpPr>
        <p:spPr>
          <a:xfrm>
            <a:off x="944139" y="449058"/>
            <a:ext cx="10563998" cy="869089"/>
          </a:xfrm>
          <a:prstGeom prst="rect">
            <a:avLst/>
          </a:prstGeom>
        </p:spPr>
        <p:txBody>
          <a:bodyPr vert="horz" lIns="0" tIns="0" rIns="0" bIns="0" rtlCol="0" anchor="ctr">
            <a:normAutofit fontScale="90000"/>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1. Use the topic and stress positions to create flow</a:t>
            </a:r>
          </a:p>
        </p:txBody>
      </p:sp>
      <p:sp>
        <p:nvSpPr>
          <p:cNvPr id="22" name="TextBox 21">
            <a:extLst>
              <a:ext uri="{FF2B5EF4-FFF2-40B4-BE49-F238E27FC236}">
                <a16:creationId xmlns:a16="http://schemas.microsoft.com/office/drawing/2014/main" id="{9814440F-F1AD-1F90-79E7-210371A85CE0}"/>
              </a:ext>
            </a:extLst>
          </p:cNvPr>
          <p:cNvSpPr txBox="1"/>
          <p:nvPr/>
        </p:nvSpPr>
        <p:spPr>
          <a:xfrm>
            <a:off x="944139" y="1582615"/>
            <a:ext cx="7566815" cy="523220"/>
          </a:xfrm>
          <a:prstGeom prst="rect">
            <a:avLst/>
          </a:prstGeom>
          <a:noFill/>
        </p:spPr>
        <p:txBody>
          <a:bodyPr wrap="square" rtlCol="0">
            <a:spAutoFit/>
          </a:bodyPr>
          <a:lstStyle/>
          <a:p>
            <a:r>
              <a:rPr lang="en-US" sz="2800" dirty="0"/>
              <a:t>Active vs. passive voice</a:t>
            </a:r>
          </a:p>
        </p:txBody>
      </p:sp>
      <p:sp>
        <p:nvSpPr>
          <p:cNvPr id="24" name="TextBox 23">
            <a:extLst>
              <a:ext uri="{FF2B5EF4-FFF2-40B4-BE49-F238E27FC236}">
                <a16:creationId xmlns:a16="http://schemas.microsoft.com/office/drawing/2014/main" id="{0E6D59D7-9167-8102-AD43-BC8F2047F9EC}"/>
              </a:ext>
            </a:extLst>
          </p:cNvPr>
          <p:cNvSpPr txBox="1"/>
          <p:nvPr/>
        </p:nvSpPr>
        <p:spPr>
          <a:xfrm>
            <a:off x="873801" y="2391508"/>
            <a:ext cx="9870399"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In general, we encourage the use of active voice in scientific writing (the subject performs the action)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However, </a:t>
            </a:r>
            <a:r>
              <a:rPr lang="en-US" sz="2000" dirty="0"/>
              <a:t>sometimes</a:t>
            </a:r>
            <a:r>
              <a:rPr lang="en-US" sz="2000" b="1" dirty="0"/>
              <a:t> </a:t>
            </a:r>
            <a:r>
              <a:rPr lang="en-US" sz="2000" dirty="0"/>
              <a:t>you may need to use passive voice to help maintain flow, e.g., when it is more important to highlight the result rather than who performed the action.</a:t>
            </a:r>
          </a:p>
        </p:txBody>
      </p:sp>
      <p:sp>
        <p:nvSpPr>
          <p:cNvPr id="25" name="TextBox 24">
            <a:extLst>
              <a:ext uri="{FF2B5EF4-FFF2-40B4-BE49-F238E27FC236}">
                <a16:creationId xmlns:a16="http://schemas.microsoft.com/office/drawing/2014/main" id="{218F2995-CBB6-195C-433F-3E3700195EB7}"/>
              </a:ext>
            </a:extLst>
          </p:cNvPr>
          <p:cNvSpPr txBox="1"/>
          <p:nvPr/>
        </p:nvSpPr>
        <p:spPr>
          <a:xfrm>
            <a:off x="1332898" y="4690708"/>
            <a:ext cx="9729722" cy="1323439"/>
          </a:xfrm>
          <a:prstGeom prst="rect">
            <a:avLst/>
          </a:prstGeom>
          <a:noFill/>
        </p:spPr>
        <p:txBody>
          <a:bodyPr wrap="square">
            <a:spAutoFit/>
          </a:bodyPr>
          <a:lstStyle/>
          <a:p>
            <a:r>
              <a:rPr lang="en-US" sz="2000" dirty="0">
                <a:solidFill>
                  <a:schemeClr val="accent4"/>
                </a:solidFill>
                <a:cs typeface="Times New Roman" panose="02020603050405020304" pitchFamily="18" charset="0"/>
              </a:rPr>
              <a:t>We </a:t>
            </a:r>
            <a:r>
              <a:rPr lang="en-US" sz="2000" dirty="0">
                <a:cs typeface="Times New Roman" panose="02020603050405020304" pitchFamily="18" charset="0"/>
              </a:rPr>
              <a:t>developed a novel gene-editing technique to correct </a:t>
            </a:r>
            <a:r>
              <a:rPr lang="en-US" sz="2000" dirty="0">
                <a:solidFill>
                  <a:schemeClr val="accent6"/>
                </a:solidFill>
                <a:cs typeface="Times New Roman" panose="02020603050405020304" pitchFamily="18" charset="0"/>
              </a:rPr>
              <a:t>mutations associated with cystic fibrosis.</a:t>
            </a:r>
            <a:r>
              <a:rPr lang="en-US" sz="2000" dirty="0">
                <a:cs typeface="Times New Roman" panose="02020603050405020304" pitchFamily="18" charset="0"/>
              </a:rPr>
              <a:t> </a:t>
            </a:r>
            <a:r>
              <a:rPr lang="en-US" sz="2000" dirty="0">
                <a:solidFill>
                  <a:schemeClr val="accent4"/>
                </a:solidFill>
                <a:cs typeface="Times New Roman" panose="02020603050405020304" pitchFamily="18" charset="0"/>
              </a:rPr>
              <a:t>We </a:t>
            </a:r>
            <a:r>
              <a:rPr lang="en-US" sz="2000" dirty="0">
                <a:cs typeface="Times New Roman" panose="02020603050405020304" pitchFamily="18" charset="0"/>
              </a:rPr>
              <a:t>tested this method in cultured epithelial cells and observed that </a:t>
            </a:r>
            <a:r>
              <a:rPr lang="en-US" sz="2000" dirty="0">
                <a:solidFill>
                  <a:schemeClr val="accent6"/>
                </a:solidFill>
                <a:cs typeface="Times New Roman" panose="02020603050405020304" pitchFamily="18" charset="0"/>
              </a:rPr>
              <a:t>normal protein function was restored</a:t>
            </a:r>
            <a:r>
              <a:rPr lang="en-US" sz="2000" dirty="0">
                <a:cs typeface="Times New Roman" panose="02020603050405020304" pitchFamily="18" charset="0"/>
              </a:rPr>
              <a:t>. </a:t>
            </a:r>
            <a:r>
              <a:rPr lang="en-US" sz="2000" dirty="0">
                <a:solidFill>
                  <a:schemeClr val="accent4"/>
                </a:solidFill>
                <a:cs typeface="Times New Roman" panose="02020603050405020304" pitchFamily="18" charset="0"/>
              </a:rPr>
              <a:t>The results </a:t>
            </a:r>
            <a:r>
              <a:rPr lang="en-US" sz="2000" b="1" u="sng" dirty="0">
                <a:cs typeface="Times New Roman" panose="02020603050405020304" pitchFamily="18" charset="0"/>
              </a:rPr>
              <a:t>were validated </a:t>
            </a:r>
            <a:r>
              <a:rPr lang="en-US" sz="2000" dirty="0">
                <a:cs typeface="Times New Roman" panose="02020603050405020304" pitchFamily="18" charset="0"/>
              </a:rPr>
              <a:t>through </a:t>
            </a:r>
            <a:r>
              <a:rPr lang="en-US" sz="2000" dirty="0">
                <a:solidFill>
                  <a:schemeClr val="accent6"/>
                </a:solidFill>
                <a:cs typeface="Times New Roman" panose="02020603050405020304" pitchFamily="18" charset="0"/>
              </a:rPr>
              <a:t>multiple independent assays and blinded replication studies</a:t>
            </a:r>
            <a:r>
              <a:rPr lang="en-US" sz="2000" dirty="0">
                <a:cs typeface="Times New Roman" panose="02020603050405020304" pitchFamily="18" charset="0"/>
              </a:rPr>
              <a:t>.</a:t>
            </a:r>
            <a:endParaRPr lang="en-US" sz="2000" dirty="0"/>
          </a:p>
        </p:txBody>
      </p:sp>
    </p:spTree>
    <p:extLst>
      <p:ext uri="{BB962C8B-B14F-4D97-AF65-F5344CB8AC3E}">
        <p14:creationId xmlns:p14="http://schemas.microsoft.com/office/powerpoint/2010/main" val="1486054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13FCDE-F6D7-41FF-9845-D3893750EB08}"/>
              </a:ext>
            </a:extLst>
          </p:cNvPr>
          <p:cNvSpPr>
            <a:spLocks noGrp="1"/>
          </p:cNvSpPr>
          <p:nvPr>
            <p:ph idx="1"/>
          </p:nvPr>
        </p:nvSpPr>
        <p:spPr/>
        <p:txBody>
          <a:bodyPr>
            <a:normAutofit/>
          </a:bodyPr>
          <a:lstStyle/>
          <a:p>
            <a:pPr marL="463556" indent="-463556">
              <a:lnSpc>
                <a:spcPct val="110000"/>
              </a:lnSpc>
              <a:spcAft>
                <a:spcPts val="1200"/>
              </a:spcAft>
              <a:buClr>
                <a:schemeClr val="tx1"/>
              </a:buClr>
              <a:buFont typeface="+mj-lt"/>
              <a:buAutoNum type="arabicPeriod"/>
            </a:pPr>
            <a:r>
              <a:rPr lang="en-US" sz="2400" dirty="0"/>
              <a:t>Use the topic and stress positions wisely (provide context).</a:t>
            </a:r>
            <a:endParaRPr lang="en-US" sz="2400" dirty="0">
              <a:latin typeface="+mn-lt"/>
            </a:endParaRPr>
          </a:p>
          <a:p>
            <a:pPr marL="463556" indent="-463556">
              <a:lnSpc>
                <a:spcPct val="110000"/>
              </a:lnSpc>
              <a:spcAft>
                <a:spcPts val="1200"/>
              </a:spcAft>
              <a:buClr>
                <a:schemeClr val="tx1"/>
              </a:buClr>
              <a:buFont typeface="+mj-lt"/>
              <a:buAutoNum type="arabicPeriod"/>
            </a:pPr>
            <a:r>
              <a:rPr lang="en-US" sz="2400" b="1" dirty="0">
                <a:solidFill>
                  <a:srgbClr val="0070C0"/>
                </a:solidFill>
                <a:latin typeface="+mn-lt"/>
              </a:rPr>
              <a:t>Place the verb near its grammatical subject.</a:t>
            </a:r>
          </a:p>
          <a:p>
            <a:pPr marL="463556" indent="-463556">
              <a:lnSpc>
                <a:spcPct val="110000"/>
              </a:lnSpc>
              <a:spcAft>
                <a:spcPts val="1200"/>
              </a:spcAft>
              <a:buClr>
                <a:schemeClr val="tx1"/>
              </a:buClr>
              <a:buFont typeface="+mj-lt"/>
              <a:buAutoNum type="arabicPeriod"/>
            </a:pPr>
            <a:r>
              <a:rPr lang="en-US" sz="2400" dirty="0">
                <a:latin typeface="+mn-lt"/>
              </a:rPr>
              <a:t>Articulate the action of every clause and sentence in its verb.</a:t>
            </a:r>
          </a:p>
          <a:p>
            <a:pPr marL="463556" indent="-463556">
              <a:lnSpc>
                <a:spcPct val="110000"/>
              </a:lnSpc>
              <a:spcAft>
                <a:spcPts val="1200"/>
              </a:spcAft>
              <a:buClr>
                <a:schemeClr val="tx1"/>
              </a:buClr>
              <a:buFont typeface="+mj-lt"/>
              <a:buAutoNum type="arabicPeriod"/>
            </a:pPr>
            <a:r>
              <a:rPr lang="en-US" sz="2400" dirty="0">
                <a:latin typeface="+mn-lt"/>
              </a:rPr>
              <a:t>Use Parallel structure</a:t>
            </a:r>
          </a:p>
          <a:p>
            <a:pPr marL="463556" indent="-463556">
              <a:lnSpc>
                <a:spcPct val="110000"/>
              </a:lnSpc>
              <a:spcAft>
                <a:spcPts val="1200"/>
              </a:spcAft>
              <a:buClr>
                <a:schemeClr val="tx1"/>
              </a:buClr>
              <a:buFont typeface="+mj-lt"/>
              <a:buAutoNum type="arabicPeriod"/>
            </a:pPr>
            <a:r>
              <a:rPr lang="en-US" sz="2400" dirty="0">
                <a:latin typeface="Helvetica" pitchFamily="2" charset="0"/>
              </a:rPr>
              <a:t>Avoid sentences that are overly complicated</a:t>
            </a:r>
          </a:p>
        </p:txBody>
      </p:sp>
      <p:sp>
        <p:nvSpPr>
          <p:cNvPr id="5" name="Footer Placeholder 2">
            <a:extLst>
              <a:ext uri="{FF2B5EF4-FFF2-40B4-BE49-F238E27FC236}">
                <a16:creationId xmlns:a16="http://schemas.microsoft.com/office/drawing/2014/main" id="{31C15EF1-F035-1716-D2C0-6BDF0AA07B36}"/>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7" name="Title 1">
            <a:extLst>
              <a:ext uri="{FF2B5EF4-FFF2-40B4-BE49-F238E27FC236}">
                <a16:creationId xmlns:a16="http://schemas.microsoft.com/office/drawing/2014/main" id="{4F8BF754-AC20-7636-8EBF-C05CE2BC3E09}"/>
              </a:ext>
            </a:extLst>
          </p:cNvPr>
          <p:cNvSpPr txBox="1">
            <a:spLocks/>
          </p:cNvSpPr>
          <p:nvPr/>
        </p:nvSpPr>
        <p:spPr>
          <a:xfrm>
            <a:off x="967945" y="516874"/>
            <a:ext cx="10287001" cy="869089"/>
          </a:xfrm>
          <a:prstGeom prst="rect">
            <a:avLst/>
          </a:prstGeom>
        </p:spPr>
        <p:txBody>
          <a:bodyPr vert="horz" lIns="0" tIns="0" rIns="0" bIns="0" rtlCol="0" anchor="ctr">
            <a:normAutofit/>
          </a:bodyPr>
          <a:lstStyle>
            <a:lvl1pPr algn="l" defTabSz="914411"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5 strategies for clear sentence structure</a:t>
            </a:r>
          </a:p>
        </p:txBody>
      </p:sp>
    </p:spTree>
    <p:extLst>
      <p:ext uri="{BB962C8B-B14F-4D97-AF65-F5344CB8AC3E}">
        <p14:creationId xmlns:p14="http://schemas.microsoft.com/office/powerpoint/2010/main" val="3215885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952500" y="389509"/>
            <a:ext cx="10287000" cy="1331865"/>
          </a:xfrm>
        </p:spPr>
        <p:txBody>
          <a:bodyPr vert="horz" lIns="0" tIns="0" rIns="0" bIns="0" rtlCol="0" anchor="ctr">
            <a:normAutofit/>
          </a:bodyPr>
          <a:lstStyle/>
          <a:p>
            <a:r>
              <a:rPr lang="en-US" dirty="0"/>
              <a:t>2</a:t>
            </a:r>
            <a:r>
              <a:rPr lang="en-US" b="1" kern="1200" dirty="0">
                <a:latin typeface="Roboto" panose="02000000000000000000" pitchFamily="2" charset="0"/>
                <a:ea typeface="Roboto" panose="02000000000000000000" pitchFamily="2" charset="0"/>
                <a:cs typeface="Arial" panose="020B0604020202020204" pitchFamily="34" charset="0"/>
              </a:rPr>
              <a:t>. Place the verb near its grammatical subject </a:t>
            </a:r>
          </a:p>
        </p:txBody>
      </p:sp>
      <p:sp>
        <p:nvSpPr>
          <p:cNvPr id="4" name="TextBox 3">
            <a:extLst>
              <a:ext uri="{FF2B5EF4-FFF2-40B4-BE49-F238E27FC236}">
                <a16:creationId xmlns:a16="http://schemas.microsoft.com/office/drawing/2014/main" id="{457CF80F-FAE6-7C46-B118-182562219832}"/>
              </a:ext>
            </a:extLst>
          </p:cNvPr>
          <p:cNvSpPr txBox="1"/>
          <p:nvPr/>
        </p:nvSpPr>
        <p:spPr>
          <a:xfrm>
            <a:off x="952500" y="2050741"/>
            <a:ext cx="10287000" cy="3892859"/>
          </a:xfrm>
          <a:prstGeom prst="rect">
            <a:avLst/>
          </a:prstGeom>
        </p:spPr>
        <p:txBody>
          <a:bodyPr vert="horz" lIns="0" tIns="0" rIns="0" bIns="0" rtlCol="0">
            <a:normAutofit/>
          </a:bodyPr>
          <a:lstStyle/>
          <a:p>
            <a:pPr>
              <a:spcBef>
                <a:spcPts val="1000"/>
              </a:spcBef>
              <a:buClr>
                <a:schemeClr val="tx2"/>
              </a:buClr>
              <a:buSzPct val="95000"/>
              <a:buFont typeface="Arial" panose="020B0604020202020204" pitchFamily="34" charset="0"/>
            </a:pPr>
            <a:r>
              <a:rPr lang="en-US" sz="2800" b="0" i="0" dirty="0">
                <a:latin typeface="Roboto" panose="02000000000000000000" pitchFamily="2" charset="0"/>
                <a:ea typeface="Roboto" panose="02000000000000000000" pitchFamily="2" charset="0"/>
                <a:cs typeface="Arial" panose="020B0604020202020204" pitchFamily="34" charset="0"/>
              </a:rPr>
              <a:t>Two primary pieces of information that the reader is looking for in a sentence:</a:t>
            </a:r>
          </a:p>
          <a:p>
            <a:pPr>
              <a:spcBef>
                <a:spcPts val="1000"/>
              </a:spcBef>
              <a:buClr>
                <a:schemeClr val="tx2"/>
              </a:buClr>
              <a:buSzPct val="95000"/>
              <a:buFont typeface="Arial" panose="020B0604020202020204" pitchFamily="34" charset="0"/>
            </a:pPr>
            <a:endParaRPr lang="en-US" sz="2800" b="0" i="0" dirty="0">
              <a:latin typeface="Roboto" panose="02000000000000000000" pitchFamily="2" charset="0"/>
              <a:ea typeface="Roboto" panose="02000000000000000000" pitchFamily="2" charset="0"/>
              <a:cs typeface="Arial" panose="020B0604020202020204" pitchFamily="34" charset="0"/>
            </a:endParaRPr>
          </a:p>
          <a:p>
            <a:pPr marL="457200" indent="-457200">
              <a:spcBef>
                <a:spcPts val="1000"/>
              </a:spcBef>
              <a:buClr>
                <a:schemeClr val="tx2"/>
              </a:buClr>
              <a:buSzPct val="95000"/>
              <a:buFont typeface="Wingdings" pitchFamily="2" charset="2"/>
              <a:buChar char="Ø"/>
            </a:pPr>
            <a:r>
              <a:rPr lang="en-US" sz="2800" dirty="0">
                <a:solidFill>
                  <a:schemeClr val="accent4"/>
                </a:solidFill>
                <a:latin typeface="Roboto" panose="02000000000000000000" pitchFamily="2" charset="0"/>
                <a:ea typeface="Roboto" panose="02000000000000000000" pitchFamily="2" charset="0"/>
                <a:cs typeface="Arial" panose="020B0604020202020204" pitchFamily="34" charset="0"/>
              </a:rPr>
              <a:t>Subject</a:t>
            </a:r>
            <a:r>
              <a:rPr lang="en-US" sz="2800" dirty="0">
                <a:latin typeface="Roboto" panose="02000000000000000000" pitchFamily="2" charset="0"/>
                <a:ea typeface="Roboto" panose="02000000000000000000" pitchFamily="2" charset="0"/>
                <a:cs typeface="Arial" panose="020B0604020202020204" pitchFamily="34" charset="0"/>
              </a:rPr>
              <a:t> (person, place, thing </a:t>
            </a:r>
            <a:r>
              <a:rPr lang="en-US" sz="2800" b="0" i="0" dirty="0">
                <a:latin typeface="Roboto" panose="02000000000000000000" pitchFamily="2" charset="0"/>
                <a:ea typeface="Roboto" panose="02000000000000000000" pitchFamily="2" charset="0"/>
                <a:cs typeface="Arial" panose="020B0604020202020204" pitchFamily="34" charset="0"/>
              </a:rPr>
              <a:t>the sentence is about)</a:t>
            </a:r>
          </a:p>
          <a:p>
            <a:pPr marL="457200" indent="-457200">
              <a:spcBef>
                <a:spcPts val="1000"/>
              </a:spcBef>
              <a:buClr>
                <a:schemeClr val="tx2"/>
              </a:buClr>
              <a:buSzPct val="95000"/>
              <a:buFont typeface="Wingdings" pitchFamily="2" charset="2"/>
              <a:buChar char="Ø"/>
            </a:pPr>
            <a:r>
              <a:rPr lang="en-US" sz="2800" b="0" i="0" dirty="0">
                <a:solidFill>
                  <a:schemeClr val="accent6"/>
                </a:solidFill>
                <a:latin typeface="Roboto" panose="02000000000000000000" pitchFamily="2" charset="0"/>
                <a:ea typeface="Roboto" panose="02000000000000000000" pitchFamily="2" charset="0"/>
                <a:cs typeface="Arial" panose="020B0604020202020204" pitchFamily="34" charset="0"/>
              </a:rPr>
              <a:t>Verb</a:t>
            </a:r>
            <a:r>
              <a:rPr lang="en-US" sz="2800" b="0" i="0" dirty="0">
                <a:latin typeface="Roboto" panose="02000000000000000000" pitchFamily="2" charset="0"/>
                <a:ea typeface="Roboto" panose="02000000000000000000" pitchFamily="2" charset="0"/>
                <a:cs typeface="Arial" panose="020B0604020202020204" pitchFamily="34" charset="0"/>
              </a:rPr>
              <a:t> (action of the subject)</a:t>
            </a:r>
          </a:p>
        </p:txBody>
      </p:sp>
      <p:sp>
        <p:nvSpPr>
          <p:cNvPr id="3" name="Footer Placeholder 2">
            <a:extLst>
              <a:ext uri="{FF2B5EF4-FFF2-40B4-BE49-F238E27FC236}">
                <a16:creationId xmlns:a16="http://schemas.microsoft.com/office/drawing/2014/main" id="{D8AADA4C-0539-158C-4983-BE9CAF0EEBEF}"/>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
        <p:nvSpPr>
          <p:cNvPr id="5" name="TextBox 4">
            <a:extLst>
              <a:ext uri="{FF2B5EF4-FFF2-40B4-BE49-F238E27FC236}">
                <a16:creationId xmlns:a16="http://schemas.microsoft.com/office/drawing/2014/main" id="{EE8BA9FE-E31E-77FB-FC40-250D5A23DAD2}"/>
              </a:ext>
            </a:extLst>
          </p:cNvPr>
          <p:cNvSpPr txBox="1"/>
          <p:nvPr/>
        </p:nvSpPr>
        <p:spPr>
          <a:xfrm>
            <a:off x="952500" y="5090984"/>
            <a:ext cx="8018505" cy="584775"/>
          </a:xfrm>
          <a:prstGeom prst="rect">
            <a:avLst/>
          </a:prstGeom>
          <a:noFill/>
        </p:spPr>
        <p:txBody>
          <a:bodyPr wrap="square" rtlCol="0">
            <a:spAutoFit/>
          </a:bodyPr>
          <a:lstStyle/>
          <a:p>
            <a:r>
              <a:rPr lang="en-US" sz="3200" dirty="0"/>
              <a:t>Keep them close together!</a:t>
            </a:r>
          </a:p>
        </p:txBody>
      </p:sp>
    </p:spTree>
    <p:extLst>
      <p:ext uri="{BB962C8B-B14F-4D97-AF65-F5344CB8AC3E}">
        <p14:creationId xmlns:p14="http://schemas.microsoft.com/office/powerpoint/2010/main" val="1361372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normAutofit fontScale="90000"/>
          </a:bodyPr>
          <a:lstStyle/>
          <a:p>
            <a:r>
              <a:rPr lang="en-US" dirty="0"/>
              <a:t>2. Place the verb near its grammatical subject </a:t>
            </a:r>
          </a:p>
        </p:txBody>
      </p:sp>
      <p:sp>
        <p:nvSpPr>
          <p:cNvPr id="3" name="Footer Placeholder 2">
            <a:extLst>
              <a:ext uri="{FF2B5EF4-FFF2-40B4-BE49-F238E27FC236}">
                <a16:creationId xmlns:a16="http://schemas.microsoft.com/office/drawing/2014/main" id="{D8AADA4C-0539-158C-4983-BE9CAF0EEBEF}"/>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12" name="TextBox 11">
            <a:extLst>
              <a:ext uri="{FF2B5EF4-FFF2-40B4-BE49-F238E27FC236}">
                <a16:creationId xmlns:a16="http://schemas.microsoft.com/office/drawing/2014/main" id="{0EAAA181-A290-7479-BF32-A9A03766626A}"/>
              </a:ext>
            </a:extLst>
          </p:cNvPr>
          <p:cNvSpPr txBox="1"/>
          <p:nvPr/>
        </p:nvSpPr>
        <p:spPr>
          <a:xfrm>
            <a:off x="873813" y="1731864"/>
            <a:ext cx="10444372" cy="1200329"/>
          </a:xfrm>
          <a:prstGeom prst="rect">
            <a:avLst/>
          </a:prstGeom>
          <a:noFill/>
        </p:spPr>
        <p:txBody>
          <a:bodyPr wrap="square">
            <a:spAutoFit/>
          </a:bodyPr>
          <a:lstStyle/>
          <a:p>
            <a:r>
              <a:rPr lang="en-US" dirty="0">
                <a:solidFill>
                  <a:schemeClr val="accent4"/>
                </a:solidFill>
              </a:rPr>
              <a:t>The clinical trial investigators, </a:t>
            </a:r>
            <a:r>
              <a:rPr lang="en-US" dirty="0"/>
              <a:t>after months of patient recruitment, extensive protocol development, coordination with multiple international research centers, and repeated revisions to meet regulatory standards, </a:t>
            </a:r>
            <a:r>
              <a:rPr lang="en-US" dirty="0">
                <a:solidFill>
                  <a:schemeClr val="accent6"/>
                </a:solidFill>
              </a:rPr>
              <a:t>determined</a:t>
            </a:r>
            <a:r>
              <a:rPr lang="en-US" dirty="0"/>
              <a:t> that the new immunotherapy significantly improved survival rates in patients with advanced melanoma.</a:t>
            </a:r>
          </a:p>
        </p:txBody>
      </p:sp>
    </p:spTree>
    <p:extLst>
      <p:ext uri="{BB962C8B-B14F-4D97-AF65-F5344CB8AC3E}">
        <p14:creationId xmlns:p14="http://schemas.microsoft.com/office/powerpoint/2010/main" val="1333930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normAutofit fontScale="90000"/>
          </a:bodyPr>
          <a:lstStyle/>
          <a:p>
            <a:r>
              <a:rPr lang="en-US" dirty="0"/>
              <a:t>2. Place the verb near its grammatical subject </a:t>
            </a:r>
          </a:p>
        </p:txBody>
      </p:sp>
      <p:sp>
        <p:nvSpPr>
          <p:cNvPr id="3" name="Footer Placeholder 2">
            <a:extLst>
              <a:ext uri="{FF2B5EF4-FFF2-40B4-BE49-F238E27FC236}">
                <a16:creationId xmlns:a16="http://schemas.microsoft.com/office/drawing/2014/main" id="{D8AADA4C-0539-158C-4983-BE9CAF0EEBEF}"/>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12" name="TextBox 11">
            <a:extLst>
              <a:ext uri="{FF2B5EF4-FFF2-40B4-BE49-F238E27FC236}">
                <a16:creationId xmlns:a16="http://schemas.microsoft.com/office/drawing/2014/main" id="{0EAAA181-A290-7479-BF32-A9A03766626A}"/>
              </a:ext>
            </a:extLst>
          </p:cNvPr>
          <p:cNvSpPr txBox="1"/>
          <p:nvPr/>
        </p:nvSpPr>
        <p:spPr>
          <a:xfrm>
            <a:off x="873812" y="1577958"/>
            <a:ext cx="10444372" cy="1200329"/>
          </a:xfrm>
          <a:prstGeom prst="rect">
            <a:avLst/>
          </a:prstGeom>
          <a:noFill/>
        </p:spPr>
        <p:txBody>
          <a:bodyPr wrap="square">
            <a:spAutoFit/>
          </a:bodyPr>
          <a:lstStyle/>
          <a:p>
            <a:r>
              <a:rPr lang="en-US" dirty="0"/>
              <a:t>The </a:t>
            </a:r>
            <a:r>
              <a:rPr lang="en-US" dirty="0">
                <a:solidFill>
                  <a:schemeClr val="accent4"/>
                </a:solidFill>
              </a:rPr>
              <a:t>clinical trial investigators</a:t>
            </a:r>
            <a:r>
              <a:rPr lang="en-US" dirty="0"/>
              <a:t>, after months of patient recruitment, extensive protocol development, coordination with multiple international research centers, and repeated revisions to meet regulatory standards, </a:t>
            </a:r>
            <a:r>
              <a:rPr lang="en-US" dirty="0">
                <a:solidFill>
                  <a:schemeClr val="accent6"/>
                </a:solidFill>
              </a:rPr>
              <a:t>determined</a:t>
            </a:r>
            <a:r>
              <a:rPr lang="en-US" dirty="0"/>
              <a:t> that the new immunotherapy significantly improved survival rates in patients with advanced melanoma.</a:t>
            </a:r>
          </a:p>
        </p:txBody>
      </p:sp>
      <p:sp>
        <p:nvSpPr>
          <p:cNvPr id="22" name="TextBox 21">
            <a:extLst>
              <a:ext uri="{FF2B5EF4-FFF2-40B4-BE49-F238E27FC236}">
                <a16:creationId xmlns:a16="http://schemas.microsoft.com/office/drawing/2014/main" id="{C44543AF-4149-30E9-E6D8-0F2C817505CE}"/>
              </a:ext>
            </a:extLst>
          </p:cNvPr>
          <p:cNvSpPr txBox="1"/>
          <p:nvPr/>
        </p:nvSpPr>
        <p:spPr>
          <a:xfrm>
            <a:off x="873812" y="4541378"/>
            <a:ext cx="10444372" cy="1477328"/>
          </a:xfrm>
          <a:prstGeom prst="rect">
            <a:avLst/>
          </a:prstGeom>
          <a:noFill/>
        </p:spPr>
        <p:txBody>
          <a:bodyPr wrap="square">
            <a:spAutoFit/>
          </a:bodyPr>
          <a:lstStyle/>
          <a:p>
            <a:r>
              <a:rPr lang="en-US" b="1" dirty="0"/>
              <a:t>Solution 2: Move intervening information to a new sentence.</a:t>
            </a:r>
          </a:p>
          <a:p>
            <a:r>
              <a:rPr lang="en-US" dirty="0"/>
              <a:t>The </a:t>
            </a:r>
            <a:r>
              <a:rPr lang="en-US" dirty="0">
                <a:solidFill>
                  <a:schemeClr val="accent4"/>
                </a:solidFill>
              </a:rPr>
              <a:t>clinical trial investigators </a:t>
            </a:r>
            <a:r>
              <a:rPr lang="en-US" dirty="0">
                <a:solidFill>
                  <a:schemeClr val="accent6"/>
                </a:solidFill>
              </a:rPr>
              <a:t>determined</a:t>
            </a:r>
            <a:r>
              <a:rPr lang="en-US" dirty="0"/>
              <a:t> that the new immunotherapy significantly improved survival rates in patients with advanced melanoma. This determination followed months of patient recruitment, extensive protocol development, coordination with international research centers, and multiple revisions to meet regulatory standards.</a:t>
            </a:r>
          </a:p>
        </p:txBody>
      </p:sp>
      <p:sp>
        <p:nvSpPr>
          <p:cNvPr id="24" name="TextBox 23">
            <a:extLst>
              <a:ext uri="{FF2B5EF4-FFF2-40B4-BE49-F238E27FC236}">
                <a16:creationId xmlns:a16="http://schemas.microsoft.com/office/drawing/2014/main" id="{8728DB20-1CC1-C0E3-DADE-FEA452016B67}"/>
              </a:ext>
            </a:extLst>
          </p:cNvPr>
          <p:cNvSpPr txBox="1"/>
          <p:nvPr/>
        </p:nvSpPr>
        <p:spPr>
          <a:xfrm>
            <a:off x="865128" y="2921168"/>
            <a:ext cx="10365684" cy="1477328"/>
          </a:xfrm>
          <a:prstGeom prst="rect">
            <a:avLst/>
          </a:prstGeom>
          <a:noFill/>
        </p:spPr>
        <p:txBody>
          <a:bodyPr wrap="square">
            <a:spAutoFit/>
          </a:bodyPr>
          <a:lstStyle/>
          <a:p>
            <a:r>
              <a:rPr lang="en-US" b="1" dirty="0"/>
              <a:t>Solution 1: move intervening information to end of sentence for smoother flow.</a:t>
            </a:r>
          </a:p>
          <a:p>
            <a:r>
              <a:rPr lang="en-US" dirty="0"/>
              <a:t>The </a:t>
            </a:r>
            <a:r>
              <a:rPr lang="en-US" dirty="0">
                <a:solidFill>
                  <a:schemeClr val="accent4"/>
                </a:solidFill>
              </a:rPr>
              <a:t>clinical trial investigators </a:t>
            </a:r>
            <a:r>
              <a:rPr lang="en-US" dirty="0">
                <a:solidFill>
                  <a:schemeClr val="accent6"/>
                </a:solidFill>
              </a:rPr>
              <a:t>determined</a:t>
            </a:r>
            <a:r>
              <a:rPr lang="en-US" dirty="0"/>
              <a:t> that the new immunotherapy significantly improved survival rates in patients with advanced melanoma, which was realized after months of patient recruitment, protocol development, coordination with international research centers, and regulatory revisions.</a:t>
            </a:r>
          </a:p>
        </p:txBody>
      </p:sp>
    </p:spTree>
    <p:extLst>
      <p:ext uri="{BB962C8B-B14F-4D97-AF65-F5344CB8AC3E}">
        <p14:creationId xmlns:p14="http://schemas.microsoft.com/office/powerpoint/2010/main" val="188267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13FCDE-F6D7-41FF-9845-D3893750EB08}"/>
              </a:ext>
            </a:extLst>
          </p:cNvPr>
          <p:cNvSpPr>
            <a:spLocks noGrp="1"/>
          </p:cNvSpPr>
          <p:nvPr>
            <p:ph idx="1"/>
          </p:nvPr>
        </p:nvSpPr>
        <p:spPr/>
        <p:txBody>
          <a:bodyPr>
            <a:normAutofit/>
          </a:bodyPr>
          <a:lstStyle/>
          <a:p>
            <a:pPr marL="463556" indent="-463556">
              <a:lnSpc>
                <a:spcPct val="110000"/>
              </a:lnSpc>
              <a:spcAft>
                <a:spcPts val="1200"/>
              </a:spcAft>
              <a:buClr>
                <a:schemeClr val="tx1"/>
              </a:buClr>
              <a:buFont typeface="+mj-lt"/>
              <a:buAutoNum type="arabicPeriod"/>
            </a:pPr>
            <a:r>
              <a:rPr lang="en-US" sz="2400" dirty="0"/>
              <a:t>Use the topic and stress positions wisely (provide context).</a:t>
            </a:r>
            <a:endParaRPr lang="en-US" sz="2400" dirty="0">
              <a:latin typeface="+mn-lt"/>
            </a:endParaRPr>
          </a:p>
          <a:p>
            <a:pPr marL="463556" indent="-463556">
              <a:lnSpc>
                <a:spcPct val="110000"/>
              </a:lnSpc>
              <a:spcAft>
                <a:spcPts val="1200"/>
              </a:spcAft>
              <a:buClr>
                <a:schemeClr val="tx1"/>
              </a:buClr>
              <a:buFont typeface="+mj-lt"/>
              <a:buAutoNum type="arabicPeriod"/>
            </a:pPr>
            <a:r>
              <a:rPr lang="en-US" sz="2400" dirty="0">
                <a:latin typeface="+mn-lt"/>
              </a:rPr>
              <a:t>Place the verb near its grammatical subject.</a:t>
            </a:r>
          </a:p>
          <a:p>
            <a:pPr marL="463556" indent="-463556">
              <a:lnSpc>
                <a:spcPct val="110000"/>
              </a:lnSpc>
              <a:spcAft>
                <a:spcPts val="1200"/>
              </a:spcAft>
              <a:buClr>
                <a:schemeClr val="tx1"/>
              </a:buClr>
              <a:buFont typeface="+mj-lt"/>
              <a:buAutoNum type="arabicPeriod"/>
            </a:pPr>
            <a:r>
              <a:rPr lang="en-US" sz="2400" b="1" dirty="0">
                <a:solidFill>
                  <a:srgbClr val="0070C0"/>
                </a:solidFill>
                <a:latin typeface="+mn-lt"/>
              </a:rPr>
              <a:t>Articulate the action of every clause and sentence in its verb.</a:t>
            </a:r>
          </a:p>
          <a:p>
            <a:pPr marL="463556" indent="-463556">
              <a:lnSpc>
                <a:spcPct val="110000"/>
              </a:lnSpc>
              <a:spcAft>
                <a:spcPts val="1200"/>
              </a:spcAft>
              <a:buClr>
                <a:schemeClr val="tx1"/>
              </a:buClr>
              <a:buFont typeface="+mj-lt"/>
              <a:buAutoNum type="arabicPeriod"/>
            </a:pPr>
            <a:r>
              <a:rPr lang="en-US" sz="2400" dirty="0">
                <a:latin typeface="+mn-lt"/>
              </a:rPr>
              <a:t>Use parallel structure</a:t>
            </a:r>
          </a:p>
          <a:p>
            <a:pPr marL="463556" indent="-463556">
              <a:lnSpc>
                <a:spcPct val="110000"/>
              </a:lnSpc>
              <a:spcAft>
                <a:spcPts val="1200"/>
              </a:spcAft>
              <a:buClr>
                <a:schemeClr val="tx1"/>
              </a:buClr>
              <a:buFont typeface="+mj-lt"/>
              <a:buAutoNum type="arabicPeriod"/>
            </a:pPr>
            <a:r>
              <a:rPr lang="en-US" sz="2400" dirty="0">
                <a:latin typeface="Helvetica" pitchFamily="2" charset="0"/>
              </a:rPr>
              <a:t>Avoid sentences that are overly complicated</a:t>
            </a:r>
          </a:p>
        </p:txBody>
      </p:sp>
      <p:sp>
        <p:nvSpPr>
          <p:cNvPr id="5" name="Footer Placeholder 2">
            <a:extLst>
              <a:ext uri="{FF2B5EF4-FFF2-40B4-BE49-F238E27FC236}">
                <a16:creationId xmlns:a16="http://schemas.microsoft.com/office/drawing/2014/main" id="{63B14105-31EB-F66A-BC1E-115C17B83937}"/>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7" name="Title 1">
            <a:extLst>
              <a:ext uri="{FF2B5EF4-FFF2-40B4-BE49-F238E27FC236}">
                <a16:creationId xmlns:a16="http://schemas.microsoft.com/office/drawing/2014/main" id="{2EEBAEBA-1551-C56F-6D50-5A53546642FF}"/>
              </a:ext>
            </a:extLst>
          </p:cNvPr>
          <p:cNvSpPr txBox="1">
            <a:spLocks/>
          </p:cNvSpPr>
          <p:nvPr/>
        </p:nvSpPr>
        <p:spPr>
          <a:xfrm>
            <a:off x="967945" y="479854"/>
            <a:ext cx="10287001" cy="869089"/>
          </a:xfrm>
          <a:prstGeom prst="rect">
            <a:avLst/>
          </a:prstGeom>
        </p:spPr>
        <p:txBody>
          <a:bodyPr vert="horz" lIns="0" tIns="0" rIns="0" bIns="0" rtlCol="0" anchor="ctr">
            <a:normAutofit/>
          </a:bodyPr>
          <a:lstStyle>
            <a:lvl1pPr algn="l" defTabSz="914411"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5 strategies for clear sentence structure</a:t>
            </a:r>
          </a:p>
        </p:txBody>
      </p:sp>
    </p:spTree>
    <p:extLst>
      <p:ext uri="{BB962C8B-B14F-4D97-AF65-F5344CB8AC3E}">
        <p14:creationId xmlns:p14="http://schemas.microsoft.com/office/powerpoint/2010/main" val="1625134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13FCDE-F6D7-41FF-9845-D3893750EB08}"/>
              </a:ext>
            </a:extLst>
          </p:cNvPr>
          <p:cNvSpPr>
            <a:spLocks noGrp="1"/>
          </p:cNvSpPr>
          <p:nvPr>
            <p:ph idx="1"/>
          </p:nvPr>
        </p:nvSpPr>
        <p:spPr>
          <a:xfrm>
            <a:off x="952499" y="1756034"/>
            <a:ext cx="10449792" cy="670860"/>
          </a:xfrm>
        </p:spPr>
        <p:txBody>
          <a:bodyPr>
            <a:normAutofit/>
          </a:bodyPr>
          <a:lstStyle/>
          <a:p>
            <a:pPr marL="0" indent="0">
              <a:buClr>
                <a:schemeClr val="tx1"/>
              </a:buClr>
              <a:buNone/>
            </a:pPr>
            <a:r>
              <a:rPr lang="en-US" sz="2600" dirty="0">
                <a:solidFill>
                  <a:srgbClr val="000000"/>
                </a:solidFill>
                <a:latin typeface="+mn-lt"/>
              </a:rPr>
              <a:t>Use verbs that convey the action – avoid any that don’t add to the story</a:t>
            </a:r>
          </a:p>
          <a:p>
            <a:pPr marL="0" indent="0">
              <a:buClr>
                <a:schemeClr val="tx1"/>
              </a:buClr>
              <a:buNone/>
            </a:pPr>
            <a:endParaRPr lang="en-US" sz="2600" dirty="0">
              <a:solidFill>
                <a:srgbClr val="000000"/>
              </a:solidFill>
              <a:latin typeface="+mn-lt"/>
            </a:endParaRPr>
          </a:p>
        </p:txBody>
      </p:sp>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normAutofit/>
          </a:bodyPr>
          <a:lstStyle/>
          <a:p>
            <a:r>
              <a:rPr lang="en-US" dirty="0"/>
              <a:t>3. Articulate the action with a verb</a:t>
            </a:r>
          </a:p>
        </p:txBody>
      </p:sp>
      <p:sp>
        <p:nvSpPr>
          <p:cNvPr id="6" name="Footer Placeholder 2">
            <a:extLst>
              <a:ext uri="{FF2B5EF4-FFF2-40B4-BE49-F238E27FC236}">
                <a16:creationId xmlns:a16="http://schemas.microsoft.com/office/drawing/2014/main" id="{01B345B9-104B-9B63-7020-CF960760BD9D}"/>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grpSp>
        <p:nvGrpSpPr>
          <p:cNvPr id="14" name="Group 13">
            <a:extLst>
              <a:ext uri="{FF2B5EF4-FFF2-40B4-BE49-F238E27FC236}">
                <a16:creationId xmlns:a16="http://schemas.microsoft.com/office/drawing/2014/main" id="{2D23F664-8368-8FBF-FA1B-CFAF8B3AB4D9}"/>
              </a:ext>
            </a:extLst>
          </p:cNvPr>
          <p:cNvGrpSpPr/>
          <p:nvPr/>
        </p:nvGrpSpPr>
        <p:grpSpPr>
          <a:xfrm>
            <a:off x="1149927" y="2488631"/>
            <a:ext cx="9892144" cy="1703363"/>
            <a:chOff x="1153626" y="2470521"/>
            <a:chExt cx="9892144" cy="1703363"/>
          </a:xfrm>
        </p:grpSpPr>
        <p:sp>
          <p:nvSpPr>
            <p:cNvPr id="13" name="Oval 12">
              <a:extLst>
                <a:ext uri="{FF2B5EF4-FFF2-40B4-BE49-F238E27FC236}">
                  <a16:creationId xmlns:a16="http://schemas.microsoft.com/office/drawing/2014/main" id="{3B71D928-603E-1FE2-7F6B-0C1ADF9F5323}"/>
                </a:ext>
              </a:extLst>
            </p:cNvPr>
            <p:cNvSpPr>
              <a:spLocks noChangeArrowheads="1"/>
            </p:cNvSpPr>
            <p:nvPr/>
          </p:nvSpPr>
          <p:spPr bwMode="auto">
            <a:xfrm>
              <a:off x="6291004" y="2483006"/>
              <a:ext cx="1420092" cy="432405"/>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12" name="Down Arrow 26">
              <a:extLst>
                <a:ext uri="{FF2B5EF4-FFF2-40B4-BE49-F238E27FC236}">
                  <a16:creationId xmlns:a16="http://schemas.microsoft.com/office/drawing/2014/main" id="{A4C4B77D-E999-5D11-DE94-320FB0CF53A5}"/>
                </a:ext>
              </a:extLst>
            </p:cNvPr>
            <p:cNvSpPr>
              <a:spLocks noChangeArrowheads="1"/>
            </p:cNvSpPr>
            <p:nvPr/>
          </p:nvSpPr>
          <p:spPr bwMode="auto">
            <a:xfrm>
              <a:off x="6111688" y="2945026"/>
              <a:ext cx="152400" cy="381000"/>
            </a:xfrm>
            <a:prstGeom prst="downArrow">
              <a:avLst>
                <a:gd name="adj1" fmla="val 50000"/>
                <a:gd name="adj2" fmla="val 50000"/>
              </a:avLst>
            </a:prstGeom>
            <a:solidFill>
              <a:schemeClr val="tx1"/>
            </a:solidFill>
            <a:ln w="9525">
              <a:solidFill>
                <a:schemeClr val="tx1"/>
              </a:solidFill>
              <a:round/>
              <a:headEnd/>
              <a:tailEnd/>
            </a:ln>
          </p:spPr>
          <p:txBody>
            <a:bodyPr/>
            <a:lstStyle/>
            <a:p>
              <a:endParaRPr lang="en-US"/>
            </a:p>
          </p:txBody>
        </p:sp>
        <p:sp>
          <p:nvSpPr>
            <p:cNvPr id="15" name="Oval 14">
              <a:extLst>
                <a:ext uri="{FF2B5EF4-FFF2-40B4-BE49-F238E27FC236}">
                  <a16:creationId xmlns:a16="http://schemas.microsoft.com/office/drawing/2014/main" id="{7A77D577-6204-584F-4DE5-4B2AE9427C1D}"/>
                </a:ext>
              </a:extLst>
            </p:cNvPr>
            <p:cNvSpPr>
              <a:spLocks noChangeArrowheads="1"/>
            </p:cNvSpPr>
            <p:nvPr/>
          </p:nvSpPr>
          <p:spPr bwMode="auto">
            <a:xfrm>
              <a:off x="5923857" y="3415093"/>
              <a:ext cx="1025235" cy="432405"/>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4" name="Oval 3">
              <a:extLst>
                <a:ext uri="{FF2B5EF4-FFF2-40B4-BE49-F238E27FC236}">
                  <a16:creationId xmlns:a16="http://schemas.microsoft.com/office/drawing/2014/main" id="{D79A2B60-B912-6BCE-01F7-F83EF5108FB7}"/>
                </a:ext>
              </a:extLst>
            </p:cNvPr>
            <p:cNvSpPr>
              <a:spLocks noChangeArrowheads="1"/>
            </p:cNvSpPr>
            <p:nvPr/>
          </p:nvSpPr>
          <p:spPr bwMode="auto">
            <a:xfrm>
              <a:off x="5071802" y="2484456"/>
              <a:ext cx="1420092" cy="432405"/>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11" name="Rectangle 10">
              <a:extLst>
                <a:ext uri="{FF2B5EF4-FFF2-40B4-BE49-F238E27FC236}">
                  <a16:creationId xmlns:a16="http://schemas.microsoft.com/office/drawing/2014/main" id="{650ABECE-6D6B-1B52-3D17-0C64B6539F1C}"/>
                </a:ext>
              </a:extLst>
            </p:cNvPr>
            <p:cNvSpPr/>
            <p:nvPr/>
          </p:nvSpPr>
          <p:spPr>
            <a:xfrm>
              <a:off x="1153626" y="2470521"/>
              <a:ext cx="9892144" cy="1083438"/>
            </a:xfrm>
            <a:prstGeom prst="rect">
              <a:avLst/>
            </a:prstGeom>
          </p:spPr>
          <p:txBody>
            <a:bodyPr wrap="square">
              <a:spAutoFit/>
            </a:bodyPr>
            <a:lstStyle/>
            <a:p>
              <a:pPr algn="ctr">
                <a:lnSpc>
                  <a:spcPct val="110000"/>
                </a:lnSpc>
                <a:buFont typeface="Times" charset="0"/>
                <a:buNone/>
                <a:defRPr/>
              </a:pPr>
              <a:r>
                <a:rPr lang="en-US" sz="2000" dirty="0">
                  <a:latin typeface="Times" charset="0"/>
                </a:rPr>
                <a:t>…diffusible factors are involved in mediating interactions.</a:t>
              </a:r>
            </a:p>
            <a:p>
              <a:pPr algn="ctr">
                <a:lnSpc>
                  <a:spcPct val="110000"/>
                </a:lnSpc>
                <a:buFont typeface="Times" charset="0"/>
                <a:buNone/>
                <a:defRPr/>
              </a:pPr>
              <a:endParaRPr lang="en-US" sz="2000" dirty="0">
                <a:latin typeface="Times" charset="0"/>
              </a:endParaRPr>
            </a:p>
            <a:p>
              <a:pPr algn="ctr">
                <a:lnSpc>
                  <a:spcPct val="110000"/>
                </a:lnSpc>
                <a:buFont typeface="Times" charset="0"/>
                <a:buNone/>
                <a:defRPr/>
              </a:pPr>
              <a:endParaRPr lang="en-US" sz="2000" dirty="0">
                <a:latin typeface="Times" charset="0"/>
              </a:endParaRPr>
            </a:p>
          </p:txBody>
        </p:sp>
        <p:sp>
          <p:nvSpPr>
            <p:cNvPr id="9" name="TextBox 8">
              <a:extLst>
                <a:ext uri="{FF2B5EF4-FFF2-40B4-BE49-F238E27FC236}">
                  <a16:creationId xmlns:a16="http://schemas.microsoft.com/office/drawing/2014/main" id="{2AA840B4-9950-A76C-D065-34D559268E57}"/>
                </a:ext>
              </a:extLst>
            </p:cNvPr>
            <p:cNvSpPr txBox="1"/>
            <p:nvPr/>
          </p:nvSpPr>
          <p:spPr>
            <a:xfrm>
              <a:off x="1157894" y="3429000"/>
              <a:ext cx="9876211" cy="744884"/>
            </a:xfrm>
            <a:prstGeom prst="rect">
              <a:avLst/>
            </a:prstGeom>
            <a:noFill/>
          </p:spPr>
          <p:txBody>
            <a:bodyPr wrap="square" rtlCol="0">
              <a:spAutoFit/>
            </a:bodyPr>
            <a:lstStyle/>
            <a:p>
              <a:pPr algn="ctr">
                <a:lnSpc>
                  <a:spcPct val="110000"/>
                </a:lnSpc>
                <a:buFont typeface="Times" charset="0"/>
                <a:buNone/>
                <a:defRPr/>
              </a:pPr>
              <a:r>
                <a:rPr lang="en-US" sz="2000" dirty="0">
                  <a:latin typeface="Times" charset="0"/>
                </a:rPr>
                <a:t>…diffusible factors mediate interactions.</a:t>
              </a:r>
            </a:p>
            <a:p>
              <a:pPr algn="ctr">
                <a:lnSpc>
                  <a:spcPct val="110000"/>
                </a:lnSpc>
                <a:buFont typeface="Times" charset="0"/>
                <a:buNone/>
                <a:defRPr/>
              </a:pPr>
              <a:endParaRPr lang="en-US" sz="2000" dirty="0">
                <a:latin typeface="Times" charset="0"/>
              </a:endParaRPr>
            </a:p>
          </p:txBody>
        </p:sp>
      </p:grpSp>
      <p:grpSp>
        <p:nvGrpSpPr>
          <p:cNvPr id="16" name="Group 15">
            <a:extLst>
              <a:ext uri="{FF2B5EF4-FFF2-40B4-BE49-F238E27FC236}">
                <a16:creationId xmlns:a16="http://schemas.microsoft.com/office/drawing/2014/main" id="{74892E45-3BB3-A2D0-18EB-1C69568492DF}"/>
              </a:ext>
            </a:extLst>
          </p:cNvPr>
          <p:cNvGrpSpPr/>
          <p:nvPr/>
        </p:nvGrpSpPr>
        <p:grpSpPr>
          <a:xfrm>
            <a:off x="1149927" y="4608913"/>
            <a:ext cx="9892144" cy="1452594"/>
            <a:chOff x="1153626" y="2465540"/>
            <a:chExt cx="9892144" cy="1452594"/>
          </a:xfrm>
        </p:grpSpPr>
        <p:sp>
          <p:nvSpPr>
            <p:cNvPr id="17" name="Oval 16">
              <a:extLst>
                <a:ext uri="{FF2B5EF4-FFF2-40B4-BE49-F238E27FC236}">
                  <a16:creationId xmlns:a16="http://schemas.microsoft.com/office/drawing/2014/main" id="{5D356CDB-4F7B-853C-691B-637A4A6F5FE3}"/>
                </a:ext>
              </a:extLst>
            </p:cNvPr>
            <p:cNvSpPr>
              <a:spLocks noChangeArrowheads="1"/>
            </p:cNvSpPr>
            <p:nvPr/>
          </p:nvSpPr>
          <p:spPr bwMode="auto">
            <a:xfrm>
              <a:off x="5477842" y="2465540"/>
              <a:ext cx="1420092" cy="432405"/>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18" name="Down Arrow 26">
              <a:extLst>
                <a:ext uri="{FF2B5EF4-FFF2-40B4-BE49-F238E27FC236}">
                  <a16:creationId xmlns:a16="http://schemas.microsoft.com/office/drawing/2014/main" id="{5006FB5F-E927-8E59-5970-C4CF941D3033}"/>
                </a:ext>
              </a:extLst>
            </p:cNvPr>
            <p:cNvSpPr>
              <a:spLocks noChangeArrowheads="1"/>
            </p:cNvSpPr>
            <p:nvPr/>
          </p:nvSpPr>
          <p:spPr bwMode="auto">
            <a:xfrm>
              <a:off x="6111688" y="2945026"/>
              <a:ext cx="152400" cy="381000"/>
            </a:xfrm>
            <a:prstGeom prst="downArrow">
              <a:avLst>
                <a:gd name="adj1" fmla="val 50000"/>
                <a:gd name="adj2" fmla="val 50000"/>
              </a:avLst>
            </a:prstGeom>
            <a:solidFill>
              <a:schemeClr val="tx1"/>
            </a:solidFill>
            <a:ln w="9525">
              <a:solidFill>
                <a:schemeClr val="tx1"/>
              </a:solidFill>
              <a:round/>
              <a:headEnd/>
              <a:tailEnd/>
            </a:ln>
          </p:spPr>
          <p:txBody>
            <a:bodyPr/>
            <a:lstStyle/>
            <a:p>
              <a:endParaRPr lang="en-US"/>
            </a:p>
          </p:txBody>
        </p:sp>
        <p:sp>
          <p:nvSpPr>
            <p:cNvPr id="19" name="Oval 18">
              <a:extLst>
                <a:ext uri="{FF2B5EF4-FFF2-40B4-BE49-F238E27FC236}">
                  <a16:creationId xmlns:a16="http://schemas.microsoft.com/office/drawing/2014/main" id="{D73BD58D-D01A-28E1-508D-CAD43BA50D42}"/>
                </a:ext>
              </a:extLst>
            </p:cNvPr>
            <p:cNvSpPr>
              <a:spLocks noChangeArrowheads="1"/>
            </p:cNvSpPr>
            <p:nvPr/>
          </p:nvSpPr>
          <p:spPr bwMode="auto">
            <a:xfrm>
              <a:off x="5243386" y="3485729"/>
              <a:ext cx="1025235" cy="432405"/>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20" name="Oval 19">
              <a:extLst>
                <a:ext uri="{FF2B5EF4-FFF2-40B4-BE49-F238E27FC236}">
                  <a16:creationId xmlns:a16="http://schemas.microsoft.com/office/drawing/2014/main" id="{E83A98F6-1870-603D-9FD6-F35A62B02702}"/>
                </a:ext>
              </a:extLst>
            </p:cNvPr>
            <p:cNvSpPr>
              <a:spLocks noChangeArrowheads="1"/>
            </p:cNvSpPr>
            <p:nvPr/>
          </p:nvSpPr>
          <p:spPr bwMode="auto">
            <a:xfrm>
              <a:off x="4514159" y="2483006"/>
              <a:ext cx="1420092" cy="432405"/>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21" name="Rectangle 20">
              <a:extLst>
                <a:ext uri="{FF2B5EF4-FFF2-40B4-BE49-F238E27FC236}">
                  <a16:creationId xmlns:a16="http://schemas.microsoft.com/office/drawing/2014/main" id="{E7CBFC70-06AB-43A4-4874-DD54BBECD418}"/>
                </a:ext>
              </a:extLst>
            </p:cNvPr>
            <p:cNvSpPr/>
            <p:nvPr/>
          </p:nvSpPr>
          <p:spPr>
            <a:xfrm>
              <a:off x="1153626" y="2470521"/>
              <a:ext cx="9892144" cy="406330"/>
            </a:xfrm>
            <a:prstGeom prst="rect">
              <a:avLst/>
            </a:prstGeom>
          </p:spPr>
          <p:txBody>
            <a:bodyPr wrap="square">
              <a:spAutoFit/>
            </a:bodyPr>
            <a:lstStyle/>
            <a:p>
              <a:pPr algn="ctr">
                <a:lnSpc>
                  <a:spcPct val="110000"/>
                </a:lnSpc>
                <a:buFont typeface="Times" charset="0"/>
                <a:buNone/>
                <a:defRPr/>
              </a:pPr>
              <a:r>
                <a:rPr lang="en-US" sz="2000" dirty="0">
                  <a:latin typeface="Times" charset="0"/>
                </a:rPr>
                <a:t>We performed an analysis on the data.</a:t>
              </a:r>
            </a:p>
          </p:txBody>
        </p:sp>
        <p:sp>
          <p:nvSpPr>
            <p:cNvPr id="22" name="TextBox 21">
              <a:extLst>
                <a:ext uri="{FF2B5EF4-FFF2-40B4-BE49-F238E27FC236}">
                  <a16:creationId xmlns:a16="http://schemas.microsoft.com/office/drawing/2014/main" id="{86D46ACB-2574-7574-4921-17FDE388B8DB}"/>
                </a:ext>
              </a:extLst>
            </p:cNvPr>
            <p:cNvSpPr txBox="1"/>
            <p:nvPr/>
          </p:nvSpPr>
          <p:spPr>
            <a:xfrm>
              <a:off x="1153626" y="3446716"/>
              <a:ext cx="9876211" cy="406330"/>
            </a:xfrm>
            <a:prstGeom prst="rect">
              <a:avLst/>
            </a:prstGeom>
            <a:noFill/>
          </p:spPr>
          <p:txBody>
            <a:bodyPr wrap="square" rtlCol="0">
              <a:spAutoFit/>
            </a:bodyPr>
            <a:lstStyle/>
            <a:p>
              <a:pPr algn="ctr">
                <a:lnSpc>
                  <a:spcPct val="110000"/>
                </a:lnSpc>
                <a:buFont typeface="Times" charset="0"/>
                <a:buNone/>
                <a:defRPr/>
              </a:pPr>
              <a:r>
                <a:rPr lang="en-US" sz="2000" dirty="0">
                  <a:latin typeface="Times" charset="0"/>
                </a:rPr>
                <a:t>We analyzed the data.</a:t>
              </a:r>
            </a:p>
          </p:txBody>
        </p:sp>
      </p:grpSp>
    </p:spTree>
    <p:extLst>
      <p:ext uri="{BB962C8B-B14F-4D97-AF65-F5344CB8AC3E}">
        <p14:creationId xmlns:p14="http://schemas.microsoft.com/office/powerpoint/2010/main" val="3443337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2F2C0-C175-6A8C-2666-18CAF93BB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B8124-9D9A-FA09-2F30-CB4F33187B1A}"/>
              </a:ext>
            </a:extLst>
          </p:cNvPr>
          <p:cNvSpPr>
            <a:spLocks noGrp="1"/>
          </p:cNvSpPr>
          <p:nvPr>
            <p:ph type="title"/>
          </p:nvPr>
        </p:nvSpPr>
        <p:spPr/>
        <p:txBody>
          <a:bodyPr>
            <a:normAutofit/>
          </a:bodyPr>
          <a:lstStyle/>
          <a:p>
            <a:r>
              <a:rPr lang="en-US" dirty="0"/>
              <a:t>3. Articulate the action with a verb</a:t>
            </a:r>
          </a:p>
        </p:txBody>
      </p:sp>
      <p:sp>
        <p:nvSpPr>
          <p:cNvPr id="6" name="Footer Placeholder 2">
            <a:extLst>
              <a:ext uri="{FF2B5EF4-FFF2-40B4-BE49-F238E27FC236}">
                <a16:creationId xmlns:a16="http://schemas.microsoft.com/office/drawing/2014/main" id="{1BAE96F4-465B-94FF-4852-65A6C9DDD6EB}"/>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19" name="TextBox 18">
            <a:extLst>
              <a:ext uri="{FF2B5EF4-FFF2-40B4-BE49-F238E27FC236}">
                <a16:creationId xmlns:a16="http://schemas.microsoft.com/office/drawing/2014/main" id="{0445CF17-7941-81A5-AA09-E1D39DDE4068}"/>
              </a:ext>
            </a:extLst>
          </p:cNvPr>
          <p:cNvSpPr txBox="1"/>
          <p:nvPr/>
        </p:nvSpPr>
        <p:spPr>
          <a:xfrm>
            <a:off x="1157893" y="4190230"/>
            <a:ext cx="9876211" cy="1286506"/>
          </a:xfrm>
          <a:prstGeom prst="rect">
            <a:avLst/>
          </a:prstGeom>
          <a:noFill/>
        </p:spPr>
        <p:txBody>
          <a:bodyPr wrap="square" rtlCol="0">
            <a:spAutoFit/>
          </a:bodyPr>
          <a:lstStyle/>
          <a:p>
            <a:pPr algn="ctr">
              <a:lnSpc>
                <a:spcPct val="110000"/>
              </a:lnSpc>
              <a:buFont typeface="Times" charset="0"/>
              <a:buNone/>
              <a:defRPr/>
            </a:pPr>
            <a:r>
              <a:rPr lang="en-US" sz="2400" dirty="0"/>
              <a:t>Here, we </a:t>
            </a:r>
            <a:r>
              <a:rPr lang="en-US" sz="2400" dirty="0">
                <a:solidFill>
                  <a:schemeClr val="accent4"/>
                </a:solidFill>
              </a:rPr>
              <a:t>show</a:t>
            </a:r>
            <a:r>
              <a:rPr lang="en-US" sz="2400" dirty="0"/>
              <a:t> that the Notch mutation </a:t>
            </a:r>
            <a:r>
              <a:rPr lang="en-US" sz="2400" dirty="0">
                <a:solidFill>
                  <a:schemeClr val="accent6"/>
                </a:solidFill>
              </a:rPr>
              <a:t>represses </a:t>
            </a:r>
          </a:p>
          <a:p>
            <a:pPr algn="ctr">
              <a:lnSpc>
                <a:spcPct val="110000"/>
              </a:lnSpc>
              <a:buFont typeface="Times" charset="0"/>
              <a:buNone/>
              <a:defRPr/>
            </a:pPr>
            <a:r>
              <a:rPr lang="en-US" sz="2400" dirty="0"/>
              <a:t>gene expression in progenitor B cells.</a:t>
            </a:r>
          </a:p>
          <a:p>
            <a:pPr algn="ctr">
              <a:lnSpc>
                <a:spcPct val="110000"/>
              </a:lnSpc>
              <a:buFont typeface="Times" charset="0"/>
              <a:buNone/>
              <a:defRPr/>
            </a:pPr>
            <a:endParaRPr lang="en-US" sz="2400" dirty="0"/>
          </a:p>
        </p:txBody>
      </p:sp>
      <p:sp>
        <p:nvSpPr>
          <p:cNvPr id="29" name="Rectangle 28">
            <a:extLst>
              <a:ext uri="{FF2B5EF4-FFF2-40B4-BE49-F238E27FC236}">
                <a16:creationId xmlns:a16="http://schemas.microsoft.com/office/drawing/2014/main" id="{3456177A-05E2-217D-D693-BA45CBAD72CF}"/>
              </a:ext>
            </a:extLst>
          </p:cNvPr>
          <p:cNvSpPr/>
          <p:nvPr/>
        </p:nvSpPr>
        <p:spPr>
          <a:xfrm>
            <a:off x="1056384" y="2634507"/>
            <a:ext cx="9892144" cy="1286506"/>
          </a:xfrm>
          <a:prstGeom prst="rect">
            <a:avLst/>
          </a:prstGeom>
        </p:spPr>
        <p:txBody>
          <a:bodyPr wrap="square">
            <a:spAutoFit/>
          </a:bodyPr>
          <a:lstStyle/>
          <a:p>
            <a:pPr algn="ctr">
              <a:lnSpc>
                <a:spcPct val="110000"/>
              </a:lnSpc>
              <a:buFont typeface="Times" charset="0"/>
              <a:buNone/>
              <a:defRPr/>
            </a:pPr>
            <a:r>
              <a:rPr lang="en-US" sz="2400" dirty="0"/>
              <a:t>Here, we </a:t>
            </a:r>
            <a:r>
              <a:rPr lang="en-US" sz="2400" dirty="0">
                <a:solidFill>
                  <a:schemeClr val="accent4"/>
                </a:solidFill>
              </a:rPr>
              <a:t>show the effects </a:t>
            </a:r>
            <a:r>
              <a:rPr lang="en-US" sz="2400" dirty="0"/>
              <a:t>of the Notch mutation on </a:t>
            </a:r>
          </a:p>
          <a:p>
            <a:pPr algn="ctr">
              <a:lnSpc>
                <a:spcPct val="110000"/>
              </a:lnSpc>
              <a:buFont typeface="Times" charset="0"/>
              <a:buNone/>
              <a:defRPr/>
            </a:pPr>
            <a:r>
              <a:rPr lang="en-US" sz="2400" dirty="0"/>
              <a:t>on gene expression in progenitor B cells.</a:t>
            </a:r>
          </a:p>
          <a:p>
            <a:pPr algn="ctr">
              <a:lnSpc>
                <a:spcPct val="110000"/>
              </a:lnSpc>
              <a:buFont typeface="Times" charset="0"/>
              <a:buNone/>
              <a:defRPr/>
            </a:pPr>
            <a:endParaRPr lang="en-US" sz="2400" dirty="0">
              <a:solidFill>
                <a:schemeClr val="bg1"/>
              </a:solidFill>
            </a:endParaRPr>
          </a:p>
        </p:txBody>
      </p:sp>
      <p:sp>
        <p:nvSpPr>
          <p:cNvPr id="32" name="Content Placeholder 2">
            <a:extLst>
              <a:ext uri="{FF2B5EF4-FFF2-40B4-BE49-F238E27FC236}">
                <a16:creationId xmlns:a16="http://schemas.microsoft.com/office/drawing/2014/main" id="{BD2F5994-D521-8163-3D4E-E39E496D343B}"/>
              </a:ext>
            </a:extLst>
          </p:cNvPr>
          <p:cNvSpPr>
            <a:spLocks noGrp="1"/>
          </p:cNvSpPr>
          <p:nvPr>
            <p:ph idx="1"/>
          </p:nvPr>
        </p:nvSpPr>
        <p:spPr>
          <a:xfrm>
            <a:off x="952499" y="1756034"/>
            <a:ext cx="10449792" cy="670860"/>
          </a:xfrm>
        </p:spPr>
        <p:txBody>
          <a:bodyPr>
            <a:normAutofit/>
          </a:bodyPr>
          <a:lstStyle/>
          <a:p>
            <a:pPr marL="0" indent="0">
              <a:buClr>
                <a:schemeClr val="tx1"/>
              </a:buClr>
              <a:buNone/>
            </a:pPr>
            <a:r>
              <a:rPr lang="en-US" sz="2600" dirty="0">
                <a:solidFill>
                  <a:srgbClr val="000000"/>
                </a:solidFill>
                <a:latin typeface="+mn-lt"/>
              </a:rPr>
              <a:t>State what the action is rather than just implying it exists.</a:t>
            </a:r>
          </a:p>
        </p:txBody>
      </p:sp>
    </p:spTree>
    <p:extLst>
      <p:ext uri="{BB962C8B-B14F-4D97-AF65-F5344CB8AC3E}">
        <p14:creationId xmlns:p14="http://schemas.microsoft.com/office/powerpoint/2010/main" val="3965511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5ED3F-E3FF-227D-E946-58038A844A7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3E1431-F57C-6FB8-87CE-6E7CCB038893}"/>
              </a:ext>
            </a:extLst>
          </p:cNvPr>
          <p:cNvSpPr>
            <a:spLocks noGrp="1"/>
          </p:cNvSpPr>
          <p:nvPr>
            <p:ph idx="1"/>
          </p:nvPr>
        </p:nvSpPr>
        <p:spPr>
          <a:xfrm>
            <a:off x="952499" y="1756034"/>
            <a:ext cx="10302446" cy="670860"/>
          </a:xfrm>
        </p:spPr>
        <p:txBody>
          <a:bodyPr>
            <a:normAutofit/>
          </a:bodyPr>
          <a:lstStyle/>
          <a:p>
            <a:pPr marL="0" indent="0">
              <a:buClr>
                <a:schemeClr val="tx1"/>
              </a:buClr>
              <a:buNone/>
            </a:pPr>
            <a:r>
              <a:rPr lang="en-US" sz="2600" dirty="0">
                <a:solidFill>
                  <a:srgbClr val="000000"/>
                </a:solidFill>
                <a:latin typeface="+mn-lt"/>
              </a:rPr>
              <a:t>Avoid nominalizing useful verbs </a:t>
            </a:r>
          </a:p>
          <a:p>
            <a:pPr marL="0" indent="0">
              <a:buClr>
                <a:schemeClr val="tx1"/>
              </a:buClr>
              <a:buNone/>
            </a:pPr>
            <a:endParaRPr lang="en-US" sz="2600" dirty="0">
              <a:solidFill>
                <a:srgbClr val="000000"/>
              </a:solidFill>
              <a:latin typeface="+mn-lt"/>
            </a:endParaRPr>
          </a:p>
        </p:txBody>
      </p:sp>
      <p:sp>
        <p:nvSpPr>
          <p:cNvPr id="2" name="Title 1">
            <a:extLst>
              <a:ext uri="{FF2B5EF4-FFF2-40B4-BE49-F238E27FC236}">
                <a16:creationId xmlns:a16="http://schemas.microsoft.com/office/drawing/2014/main" id="{76106966-82EE-2E9E-02FF-A4DA5D0DB738}"/>
              </a:ext>
            </a:extLst>
          </p:cNvPr>
          <p:cNvSpPr>
            <a:spLocks noGrp="1"/>
          </p:cNvSpPr>
          <p:nvPr>
            <p:ph type="title"/>
          </p:nvPr>
        </p:nvSpPr>
        <p:spPr/>
        <p:txBody>
          <a:bodyPr>
            <a:normAutofit/>
          </a:bodyPr>
          <a:lstStyle/>
          <a:p>
            <a:r>
              <a:rPr lang="en-US" dirty="0"/>
              <a:t>3. Articulate the action with a verb</a:t>
            </a:r>
          </a:p>
        </p:txBody>
      </p:sp>
      <p:sp>
        <p:nvSpPr>
          <p:cNvPr id="6" name="Footer Placeholder 2">
            <a:extLst>
              <a:ext uri="{FF2B5EF4-FFF2-40B4-BE49-F238E27FC236}">
                <a16:creationId xmlns:a16="http://schemas.microsoft.com/office/drawing/2014/main" id="{A78EAA92-9028-6CC9-7FE6-B0C5A55C7BFF}"/>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13" name="Oval 12">
            <a:extLst>
              <a:ext uri="{FF2B5EF4-FFF2-40B4-BE49-F238E27FC236}">
                <a16:creationId xmlns:a16="http://schemas.microsoft.com/office/drawing/2014/main" id="{EBF77B18-12E5-6DD3-9EBB-A960B12AE234}"/>
              </a:ext>
            </a:extLst>
          </p:cNvPr>
          <p:cNvSpPr>
            <a:spLocks noChangeArrowheads="1"/>
          </p:cNvSpPr>
          <p:nvPr/>
        </p:nvSpPr>
        <p:spPr bwMode="auto">
          <a:xfrm>
            <a:off x="3625101" y="2743539"/>
            <a:ext cx="562707" cy="366594"/>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12" name="Down Arrow 26">
            <a:extLst>
              <a:ext uri="{FF2B5EF4-FFF2-40B4-BE49-F238E27FC236}">
                <a16:creationId xmlns:a16="http://schemas.microsoft.com/office/drawing/2014/main" id="{F70E1BC1-B2A8-6B75-A750-37038A1D981F}"/>
              </a:ext>
            </a:extLst>
          </p:cNvPr>
          <p:cNvSpPr>
            <a:spLocks noChangeArrowheads="1"/>
          </p:cNvSpPr>
          <p:nvPr/>
        </p:nvSpPr>
        <p:spPr bwMode="auto">
          <a:xfrm>
            <a:off x="6103722" y="3046175"/>
            <a:ext cx="152400" cy="381000"/>
          </a:xfrm>
          <a:prstGeom prst="downArrow">
            <a:avLst>
              <a:gd name="adj1" fmla="val 50000"/>
              <a:gd name="adj2" fmla="val 50000"/>
            </a:avLst>
          </a:prstGeom>
          <a:solidFill>
            <a:schemeClr val="tx1"/>
          </a:solidFill>
          <a:ln w="9525">
            <a:solidFill>
              <a:schemeClr val="tx1"/>
            </a:solidFill>
            <a:round/>
            <a:headEnd/>
            <a:tailEnd/>
          </a:ln>
        </p:spPr>
        <p:txBody>
          <a:bodyPr/>
          <a:lstStyle/>
          <a:p>
            <a:endParaRPr lang="en-US"/>
          </a:p>
        </p:txBody>
      </p:sp>
      <p:sp>
        <p:nvSpPr>
          <p:cNvPr id="14" name="Oval 13">
            <a:extLst>
              <a:ext uri="{FF2B5EF4-FFF2-40B4-BE49-F238E27FC236}">
                <a16:creationId xmlns:a16="http://schemas.microsoft.com/office/drawing/2014/main" id="{DED3D42E-31A4-8FCD-3A42-F844C83C8EA2}"/>
              </a:ext>
            </a:extLst>
          </p:cNvPr>
          <p:cNvSpPr>
            <a:spLocks noChangeArrowheads="1"/>
          </p:cNvSpPr>
          <p:nvPr/>
        </p:nvSpPr>
        <p:spPr bwMode="auto">
          <a:xfrm>
            <a:off x="4275733" y="2704703"/>
            <a:ext cx="1072127" cy="454675"/>
          </a:xfrm>
          <a:prstGeom prst="ellipse">
            <a:avLst/>
          </a:prstGeom>
          <a:solidFill>
            <a:srgbClr val="0070C0">
              <a:alpha val="80000"/>
            </a:srgbClr>
          </a:solidFill>
          <a:ln w="9525">
            <a:solidFill>
              <a:schemeClr val="accent1">
                <a:lumMod val="75000"/>
                <a:alpha val="50000"/>
              </a:schemeClr>
            </a:solidFill>
            <a:round/>
            <a:headEnd/>
            <a:tailEnd/>
          </a:ln>
        </p:spPr>
        <p:txBody>
          <a:bodyPr wrap="none" anchor="ctr"/>
          <a:lstStyle/>
          <a:p>
            <a:endParaRPr lang="en-US"/>
          </a:p>
        </p:txBody>
      </p:sp>
      <p:sp>
        <p:nvSpPr>
          <p:cNvPr id="15" name="Oval 14">
            <a:extLst>
              <a:ext uri="{FF2B5EF4-FFF2-40B4-BE49-F238E27FC236}">
                <a16:creationId xmlns:a16="http://schemas.microsoft.com/office/drawing/2014/main" id="{B4BFF5B9-6EA1-1E3E-3B14-900471831A29}"/>
              </a:ext>
            </a:extLst>
          </p:cNvPr>
          <p:cNvSpPr>
            <a:spLocks noChangeArrowheads="1"/>
          </p:cNvSpPr>
          <p:nvPr/>
        </p:nvSpPr>
        <p:spPr bwMode="auto">
          <a:xfrm>
            <a:off x="5510350" y="3593913"/>
            <a:ext cx="973577" cy="332956"/>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11" name="Rectangle 10">
            <a:extLst>
              <a:ext uri="{FF2B5EF4-FFF2-40B4-BE49-F238E27FC236}">
                <a16:creationId xmlns:a16="http://schemas.microsoft.com/office/drawing/2014/main" id="{42026572-F89C-C22A-4F69-DC7ECF0105BC}"/>
              </a:ext>
            </a:extLst>
          </p:cNvPr>
          <p:cNvSpPr/>
          <p:nvPr/>
        </p:nvSpPr>
        <p:spPr>
          <a:xfrm>
            <a:off x="1145660" y="2712860"/>
            <a:ext cx="9892144" cy="744884"/>
          </a:xfrm>
          <a:prstGeom prst="rect">
            <a:avLst/>
          </a:prstGeom>
        </p:spPr>
        <p:txBody>
          <a:bodyPr wrap="square">
            <a:spAutoFit/>
          </a:bodyPr>
          <a:lstStyle/>
          <a:p>
            <a:pPr algn="ctr">
              <a:lnSpc>
                <a:spcPct val="110000"/>
              </a:lnSpc>
              <a:buFont typeface="Times" charset="0"/>
              <a:buNone/>
              <a:defRPr/>
            </a:pPr>
            <a:r>
              <a:rPr lang="en-US" sz="2000" dirty="0">
                <a:latin typeface="Times" charset="0"/>
              </a:rPr>
              <a:t>There was a reduction in inflammation following treatment.</a:t>
            </a:r>
          </a:p>
          <a:p>
            <a:pPr algn="ctr">
              <a:lnSpc>
                <a:spcPct val="110000"/>
              </a:lnSpc>
              <a:buFont typeface="Times" charset="0"/>
              <a:buNone/>
              <a:defRPr/>
            </a:pPr>
            <a:endParaRPr lang="en-US" sz="2000" dirty="0">
              <a:latin typeface="Times" charset="0"/>
            </a:endParaRPr>
          </a:p>
        </p:txBody>
      </p:sp>
      <p:sp>
        <p:nvSpPr>
          <p:cNvPr id="9" name="TextBox 8">
            <a:extLst>
              <a:ext uri="{FF2B5EF4-FFF2-40B4-BE49-F238E27FC236}">
                <a16:creationId xmlns:a16="http://schemas.microsoft.com/office/drawing/2014/main" id="{3C317F98-95EF-7180-E608-FB2778F4DC32}"/>
              </a:ext>
            </a:extLst>
          </p:cNvPr>
          <p:cNvSpPr txBox="1"/>
          <p:nvPr/>
        </p:nvSpPr>
        <p:spPr>
          <a:xfrm>
            <a:off x="1072318" y="3566517"/>
            <a:ext cx="9876211" cy="406330"/>
          </a:xfrm>
          <a:prstGeom prst="rect">
            <a:avLst/>
          </a:prstGeom>
          <a:noFill/>
        </p:spPr>
        <p:txBody>
          <a:bodyPr wrap="square" rtlCol="0">
            <a:spAutoFit/>
          </a:bodyPr>
          <a:lstStyle/>
          <a:p>
            <a:pPr algn="ctr">
              <a:lnSpc>
                <a:spcPct val="110000"/>
              </a:lnSpc>
              <a:buFont typeface="Times" charset="0"/>
              <a:buNone/>
              <a:defRPr/>
            </a:pPr>
            <a:r>
              <a:rPr lang="en-US" sz="2000" dirty="0">
                <a:latin typeface="Times" charset="0"/>
              </a:rPr>
              <a:t>The treatment reduced inflammation.</a:t>
            </a:r>
          </a:p>
        </p:txBody>
      </p:sp>
      <p:sp>
        <p:nvSpPr>
          <p:cNvPr id="20" name="Down Arrow 26">
            <a:extLst>
              <a:ext uri="{FF2B5EF4-FFF2-40B4-BE49-F238E27FC236}">
                <a16:creationId xmlns:a16="http://schemas.microsoft.com/office/drawing/2014/main" id="{A6DFE618-8D5F-DAB7-ED21-9D6FF679030C}"/>
              </a:ext>
            </a:extLst>
          </p:cNvPr>
          <p:cNvSpPr>
            <a:spLocks noChangeArrowheads="1"/>
          </p:cNvSpPr>
          <p:nvPr/>
        </p:nvSpPr>
        <p:spPr bwMode="auto">
          <a:xfrm>
            <a:off x="6103722" y="5030307"/>
            <a:ext cx="152400" cy="381000"/>
          </a:xfrm>
          <a:prstGeom prst="downArrow">
            <a:avLst>
              <a:gd name="adj1" fmla="val 50000"/>
              <a:gd name="adj2" fmla="val 50000"/>
            </a:avLst>
          </a:prstGeom>
          <a:solidFill>
            <a:schemeClr val="tx1"/>
          </a:solidFill>
          <a:ln w="9525">
            <a:solidFill>
              <a:schemeClr val="tx1"/>
            </a:solidFill>
            <a:round/>
            <a:headEnd/>
            <a:tailEnd/>
          </a:ln>
        </p:spPr>
        <p:txBody>
          <a:bodyPr/>
          <a:lstStyle/>
          <a:p>
            <a:endParaRPr lang="en-US"/>
          </a:p>
        </p:txBody>
      </p:sp>
      <p:sp>
        <p:nvSpPr>
          <p:cNvPr id="21" name="Oval 20">
            <a:extLst>
              <a:ext uri="{FF2B5EF4-FFF2-40B4-BE49-F238E27FC236}">
                <a16:creationId xmlns:a16="http://schemas.microsoft.com/office/drawing/2014/main" id="{E316AA61-D656-7AF5-6633-564B2C21B43D}"/>
              </a:ext>
            </a:extLst>
          </p:cNvPr>
          <p:cNvSpPr>
            <a:spLocks noChangeArrowheads="1"/>
          </p:cNvSpPr>
          <p:nvPr/>
        </p:nvSpPr>
        <p:spPr bwMode="auto">
          <a:xfrm>
            <a:off x="6179922" y="4621006"/>
            <a:ext cx="991092" cy="424773"/>
          </a:xfrm>
          <a:prstGeom prst="ellipse">
            <a:avLst/>
          </a:prstGeom>
          <a:solidFill>
            <a:srgbClr val="0070C0">
              <a:alpha val="80000"/>
            </a:srgbClr>
          </a:solidFill>
          <a:ln w="9525">
            <a:solidFill>
              <a:schemeClr val="accent1">
                <a:lumMod val="75000"/>
                <a:alpha val="50000"/>
              </a:schemeClr>
            </a:solidFill>
            <a:round/>
            <a:headEnd/>
            <a:tailEnd/>
          </a:ln>
        </p:spPr>
        <p:txBody>
          <a:bodyPr wrap="none" anchor="ctr"/>
          <a:lstStyle/>
          <a:p>
            <a:endParaRPr lang="en-US"/>
          </a:p>
        </p:txBody>
      </p:sp>
      <p:sp>
        <p:nvSpPr>
          <p:cNvPr id="22" name="Oval 21">
            <a:extLst>
              <a:ext uri="{FF2B5EF4-FFF2-40B4-BE49-F238E27FC236}">
                <a16:creationId xmlns:a16="http://schemas.microsoft.com/office/drawing/2014/main" id="{D5E06C40-B12C-35E3-642E-37637E697171}"/>
              </a:ext>
            </a:extLst>
          </p:cNvPr>
          <p:cNvSpPr>
            <a:spLocks noChangeArrowheads="1"/>
          </p:cNvSpPr>
          <p:nvPr/>
        </p:nvSpPr>
        <p:spPr bwMode="auto">
          <a:xfrm>
            <a:off x="5444835" y="5552880"/>
            <a:ext cx="1039092" cy="432405"/>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25" name="TextBox 24">
            <a:extLst>
              <a:ext uri="{FF2B5EF4-FFF2-40B4-BE49-F238E27FC236}">
                <a16:creationId xmlns:a16="http://schemas.microsoft.com/office/drawing/2014/main" id="{070F8059-36C8-401B-057F-8A8895E490E3}"/>
              </a:ext>
            </a:extLst>
          </p:cNvPr>
          <p:cNvSpPr txBox="1"/>
          <p:nvPr/>
        </p:nvSpPr>
        <p:spPr>
          <a:xfrm>
            <a:off x="1149928" y="5528136"/>
            <a:ext cx="9876211" cy="744884"/>
          </a:xfrm>
          <a:prstGeom prst="rect">
            <a:avLst/>
          </a:prstGeom>
          <a:noFill/>
        </p:spPr>
        <p:txBody>
          <a:bodyPr wrap="square" rtlCol="0">
            <a:spAutoFit/>
          </a:bodyPr>
          <a:lstStyle/>
          <a:p>
            <a:pPr algn="ctr">
              <a:lnSpc>
                <a:spcPct val="110000"/>
              </a:lnSpc>
              <a:buFont typeface="Times" charset="0"/>
              <a:buNone/>
              <a:defRPr/>
            </a:pPr>
            <a:r>
              <a:rPr lang="en-US" sz="2000" dirty="0">
                <a:latin typeface="Times" charset="0"/>
              </a:rPr>
              <a:t>In this study, we analyzed the water problem.</a:t>
            </a:r>
          </a:p>
          <a:p>
            <a:pPr algn="ctr">
              <a:lnSpc>
                <a:spcPct val="110000"/>
              </a:lnSpc>
              <a:buFont typeface="Times" charset="0"/>
              <a:buNone/>
              <a:defRPr/>
            </a:pPr>
            <a:endParaRPr lang="en-US" sz="2000" dirty="0">
              <a:latin typeface="Times" charset="0"/>
            </a:endParaRPr>
          </a:p>
        </p:txBody>
      </p:sp>
      <p:sp>
        <p:nvSpPr>
          <p:cNvPr id="26" name="Oval 25">
            <a:extLst>
              <a:ext uri="{FF2B5EF4-FFF2-40B4-BE49-F238E27FC236}">
                <a16:creationId xmlns:a16="http://schemas.microsoft.com/office/drawing/2014/main" id="{CC9789E7-75E8-C47E-2E99-75F546455B19}"/>
              </a:ext>
            </a:extLst>
          </p:cNvPr>
          <p:cNvSpPr>
            <a:spLocks noChangeArrowheads="1"/>
          </p:cNvSpPr>
          <p:nvPr/>
        </p:nvSpPr>
        <p:spPr bwMode="auto">
          <a:xfrm>
            <a:off x="4495725" y="4611300"/>
            <a:ext cx="1131352" cy="417142"/>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23" name="Rectangle 22">
            <a:extLst>
              <a:ext uri="{FF2B5EF4-FFF2-40B4-BE49-F238E27FC236}">
                <a16:creationId xmlns:a16="http://schemas.microsoft.com/office/drawing/2014/main" id="{3FF9B456-903A-85EF-EB68-6CB61164D730}"/>
              </a:ext>
            </a:extLst>
          </p:cNvPr>
          <p:cNvSpPr/>
          <p:nvPr/>
        </p:nvSpPr>
        <p:spPr>
          <a:xfrm>
            <a:off x="1145660" y="4597367"/>
            <a:ext cx="9892144" cy="406330"/>
          </a:xfrm>
          <a:prstGeom prst="rect">
            <a:avLst/>
          </a:prstGeom>
        </p:spPr>
        <p:txBody>
          <a:bodyPr wrap="square">
            <a:spAutoFit/>
          </a:bodyPr>
          <a:lstStyle/>
          <a:p>
            <a:pPr algn="ctr">
              <a:lnSpc>
                <a:spcPct val="110000"/>
              </a:lnSpc>
              <a:buFont typeface="Times" charset="0"/>
              <a:buNone/>
              <a:defRPr/>
            </a:pPr>
            <a:r>
              <a:rPr lang="en-US" sz="2000" dirty="0">
                <a:latin typeface="Times" charset="0"/>
              </a:rPr>
              <a:t>In this study, we performed an an analysis of the water problem. </a:t>
            </a:r>
          </a:p>
        </p:txBody>
      </p:sp>
      <p:sp>
        <p:nvSpPr>
          <p:cNvPr id="4" name="Oval 3">
            <a:extLst>
              <a:ext uri="{FF2B5EF4-FFF2-40B4-BE49-F238E27FC236}">
                <a16:creationId xmlns:a16="http://schemas.microsoft.com/office/drawing/2014/main" id="{4555CDD8-E829-D6A1-1E01-E3EA745A3DD4}"/>
              </a:ext>
            </a:extLst>
          </p:cNvPr>
          <p:cNvSpPr>
            <a:spLocks noChangeArrowheads="1"/>
          </p:cNvSpPr>
          <p:nvPr/>
        </p:nvSpPr>
        <p:spPr bwMode="auto">
          <a:xfrm>
            <a:off x="10452984" y="5693668"/>
            <a:ext cx="991092" cy="424773"/>
          </a:xfrm>
          <a:prstGeom prst="ellipse">
            <a:avLst/>
          </a:prstGeom>
          <a:solidFill>
            <a:srgbClr val="0070C0">
              <a:alpha val="80000"/>
            </a:srgbClr>
          </a:solidFill>
          <a:ln w="9525">
            <a:solidFill>
              <a:schemeClr val="accent1">
                <a:lumMod val="75000"/>
                <a:alpha val="50000"/>
              </a:schemeClr>
            </a:solidFill>
            <a:round/>
            <a:headEnd/>
            <a:tailEnd/>
          </a:ln>
        </p:spPr>
        <p:txBody>
          <a:bodyPr wrap="none" anchor="ctr"/>
          <a:lstStyle/>
          <a:p>
            <a:endParaRPr lang="en-US"/>
          </a:p>
        </p:txBody>
      </p:sp>
      <p:sp>
        <p:nvSpPr>
          <p:cNvPr id="5" name="Oval 4">
            <a:extLst>
              <a:ext uri="{FF2B5EF4-FFF2-40B4-BE49-F238E27FC236}">
                <a16:creationId xmlns:a16="http://schemas.microsoft.com/office/drawing/2014/main" id="{A5338591-1F78-E5B0-F027-AFA71E8E4EC6}"/>
              </a:ext>
            </a:extLst>
          </p:cNvPr>
          <p:cNvSpPr>
            <a:spLocks noChangeArrowheads="1"/>
          </p:cNvSpPr>
          <p:nvPr/>
        </p:nvSpPr>
        <p:spPr bwMode="auto">
          <a:xfrm>
            <a:off x="10452983" y="5061282"/>
            <a:ext cx="991093" cy="424773"/>
          </a:xfrm>
          <a:prstGeom prst="ellipse">
            <a:avLst/>
          </a:prstGeom>
          <a:solidFill>
            <a:schemeClr val="accent1">
              <a:alpha val="80000"/>
            </a:schemeClr>
          </a:solidFill>
          <a:ln w="9525">
            <a:solidFill>
              <a:schemeClr val="accent1">
                <a:lumMod val="75000"/>
                <a:alpha val="50000"/>
              </a:schemeClr>
            </a:solidFill>
            <a:round/>
            <a:headEnd/>
            <a:tailEnd/>
          </a:ln>
        </p:spPr>
        <p:txBody>
          <a:bodyPr wrap="none" anchor="ctr"/>
          <a:lstStyle/>
          <a:p>
            <a:endParaRPr lang="en-US"/>
          </a:p>
        </p:txBody>
      </p:sp>
      <p:sp>
        <p:nvSpPr>
          <p:cNvPr id="7" name="TextBox 6">
            <a:extLst>
              <a:ext uri="{FF2B5EF4-FFF2-40B4-BE49-F238E27FC236}">
                <a16:creationId xmlns:a16="http://schemas.microsoft.com/office/drawing/2014/main" id="{B2116EA3-E5A9-8F60-BAA6-805A18D99FE9}"/>
              </a:ext>
            </a:extLst>
          </p:cNvPr>
          <p:cNvSpPr txBox="1"/>
          <p:nvPr/>
        </p:nvSpPr>
        <p:spPr>
          <a:xfrm>
            <a:off x="10414865" y="5101387"/>
            <a:ext cx="1067327" cy="369332"/>
          </a:xfrm>
          <a:prstGeom prst="rect">
            <a:avLst/>
          </a:prstGeom>
          <a:noFill/>
        </p:spPr>
        <p:txBody>
          <a:bodyPr wrap="square" rtlCol="0">
            <a:spAutoFit/>
          </a:bodyPr>
          <a:lstStyle/>
          <a:p>
            <a:pPr algn="ctr"/>
            <a:r>
              <a:rPr lang="en-US" dirty="0"/>
              <a:t>verb</a:t>
            </a:r>
          </a:p>
        </p:txBody>
      </p:sp>
      <p:sp>
        <p:nvSpPr>
          <p:cNvPr id="17" name="TextBox 16">
            <a:extLst>
              <a:ext uri="{FF2B5EF4-FFF2-40B4-BE49-F238E27FC236}">
                <a16:creationId xmlns:a16="http://schemas.microsoft.com/office/drawing/2014/main" id="{CE9D2752-1F2C-7EC3-02B5-455ECCDA9C9E}"/>
              </a:ext>
            </a:extLst>
          </p:cNvPr>
          <p:cNvSpPr txBox="1"/>
          <p:nvPr/>
        </p:nvSpPr>
        <p:spPr>
          <a:xfrm>
            <a:off x="10418605" y="5749109"/>
            <a:ext cx="1067327" cy="369332"/>
          </a:xfrm>
          <a:prstGeom prst="rect">
            <a:avLst/>
          </a:prstGeom>
          <a:noFill/>
        </p:spPr>
        <p:txBody>
          <a:bodyPr wrap="square" rtlCol="0">
            <a:spAutoFit/>
          </a:bodyPr>
          <a:lstStyle/>
          <a:p>
            <a:pPr algn="ctr"/>
            <a:r>
              <a:rPr lang="en-US" dirty="0"/>
              <a:t>noun</a:t>
            </a:r>
          </a:p>
        </p:txBody>
      </p:sp>
    </p:spTree>
    <p:extLst>
      <p:ext uri="{BB962C8B-B14F-4D97-AF65-F5344CB8AC3E}">
        <p14:creationId xmlns:p14="http://schemas.microsoft.com/office/powerpoint/2010/main" val="158409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01B345B9-104B-9B63-7020-CF960760BD9D}"/>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4" name="Content Placeholder 3">
            <a:extLst>
              <a:ext uri="{FF2B5EF4-FFF2-40B4-BE49-F238E27FC236}">
                <a16:creationId xmlns:a16="http://schemas.microsoft.com/office/drawing/2014/main" id="{A5262FF7-6868-FD92-ADAC-92E1D9184C36}"/>
              </a:ext>
            </a:extLst>
          </p:cNvPr>
          <p:cNvSpPr>
            <a:spLocks noGrp="1"/>
          </p:cNvSpPr>
          <p:nvPr>
            <p:ph idx="1"/>
          </p:nvPr>
        </p:nvSpPr>
        <p:spPr/>
        <p:txBody>
          <a:bodyPr/>
          <a:lstStyle/>
          <a:p>
            <a:endParaRPr lang="en-US"/>
          </a:p>
        </p:txBody>
      </p:sp>
      <p:pic>
        <p:nvPicPr>
          <p:cNvPr id="5" name="Picture 1">
            <a:extLst>
              <a:ext uri="{FF2B5EF4-FFF2-40B4-BE49-F238E27FC236}">
                <a16:creationId xmlns:a16="http://schemas.microsoft.com/office/drawing/2014/main" id="{F295D4AE-27CA-D2BF-83DF-937530E9B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1192" y="1608141"/>
            <a:ext cx="10302875" cy="3693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a:extLst>
              <a:ext uri="{FF2B5EF4-FFF2-40B4-BE49-F238E27FC236}">
                <a16:creationId xmlns:a16="http://schemas.microsoft.com/office/drawing/2014/main" id="{44CE8C08-5A0E-9BD7-7A9E-2B3DC87A54D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43058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13FCDE-F6D7-41FF-9845-D3893750EB08}"/>
              </a:ext>
            </a:extLst>
          </p:cNvPr>
          <p:cNvSpPr>
            <a:spLocks noGrp="1"/>
          </p:cNvSpPr>
          <p:nvPr>
            <p:ph idx="1"/>
          </p:nvPr>
        </p:nvSpPr>
        <p:spPr>
          <a:xfrm>
            <a:off x="952499" y="1610262"/>
            <a:ext cx="10302446" cy="670860"/>
          </a:xfrm>
        </p:spPr>
        <p:txBody>
          <a:bodyPr>
            <a:normAutofit/>
          </a:bodyPr>
          <a:lstStyle/>
          <a:p>
            <a:pPr marL="0" indent="0">
              <a:buClr>
                <a:schemeClr val="tx1"/>
              </a:buClr>
              <a:buNone/>
            </a:pPr>
            <a:r>
              <a:rPr lang="en-US" sz="2600" dirty="0">
                <a:solidFill>
                  <a:srgbClr val="000000"/>
                </a:solidFill>
                <a:latin typeface="+mn-lt"/>
              </a:rPr>
              <a:t>Avoid nominalizing useful verbs</a:t>
            </a:r>
          </a:p>
          <a:p>
            <a:pPr marL="0" indent="0">
              <a:buClr>
                <a:schemeClr val="tx1"/>
              </a:buClr>
              <a:buNone/>
            </a:pPr>
            <a:endParaRPr lang="en-US" sz="2600" dirty="0">
              <a:solidFill>
                <a:srgbClr val="000000"/>
              </a:solidFill>
              <a:latin typeface="+mn-lt"/>
            </a:endParaRPr>
          </a:p>
        </p:txBody>
      </p:sp>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normAutofit/>
          </a:bodyPr>
          <a:lstStyle/>
          <a:p>
            <a:r>
              <a:rPr lang="en-US" dirty="0"/>
              <a:t>3. Articulate the action with a verb</a:t>
            </a:r>
          </a:p>
        </p:txBody>
      </p:sp>
      <p:sp>
        <p:nvSpPr>
          <p:cNvPr id="6" name="Footer Placeholder 2">
            <a:extLst>
              <a:ext uri="{FF2B5EF4-FFF2-40B4-BE49-F238E27FC236}">
                <a16:creationId xmlns:a16="http://schemas.microsoft.com/office/drawing/2014/main" id="{01B345B9-104B-9B63-7020-CF960760BD9D}"/>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graphicFrame>
        <p:nvGraphicFramePr>
          <p:cNvPr id="4" name="Table 3">
            <a:extLst>
              <a:ext uri="{FF2B5EF4-FFF2-40B4-BE49-F238E27FC236}">
                <a16:creationId xmlns:a16="http://schemas.microsoft.com/office/drawing/2014/main" id="{9F13B7E2-6564-5E8E-42E9-47FF39DDB423}"/>
              </a:ext>
            </a:extLst>
          </p:cNvPr>
          <p:cNvGraphicFramePr>
            <a:graphicFrameLocks noGrp="1"/>
          </p:cNvGraphicFramePr>
          <p:nvPr/>
        </p:nvGraphicFramePr>
        <p:xfrm>
          <a:off x="3255803" y="2253132"/>
          <a:ext cx="5680393" cy="3937638"/>
        </p:xfrm>
        <a:graphic>
          <a:graphicData uri="http://schemas.openxmlformats.org/drawingml/2006/table">
            <a:tbl>
              <a:tblPr firstRow="1" bandRow="1">
                <a:tableStyleId>{5A111915-BE36-4E01-A7E5-04B1672EAD32}</a:tableStyleId>
              </a:tblPr>
              <a:tblGrid>
                <a:gridCol w="2637325">
                  <a:extLst>
                    <a:ext uri="{9D8B030D-6E8A-4147-A177-3AD203B41FA5}">
                      <a16:colId xmlns:a16="http://schemas.microsoft.com/office/drawing/2014/main" val="248984439"/>
                    </a:ext>
                  </a:extLst>
                </a:gridCol>
                <a:gridCol w="3043068">
                  <a:extLst>
                    <a:ext uri="{9D8B030D-6E8A-4147-A177-3AD203B41FA5}">
                      <a16:colId xmlns:a16="http://schemas.microsoft.com/office/drawing/2014/main" val="3415002171"/>
                    </a:ext>
                  </a:extLst>
                </a:gridCol>
              </a:tblGrid>
              <a:tr h="580073">
                <a:tc>
                  <a:txBody>
                    <a:bodyPr/>
                    <a:lstStyle/>
                    <a:p>
                      <a:pPr algn="ctr"/>
                      <a:r>
                        <a:rPr lang="en-US" sz="2400" dirty="0">
                          <a:latin typeface="+mj-lt"/>
                          <a:cs typeface="Calibri" panose="020F0502020204030204" pitchFamily="34" charset="0"/>
                        </a:rPr>
                        <a:t>Action</a:t>
                      </a:r>
                    </a:p>
                  </a:txBody>
                  <a:tcPr anchor="ctr">
                    <a:lnL w="6350" cap="flat" cmpd="sng" algn="ctr">
                      <a:noFill/>
                      <a:prstDash val="solid"/>
                      <a:miter lim="800000"/>
                    </a:lnL>
                    <a:lnR>
                      <a:noFill/>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dirty="0">
                          <a:latin typeface="+mj-lt"/>
                          <a:cs typeface="Calibri" panose="020F0502020204030204" pitchFamily="34" charset="0"/>
                        </a:rPr>
                        <a:t>Nominalization</a:t>
                      </a:r>
                    </a:p>
                  </a:txBody>
                  <a:tcPr anchor="ctr">
                    <a:lnL>
                      <a:noFill/>
                    </a:lnL>
                    <a:lnR w="6350" cap="flat" cmpd="sng" algn="ctr">
                      <a:noFill/>
                      <a:prstDash val="solid"/>
                      <a:miter lim="800000"/>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83318576"/>
                  </a:ext>
                </a:extLst>
              </a:tr>
              <a:tr h="580073">
                <a:tc>
                  <a:txBody>
                    <a:bodyPr/>
                    <a:lstStyle/>
                    <a:p>
                      <a:pPr algn="ctr"/>
                      <a:r>
                        <a:rPr lang="en-US" sz="2400" dirty="0">
                          <a:solidFill>
                            <a:srgbClr val="0070C0"/>
                          </a:solidFill>
                          <a:latin typeface="+mn-lt"/>
                          <a:cs typeface="Calibri" panose="020F0502020204030204" pitchFamily="34" charset="0"/>
                        </a:rPr>
                        <a:t>to regulate</a:t>
                      </a:r>
                    </a:p>
                  </a:txBody>
                  <a:tcPr anchor="ctr">
                    <a:lnL w="6350" cap="flat" cmpd="sng" algn="ctr">
                      <a:noFill/>
                      <a:prstDash val="solid"/>
                      <a:miter lim="800000"/>
                    </a:lnL>
                    <a:lnR>
                      <a:noFill/>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rgbClr val="0070C0"/>
                          </a:solidFill>
                          <a:latin typeface="+mn-lt"/>
                          <a:cs typeface="Calibri" panose="020F0502020204030204" pitchFamily="34" charset="0"/>
                        </a:rPr>
                        <a:t>regulation</a:t>
                      </a:r>
                    </a:p>
                  </a:txBody>
                  <a:tcPr anchor="ctr">
                    <a:lnL>
                      <a:noFill/>
                    </a:lnL>
                    <a:lnR w="6350" cap="flat" cmpd="sng" algn="ctr">
                      <a:noFill/>
                      <a:prstDash val="solid"/>
                      <a:miter lim="800000"/>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6512029"/>
                  </a:ext>
                </a:extLst>
              </a:tr>
              <a:tr h="580073">
                <a:tc>
                  <a:txBody>
                    <a:bodyPr/>
                    <a:lstStyle/>
                    <a:p>
                      <a:pPr algn="ctr"/>
                      <a:r>
                        <a:rPr lang="en-US" sz="2400" dirty="0">
                          <a:solidFill>
                            <a:srgbClr val="0070C0"/>
                          </a:solidFill>
                          <a:latin typeface="+mn-lt"/>
                          <a:cs typeface="Calibri" panose="020F0502020204030204" pitchFamily="34" charset="0"/>
                        </a:rPr>
                        <a:t>to occur</a:t>
                      </a:r>
                    </a:p>
                  </a:txBody>
                  <a:tcPr anchor="ctr">
                    <a:lnL w="6350" cap="flat" cmpd="sng" algn="ctr">
                      <a:noFill/>
                      <a:prstDash val="solid"/>
                      <a:miter lim="800000"/>
                    </a:lnL>
                    <a:lnR>
                      <a:noFill/>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rgbClr val="0070C0"/>
                          </a:solidFill>
                          <a:latin typeface="+mn-lt"/>
                          <a:cs typeface="Calibri" panose="020F0502020204030204" pitchFamily="34" charset="0"/>
                        </a:rPr>
                        <a:t>occurrence </a:t>
                      </a:r>
                    </a:p>
                  </a:txBody>
                  <a:tcPr anchor="ctr">
                    <a:lnL>
                      <a:noFill/>
                    </a:lnL>
                    <a:lnR w="6350" cap="flat" cmpd="sng" algn="ctr">
                      <a:noFill/>
                      <a:prstDash val="solid"/>
                      <a:miter lim="800000"/>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886923"/>
                  </a:ext>
                </a:extLst>
              </a:tr>
              <a:tr h="580073">
                <a:tc>
                  <a:txBody>
                    <a:bodyPr/>
                    <a:lstStyle/>
                    <a:p>
                      <a:pPr algn="ctr"/>
                      <a:r>
                        <a:rPr lang="en-US" sz="2400" dirty="0">
                          <a:solidFill>
                            <a:srgbClr val="0070C0"/>
                          </a:solidFill>
                          <a:latin typeface="+mn-lt"/>
                          <a:cs typeface="Calibri" panose="020F0502020204030204" pitchFamily="34" charset="0"/>
                        </a:rPr>
                        <a:t>to prepare</a:t>
                      </a:r>
                    </a:p>
                  </a:txBody>
                  <a:tcPr anchor="ctr">
                    <a:lnL w="6350" cap="flat" cmpd="sng" algn="ctr">
                      <a:noFill/>
                      <a:prstDash val="solid"/>
                      <a:miter lim="800000"/>
                    </a:lnL>
                    <a:lnR>
                      <a:noFill/>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rgbClr val="0070C0"/>
                          </a:solidFill>
                          <a:latin typeface="+mn-lt"/>
                          <a:cs typeface="Calibri" panose="020F0502020204030204" pitchFamily="34" charset="0"/>
                        </a:rPr>
                        <a:t>preparation</a:t>
                      </a:r>
                    </a:p>
                  </a:txBody>
                  <a:tcPr anchor="ctr">
                    <a:lnL>
                      <a:noFill/>
                    </a:lnL>
                    <a:lnR w="6350" cap="flat" cmpd="sng" algn="ctr">
                      <a:noFill/>
                      <a:prstDash val="solid"/>
                      <a:miter lim="800000"/>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8771562"/>
                  </a:ext>
                </a:extLst>
              </a:tr>
              <a:tr h="580073">
                <a:tc>
                  <a:txBody>
                    <a:bodyPr/>
                    <a:lstStyle/>
                    <a:p>
                      <a:pPr algn="ctr"/>
                      <a:r>
                        <a:rPr lang="en-US" sz="2400" dirty="0">
                          <a:solidFill>
                            <a:srgbClr val="0070C0"/>
                          </a:solidFill>
                          <a:latin typeface="+mn-lt"/>
                          <a:cs typeface="Calibri" panose="020F0502020204030204" pitchFamily="34" charset="0"/>
                        </a:rPr>
                        <a:t>to investigate</a:t>
                      </a:r>
                    </a:p>
                  </a:txBody>
                  <a:tcPr anchor="ctr">
                    <a:lnL w="6350" cap="flat" cmpd="sng" algn="ctr">
                      <a:noFill/>
                      <a:prstDash val="solid"/>
                      <a:miter lim="800000"/>
                    </a:lnL>
                    <a:lnR>
                      <a:noFill/>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rgbClr val="0070C0"/>
                          </a:solidFill>
                          <a:latin typeface="+mn-lt"/>
                          <a:cs typeface="Calibri" panose="020F0502020204030204" pitchFamily="34" charset="0"/>
                        </a:rPr>
                        <a:t>investigation</a:t>
                      </a:r>
                    </a:p>
                  </a:txBody>
                  <a:tcPr anchor="ctr">
                    <a:lnL>
                      <a:noFill/>
                    </a:lnL>
                    <a:lnR w="6350" cap="flat" cmpd="sng" algn="ctr">
                      <a:noFill/>
                      <a:prstDash val="solid"/>
                      <a:miter lim="800000"/>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773165"/>
                  </a:ext>
                </a:extLst>
              </a:tr>
              <a:tr h="580073">
                <a:tc>
                  <a:txBody>
                    <a:bodyPr/>
                    <a:lstStyle/>
                    <a:p>
                      <a:pPr algn="ctr"/>
                      <a:r>
                        <a:rPr lang="en-US" sz="2400" dirty="0">
                          <a:solidFill>
                            <a:srgbClr val="0070C0"/>
                          </a:solidFill>
                          <a:latin typeface="+mn-lt"/>
                          <a:cs typeface="Calibri" panose="020F0502020204030204" pitchFamily="34" charset="0"/>
                        </a:rPr>
                        <a:t>to delineate</a:t>
                      </a:r>
                    </a:p>
                  </a:txBody>
                  <a:tcPr anchor="ctr">
                    <a:lnL w="6350" cap="flat" cmpd="sng" algn="ctr">
                      <a:noFill/>
                      <a:prstDash val="solid"/>
                      <a:miter lim="800000"/>
                    </a:lnL>
                    <a:lnR>
                      <a:noFill/>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rgbClr val="0070C0"/>
                          </a:solidFill>
                          <a:latin typeface="+mn-lt"/>
                          <a:cs typeface="Calibri" panose="020F0502020204030204" pitchFamily="34" charset="0"/>
                        </a:rPr>
                        <a:t>delineation</a:t>
                      </a:r>
                    </a:p>
                  </a:txBody>
                  <a:tcPr anchor="ctr">
                    <a:lnL>
                      <a:noFill/>
                    </a:lnL>
                    <a:lnR w="6350" cap="flat" cmpd="sng" algn="ctr">
                      <a:noFill/>
                      <a:prstDash val="solid"/>
                      <a:miter lim="800000"/>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3047487"/>
                  </a:ext>
                </a:extLst>
              </a:tr>
              <a:tr h="0">
                <a:tc>
                  <a:txBody>
                    <a:bodyPr/>
                    <a:lstStyle/>
                    <a:p>
                      <a:pPr algn="ctr"/>
                      <a:r>
                        <a:rPr lang="en-US" sz="2400" dirty="0">
                          <a:solidFill>
                            <a:srgbClr val="0070C0"/>
                          </a:solidFill>
                          <a:latin typeface="+mn-lt"/>
                          <a:cs typeface="Calibri" panose="020F0502020204030204" pitchFamily="34" charset="0"/>
                        </a:rPr>
                        <a:t>to perform</a:t>
                      </a:r>
                    </a:p>
                  </a:txBody>
                  <a:tcPr anchor="ctr">
                    <a:lnL w="6350" cap="flat" cmpd="sng" algn="ctr">
                      <a:noFill/>
                      <a:prstDash val="solid"/>
                      <a:miter lim="800000"/>
                    </a:lnL>
                    <a:lnR>
                      <a:noFill/>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rgbClr val="0070C0"/>
                          </a:solidFill>
                          <a:latin typeface="+mn-lt"/>
                          <a:cs typeface="Calibri" panose="020F0502020204030204" pitchFamily="34" charset="0"/>
                        </a:rPr>
                        <a:t>performance</a:t>
                      </a:r>
                    </a:p>
                  </a:txBody>
                  <a:tcPr anchor="ctr">
                    <a:lnL>
                      <a:noFill/>
                    </a:lnL>
                    <a:lnR w="6350" cap="flat" cmpd="sng" algn="ctr">
                      <a:noFill/>
                      <a:prstDash val="solid"/>
                      <a:miter lim="800000"/>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3522936"/>
                  </a:ext>
                </a:extLst>
              </a:tr>
            </a:tbl>
          </a:graphicData>
        </a:graphic>
      </p:graphicFrame>
    </p:spTree>
    <p:extLst>
      <p:ext uri="{BB962C8B-B14F-4D97-AF65-F5344CB8AC3E}">
        <p14:creationId xmlns:p14="http://schemas.microsoft.com/office/powerpoint/2010/main" val="3322251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0717E71-BB17-75D2-A699-4DEC0AE077B2}"/>
              </a:ext>
            </a:extLst>
          </p:cNvPr>
          <p:cNvSpPr>
            <a:spLocks noGrp="1"/>
          </p:cNvSpPr>
          <p:nvPr>
            <p:ph type="ftr" sz="quarter" idx="3"/>
          </p:nvPr>
        </p:nvSpPr>
        <p:spPr/>
        <p:txBody>
          <a:bodyPr/>
          <a:lstStyle/>
          <a:p>
            <a:r>
              <a:rPr lang="en-US"/>
              <a:t>Scientific Editing and Research Communication Core</a:t>
            </a:r>
            <a:endParaRPr lang="en-US" dirty="0"/>
          </a:p>
        </p:txBody>
      </p:sp>
      <p:pic>
        <p:nvPicPr>
          <p:cNvPr id="5" name="Picture 4">
            <a:extLst>
              <a:ext uri="{FF2B5EF4-FFF2-40B4-BE49-F238E27FC236}">
                <a16:creationId xmlns:a16="http://schemas.microsoft.com/office/drawing/2014/main" id="{FEEB7531-8A08-8127-C542-D9E03B30AD3B}"/>
              </a:ext>
            </a:extLst>
          </p:cNvPr>
          <p:cNvPicPr>
            <a:picLocks noChangeAspect="1"/>
          </p:cNvPicPr>
          <p:nvPr/>
        </p:nvPicPr>
        <p:blipFill rotWithShape="1">
          <a:blip r:embed="rId3"/>
          <a:srcRect t="25265" r="25704"/>
          <a:stretch/>
        </p:blipFill>
        <p:spPr>
          <a:xfrm>
            <a:off x="7273408" y="961322"/>
            <a:ext cx="4523851" cy="5360481"/>
          </a:xfrm>
          <a:prstGeom prst="rect">
            <a:avLst/>
          </a:prstGeom>
        </p:spPr>
      </p:pic>
      <p:pic>
        <p:nvPicPr>
          <p:cNvPr id="6" name="Picture 5">
            <a:extLst>
              <a:ext uri="{FF2B5EF4-FFF2-40B4-BE49-F238E27FC236}">
                <a16:creationId xmlns:a16="http://schemas.microsoft.com/office/drawing/2014/main" id="{49790C07-B01A-9D26-F208-3B980BC5048C}"/>
              </a:ext>
            </a:extLst>
          </p:cNvPr>
          <p:cNvPicPr>
            <a:picLocks noChangeAspect="1"/>
          </p:cNvPicPr>
          <p:nvPr/>
        </p:nvPicPr>
        <p:blipFill>
          <a:blip r:embed="rId4"/>
          <a:stretch>
            <a:fillRect/>
          </a:stretch>
        </p:blipFill>
        <p:spPr>
          <a:xfrm>
            <a:off x="3039702" y="1599788"/>
            <a:ext cx="2515574" cy="3252896"/>
          </a:xfrm>
          <a:prstGeom prst="rect">
            <a:avLst/>
          </a:prstGeom>
        </p:spPr>
      </p:pic>
      <p:sp>
        <p:nvSpPr>
          <p:cNvPr id="7" name="Content Placeholder 2">
            <a:extLst>
              <a:ext uri="{FF2B5EF4-FFF2-40B4-BE49-F238E27FC236}">
                <a16:creationId xmlns:a16="http://schemas.microsoft.com/office/drawing/2014/main" id="{F90039E4-EF3A-09B5-98A0-6069FD75B130}"/>
              </a:ext>
            </a:extLst>
          </p:cNvPr>
          <p:cNvSpPr>
            <a:spLocks noGrp="1"/>
          </p:cNvSpPr>
          <p:nvPr>
            <p:ph idx="1"/>
          </p:nvPr>
        </p:nvSpPr>
        <p:spPr>
          <a:xfrm>
            <a:off x="937054" y="4492591"/>
            <a:ext cx="6102021" cy="1555097"/>
          </a:xfrm>
        </p:spPr>
        <p:txBody>
          <a:bodyPr>
            <a:normAutofit/>
          </a:bodyPr>
          <a:lstStyle/>
          <a:p>
            <a:pPr marL="0" indent="0">
              <a:buClr>
                <a:schemeClr val="tx1"/>
              </a:buClr>
              <a:buNone/>
            </a:pPr>
            <a:r>
              <a:rPr lang="en-US" sz="2600" b="1" dirty="0">
                <a:solidFill>
                  <a:srgbClr val="000000"/>
                </a:solidFill>
                <a:latin typeface="+mn-lt"/>
              </a:rPr>
              <a:t>Appendix A:</a:t>
            </a:r>
            <a:r>
              <a:rPr lang="en-US" sz="2600" dirty="0">
                <a:solidFill>
                  <a:srgbClr val="000000"/>
                </a:solidFill>
                <a:latin typeface="+mn-lt"/>
              </a:rPr>
              <a:t> </a:t>
            </a:r>
          </a:p>
          <a:p>
            <a:pPr marL="0" indent="0">
              <a:buClr>
                <a:schemeClr val="tx1"/>
              </a:buClr>
              <a:buNone/>
            </a:pPr>
            <a:r>
              <a:rPr lang="en-US" sz="2600" dirty="0">
                <a:solidFill>
                  <a:srgbClr val="000000"/>
                </a:solidFill>
                <a:latin typeface="+mn-lt"/>
              </a:rPr>
              <a:t>50 Research and Analysis Power Verbs </a:t>
            </a:r>
          </a:p>
          <a:p>
            <a:pPr marL="0" indent="0">
              <a:spcBef>
                <a:spcPts val="0"/>
              </a:spcBef>
              <a:buClr>
                <a:schemeClr val="tx1"/>
              </a:buClr>
              <a:buNone/>
            </a:pPr>
            <a:r>
              <a:rPr lang="en-US" sz="2600" dirty="0">
                <a:solidFill>
                  <a:srgbClr val="000000"/>
                </a:solidFill>
                <a:latin typeface="+mn-lt"/>
              </a:rPr>
              <a:t>for Writing Strong Sentences</a:t>
            </a:r>
          </a:p>
        </p:txBody>
      </p:sp>
      <p:sp>
        <p:nvSpPr>
          <p:cNvPr id="8" name="Title 1">
            <a:extLst>
              <a:ext uri="{FF2B5EF4-FFF2-40B4-BE49-F238E27FC236}">
                <a16:creationId xmlns:a16="http://schemas.microsoft.com/office/drawing/2014/main" id="{B832E19D-8B1B-D5C9-FCD4-F07CD96DFB75}"/>
              </a:ext>
            </a:extLst>
          </p:cNvPr>
          <p:cNvSpPr>
            <a:spLocks noGrp="1"/>
          </p:cNvSpPr>
          <p:nvPr>
            <p:ph type="title"/>
          </p:nvPr>
        </p:nvSpPr>
        <p:spPr>
          <a:xfrm>
            <a:off x="952500" y="526778"/>
            <a:ext cx="10287001" cy="869089"/>
          </a:xfrm>
        </p:spPr>
        <p:txBody>
          <a:bodyPr>
            <a:normAutofit/>
          </a:bodyPr>
          <a:lstStyle/>
          <a:p>
            <a:r>
              <a:rPr lang="en-US" dirty="0"/>
              <a:t>3. Articulate the action with a verb</a:t>
            </a:r>
          </a:p>
        </p:txBody>
      </p:sp>
    </p:spTree>
    <p:extLst>
      <p:ext uri="{BB962C8B-B14F-4D97-AF65-F5344CB8AC3E}">
        <p14:creationId xmlns:p14="http://schemas.microsoft.com/office/powerpoint/2010/main" val="51356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lstStyle/>
          <a:p>
            <a:r>
              <a:rPr lang="en-US" dirty="0"/>
              <a:t>5 strategies for clear sentence structure</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
          </p:nvPr>
        </p:nvSpPr>
        <p:spPr/>
        <p:txBody>
          <a:bodyPr>
            <a:normAutofit/>
          </a:bodyPr>
          <a:lstStyle/>
          <a:p>
            <a:pPr marL="463556" indent="-463556">
              <a:lnSpc>
                <a:spcPct val="110000"/>
              </a:lnSpc>
              <a:spcAft>
                <a:spcPts val="1200"/>
              </a:spcAft>
              <a:buClr>
                <a:schemeClr val="tx1"/>
              </a:buClr>
              <a:buFont typeface="+mj-lt"/>
              <a:buAutoNum type="arabicPeriod"/>
            </a:pPr>
            <a:r>
              <a:rPr lang="en-US" sz="2400" dirty="0"/>
              <a:t>Use the topic and stress positions wisely (provide context).</a:t>
            </a:r>
            <a:endParaRPr lang="en-US" sz="2400" dirty="0">
              <a:latin typeface="+mn-lt"/>
            </a:endParaRPr>
          </a:p>
          <a:p>
            <a:pPr marL="463556" indent="-463556">
              <a:lnSpc>
                <a:spcPct val="110000"/>
              </a:lnSpc>
              <a:spcAft>
                <a:spcPts val="1200"/>
              </a:spcAft>
              <a:buClr>
                <a:schemeClr val="tx1"/>
              </a:buClr>
              <a:buFont typeface="+mj-lt"/>
              <a:buAutoNum type="arabicPeriod"/>
            </a:pPr>
            <a:r>
              <a:rPr lang="en-US" sz="2400" dirty="0">
                <a:latin typeface="+mn-lt"/>
              </a:rPr>
              <a:t>Place the verb near its grammatical subject.</a:t>
            </a:r>
          </a:p>
          <a:p>
            <a:pPr marL="463556" indent="-463556">
              <a:lnSpc>
                <a:spcPct val="110000"/>
              </a:lnSpc>
              <a:spcAft>
                <a:spcPts val="1200"/>
              </a:spcAft>
              <a:buClr>
                <a:schemeClr val="tx1"/>
              </a:buClr>
              <a:buFont typeface="+mj-lt"/>
              <a:buAutoNum type="arabicPeriod"/>
            </a:pPr>
            <a:r>
              <a:rPr lang="en-US" sz="2400" dirty="0">
                <a:latin typeface="+mn-lt"/>
              </a:rPr>
              <a:t>Articulate the action of every clause and sentence in its verb.</a:t>
            </a:r>
          </a:p>
          <a:p>
            <a:pPr marL="463556" indent="-463556">
              <a:lnSpc>
                <a:spcPct val="110000"/>
              </a:lnSpc>
              <a:spcAft>
                <a:spcPts val="1200"/>
              </a:spcAft>
              <a:buClr>
                <a:schemeClr val="tx1"/>
              </a:buClr>
              <a:buFont typeface="+mj-lt"/>
              <a:buAutoNum type="arabicPeriod"/>
            </a:pPr>
            <a:r>
              <a:rPr lang="en-US" sz="2400" b="1" dirty="0">
                <a:solidFill>
                  <a:srgbClr val="0070C0"/>
                </a:solidFill>
                <a:latin typeface="+mn-lt"/>
              </a:rPr>
              <a:t>Use parallel structure</a:t>
            </a:r>
          </a:p>
          <a:p>
            <a:pPr marL="463556" indent="-463556">
              <a:lnSpc>
                <a:spcPct val="110000"/>
              </a:lnSpc>
              <a:spcAft>
                <a:spcPts val="1200"/>
              </a:spcAft>
              <a:buClr>
                <a:schemeClr val="tx1"/>
              </a:buClr>
              <a:buFont typeface="+mj-lt"/>
              <a:buAutoNum type="arabicPeriod"/>
            </a:pPr>
            <a:r>
              <a:rPr lang="en-US" sz="2400" dirty="0">
                <a:latin typeface="Helvetica" pitchFamily="2" charset="0"/>
              </a:rPr>
              <a:t>Avoid sentences that are overly complicated</a:t>
            </a:r>
          </a:p>
        </p:txBody>
      </p:sp>
      <p:sp>
        <p:nvSpPr>
          <p:cNvPr id="5" name="Footer Placeholder 2">
            <a:extLst>
              <a:ext uri="{FF2B5EF4-FFF2-40B4-BE49-F238E27FC236}">
                <a16:creationId xmlns:a16="http://schemas.microsoft.com/office/drawing/2014/main" id="{2282E3E8-5BF3-A439-27C7-EBE715669B98}"/>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1845942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B8734-FC5C-9959-09C8-822C7FE38124}"/>
              </a:ext>
            </a:extLst>
          </p:cNvPr>
          <p:cNvSpPr>
            <a:spLocks noGrp="1"/>
          </p:cNvSpPr>
          <p:nvPr>
            <p:ph type="title"/>
          </p:nvPr>
        </p:nvSpPr>
        <p:spPr>
          <a:xfrm>
            <a:off x="949325" y="498296"/>
            <a:ext cx="10515844" cy="896116"/>
          </a:xfrm>
        </p:spPr>
        <p:txBody>
          <a:bodyPr>
            <a:normAutofit/>
          </a:bodyPr>
          <a:lstStyle/>
          <a:p>
            <a:r>
              <a:rPr lang="en-US" dirty="0"/>
              <a:t>4. Use parallel structure</a:t>
            </a:r>
          </a:p>
        </p:txBody>
      </p:sp>
      <p:sp>
        <p:nvSpPr>
          <p:cNvPr id="5" name="Footer Placeholder 4">
            <a:extLst>
              <a:ext uri="{FF2B5EF4-FFF2-40B4-BE49-F238E27FC236}">
                <a16:creationId xmlns:a16="http://schemas.microsoft.com/office/drawing/2014/main" id="{C470FBCC-21D3-B427-B3B1-34CA5D8CB59B}"/>
              </a:ext>
            </a:extLst>
          </p:cNvPr>
          <p:cNvSpPr>
            <a:spLocks noGrp="1"/>
          </p:cNvSpPr>
          <p:nvPr>
            <p:ph type="ftr" sz="quarter" idx="3"/>
          </p:nvPr>
        </p:nvSpPr>
        <p:spPr/>
        <p:txBody>
          <a:bodyPr/>
          <a:lstStyle/>
          <a:p>
            <a:r>
              <a:rPr lang="en-US" dirty="0">
                <a:latin typeface="+mn-lt"/>
              </a:rPr>
              <a:t>Scientific Editing and Research Communication Core</a:t>
            </a:r>
          </a:p>
        </p:txBody>
      </p:sp>
      <p:sp>
        <p:nvSpPr>
          <p:cNvPr id="41" name="TextBox 40">
            <a:extLst>
              <a:ext uri="{FF2B5EF4-FFF2-40B4-BE49-F238E27FC236}">
                <a16:creationId xmlns:a16="http://schemas.microsoft.com/office/drawing/2014/main" id="{E0A65869-A7D6-E339-7B50-0AD3E276D373}"/>
              </a:ext>
            </a:extLst>
          </p:cNvPr>
          <p:cNvSpPr txBox="1"/>
          <p:nvPr/>
        </p:nvSpPr>
        <p:spPr>
          <a:xfrm>
            <a:off x="1056850" y="2459504"/>
            <a:ext cx="11037757" cy="1938992"/>
          </a:xfrm>
          <a:prstGeom prst="rect">
            <a:avLst/>
          </a:prstGeom>
          <a:noFill/>
        </p:spPr>
        <p:txBody>
          <a:bodyPr wrap="square" rtlCol="0">
            <a:spAutoFit/>
          </a:bodyPr>
          <a:lstStyle/>
          <a:p>
            <a:r>
              <a:rPr lang="en-US" sz="2400" dirty="0"/>
              <a:t>The study demonstrated that the drug reduces blood pressure, improving cardiovascular function, and that the quality of life for patients was enhanced.</a:t>
            </a:r>
          </a:p>
          <a:p>
            <a:endParaRPr lang="en-US" sz="2400" dirty="0"/>
          </a:p>
          <a:p>
            <a:endParaRPr lang="en-US" sz="2400" dirty="0"/>
          </a:p>
          <a:p>
            <a:endParaRPr lang="en-US" sz="2400" dirty="0"/>
          </a:p>
        </p:txBody>
      </p:sp>
    </p:spTree>
    <p:extLst>
      <p:ext uri="{BB962C8B-B14F-4D97-AF65-F5344CB8AC3E}">
        <p14:creationId xmlns:p14="http://schemas.microsoft.com/office/powerpoint/2010/main" val="1680878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B8734-FC5C-9959-09C8-822C7FE38124}"/>
              </a:ext>
            </a:extLst>
          </p:cNvPr>
          <p:cNvSpPr>
            <a:spLocks noGrp="1"/>
          </p:cNvSpPr>
          <p:nvPr>
            <p:ph type="title"/>
          </p:nvPr>
        </p:nvSpPr>
        <p:spPr>
          <a:xfrm>
            <a:off x="949325" y="498296"/>
            <a:ext cx="10515844" cy="896116"/>
          </a:xfrm>
        </p:spPr>
        <p:txBody>
          <a:bodyPr>
            <a:normAutofit/>
          </a:bodyPr>
          <a:lstStyle/>
          <a:p>
            <a:r>
              <a:rPr lang="en-US" dirty="0"/>
              <a:t>4. Use parallel construction</a:t>
            </a:r>
          </a:p>
        </p:txBody>
      </p:sp>
      <p:sp>
        <p:nvSpPr>
          <p:cNvPr id="5" name="Footer Placeholder 4">
            <a:extLst>
              <a:ext uri="{FF2B5EF4-FFF2-40B4-BE49-F238E27FC236}">
                <a16:creationId xmlns:a16="http://schemas.microsoft.com/office/drawing/2014/main" id="{C470FBCC-21D3-B427-B3B1-34CA5D8CB59B}"/>
              </a:ext>
            </a:extLst>
          </p:cNvPr>
          <p:cNvSpPr>
            <a:spLocks noGrp="1"/>
          </p:cNvSpPr>
          <p:nvPr>
            <p:ph type="ftr" sz="quarter" idx="3"/>
          </p:nvPr>
        </p:nvSpPr>
        <p:spPr/>
        <p:txBody>
          <a:bodyPr/>
          <a:lstStyle/>
          <a:p>
            <a:r>
              <a:rPr lang="en-US" dirty="0">
                <a:latin typeface="+mn-lt"/>
              </a:rPr>
              <a:t>Scientific Editing and Research Communication Core</a:t>
            </a:r>
          </a:p>
        </p:txBody>
      </p:sp>
      <p:sp>
        <p:nvSpPr>
          <p:cNvPr id="41" name="TextBox 40">
            <a:extLst>
              <a:ext uri="{FF2B5EF4-FFF2-40B4-BE49-F238E27FC236}">
                <a16:creationId xmlns:a16="http://schemas.microsoft.com/office/drawing/2014/main" id="{E0A65869-A7D6-E339-7B50-0AD3E276D373}"/>
              </a:ext>
            </a:extLst>
          </p:cNvPr>
          <p:cNvSpPr txBox="1"/>
          <p:nvPr/>
        </p:nvSpPr>
        <p:spPr>
          <a:xfrm>
            <a:off x="949325" y="1995616"/>
            <a:ext cx="11037757" cy="3046988"/>
          </a:xfrm>
          <a:prstGeom prst="rect">
            <a:avLst/>
          </a:prstGeom>
          <a:noFill/>
        </p:spPr>
        <p:txBody>
          <a:bodyPr wrap="square" rtlCol="0">
            <a:spAutoFit/>
          </a:bodyPr>
          <a:lstStyle/>
          <a:p>
            <a:r>
              <a:rPr lang="en-US" sz="2400" dirty="0"/>
              <a:t>The study demonstrated that the drug </a:t>
            </a:r>
            <a:r>
              <a:rPr lang="en-US" sz="2400" b="1" dirty="0">
                <a:solidFill>
                  <a:schemeClr val="accent4"/>
                </a:solidFill>
              </a:rPr>
              <a:t>reduces</a:t>
            </a:r>
            <a:r>
              <a:rPr lang="en-US" sz="2400" dirty="0"/>
              <a:t> blood pressure, </a:t>
            </a:r>
            <a:r>
              <a:rPr lang="en-US" sz="2400" b="1" dirty="0">
                <a:solidFill>
                  <a:schemeClr val="accent6"/>
                </a:solidFill>
              </a:rPr>
              <a:t>improving</a:t>
            </a:r>
            <a:r>
              <a:rPr lang="en-US" sz="2400" b="1" dirty="0"/>
              <a:t> </a:t>
            </a:r>
            <a:r>
              <a:rPr lang="en-US" sz="2400" dirty="0"/>
              <a:t>cardiovascular function, and that the quality of life for patients </a:t>
            </a:r>
            <a:r>
              <a:rPr lang="en-US" sz="2400" b="1" dirty="0">
                <a:solidFill>
                  <a:schemeClr val="accent5"/>
                </a:solidFill>
              </a:rPr>
              <a:t>was enhanced</a:t>
            </a:r>
            <a:r>
              <a:rPr lang="en-US" sz="2400" dirty="0"/>
              <a:t>.</a:t>
            </a:r>
          </a:p>
          <a:p>
            <a:endParaRPr lang="en-US" sz="2400" dirty="0"/>
          </a:p>
          <a:p>
            <a:pPr>
              <a:buFont typeface="+mj-lt"/>
              <a:buAutoNum type="arabicPeriod"/>
            </a:pPr>
            <a:r>
              <a:rPr lang="en-US" sz="2400" dirty="0"/>
              <a:t> </a:t>
            </a:r>
            <a:r>
              <a:rPr lang="en-US" sz="2400" b="1" dirty="0">
                <a:solidFill>
                  <a:schemeClr val="accent4"/>
                </a:solidFill>
              </a:rPr>
              <a:t>reduces</a:t>
            </a:r>
            <a:r>
              <a:rPr lang="en-US" sz="2400" b="1" dirty="0"/>
              <a:t> </a:t>
            </a:r>
            <a:r>
              <a:rPr lang="en-US" sz="2400" dirty="0"/>
              <a:t>(simple present tense)</a:t>
            </a:r>
          </a:p>
          <a:p>
            <a:pPr>
              <a:buFont typeface="+mj-lt"/>
              <a:buAutoNum type="arabicPeriod"/>
            </a:pPr>
            <a:r>
              <a:rPr lang="en-US" sz="2400" dirty="0"/>
              <a:t> </a:t>
            </a:r>
            <a:r>
              <a:rPr lang="en-US" sz="2400" b="1" dirty="0">
                <a:solidFill>
                  <a:schemeClr val="accent6"/>
                </a:solidFill>
              </a:rPr>
              <a:t>improving</a:t>
            </a:r>
            <a:r>
              <a:rPr lang="en-US" sz="2400" dirty="0">
                <a:solidFill>
                  <a:schemeClr val="accent6"/>
                </a:solidFill>
              </a:rPr>
              <a:t> </a:t>
            </a:r>
            <a:r>
              <a:rPr lang="en-US" sz="2400" dirty="0"/>
              <a:t>(present participle/gerund form)</a:t>
            </a:r>
          </a:p>
          <a:p>
            <a:pPr>
              <a:buFont typeface="+mj-lt"/>
              <a:buAutoNum type="arabicPeriod"/>
            </a:pPr>
            <a:r>
              <a:rPr lang="en-US" sz="2400" dirty="0"/>
              <a:t> </a:t>
            </a:r>
            <a:r>
              <a:rPr lang="en-US" sz="2400" b="1" dirty="0">
                <a:solidFill>
                  <a:schemeClr val="accent5"/>
                </a:solidFill>
              </a:rPr>
              <a:t>was enhanced </a:t>
            </a:r>
            <a:r>
              <a:rPr lang="en-US" sz="2400" dirty="0"/>
              <a:t>(passive voice)</a:t>
            </a:r>
          </a:p>
          <a:p>
            <a:endParaRPr lang="en-US" sz="2400" dirty="0"/>
          </a:p>
          <a:p>
            <a:endParaRPr lang="en-US" sz="2400" dirty="0"/>
          </a:p>
        </p:txBody>
      </p:sp>
    </p:spTree>
    <p:extLst>
      <p:ext uri="{BB962C8B-B14F-4D97-AF65-F5344CB8AC3E}">
        <p14:creationId xmlns:p14="http://schemas.microsoft.com/office/powerpoint/2010/main" val="3038672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470FBCC-21D3-B427-B3B1-34CA5D8CB59B}"/>
              </a:ext>
            </a:extLst>
          </p:cNvPr>
          <p:cNvSpPr>
            <a:spLocks noGrp="1"/>
          </p:cNvSpPr>
          <p:nvPr>
            <p:ph type="ftr" sz="quarter" idx="3"/>
          </p:nvPr>
        </p:nvSpPr>
        <p:spPr/>
        <p:txBody>
          <a:bodyPr/>
          <a:lstStyle/>
          <a:p>
            <a:r>
              <a:rPr lang="en-US" dirty="0">
                <a:latin typeface="+mn-lt"/>
              </a:rPr>
              <a:t>Scientific Editing and Research Communication Core</a:t>
            </a:r>
          </a:p>
        </p:txBody>
      </p:sp>
      <p:sp>
        <p:nvSpPr>
          <p:cNvPr id="41" name="TextBox 40">
            <a:extLst>
              <a:ext uri="{FF2B5EF4-FFF2-40B4-BE49-F238E27FC236}">
                <a16:creationId xmlns:a16="http://schemas.microsoft.com/office/drawing/2014/main" id="{E0A65869-A7D6-E339-7B50-0AD3E276D373}"/>
              </a:ext>
            </a:extLst>
          </p:cNvPr>
          <p:cNvSpPr txBox="1"/>
          <p:nvPr/>
        </p:nvSpPr>
        <p:spPr>
          <a:xfrm>
            <a:off x="949325" y="1933833"/>
            <a:ext cx="11037757" cy="2677656"/>
          </a:xfrm>
          <a:prstGeom prst="rect">
            <a:avLst/>
          </a:prstGeom>
          <a:noFill/>
        </p:spPr>
        <p:txBody>
          <a:bodyPr wrap="square" rtlCol="0">
            <a:spAutoFit/>
          </a:bodyPr>
          <a:lstStyle/>
          <a:p>
            <a:r>
              <a:rPr lang="en-US" sz="2400" dirty="0"/>
              <a:t>The study demonstrated that the drug </a:t>
            </a:r>
            <a:r>
              <a:rPr lang="en-US" sz="2400" b="1" dirty="0">
                <a:solidFill>
                  <a:schemeClr val="accent4"/>
                </a:solidFill>
              </a:rPr>
              <a:t>reduces</a:t>
            </a:r>
            <a:r>
              <a:rPr lang="en-US" sz="2400" dirty="0"/>
              <a:t> blood pressure</a:t>
            </a:r>
            <a:r>
              <a:rPr lang="en-US" sz="2400" b="1" dirty="0"/>
              <a:t>, </a:t>
            </a:r>
            <a:r>
              <a:rPr lang="en-US" sz="2400" b="1" dirty="0">
                <a:solidFill>
                  <a:schemeClr val="accent4"/>
                </a:solidFill>
              </a:rPr>
              <a:t>improves</a:t>
            </a:r>
            <a:r>
              <a:rPr lang="en-US" sz="2400" b="1" dirty="0"/>
              <a:t> </a:t>
            </a:r>
            <a:r>
              <a:rPr lang="en-US" sz="2400" dirty="0"/>
              <a:t>cardiovascular function, and </a:t>
            </a:r>
            <a:r>
              <a:rPr lang="en-US" sz="2400" b="1" dirty="0">
                <a:solidFill>
                  <a:schemeClr val="accent4"/>
                </a:solidFill>
              </a:rPr>
              <a:t>enhances</a:t>
            </a:r>
            <a:r>
              <a:rPr lang="en-US" sz="2400" dirty="0"/>
              <a:t> patient quality of life.</a:t>
            </a:r>
          </a:p>
          <a:p>
            <a:endParaRPr lang="en-US" sz="2400" dirty="0"/>
          </a:p>
          <a:p>
            <a:pPr marL="457200" indent="-457200">
              <a:buAutoNum type="arabicPeriod"/>
            </a:pPr>
            <a:r>
              <a:rPr lang="en-US" sz="2400" b="1" dirty="0">
                <a:solidFill>
                  <a:schemeClr val="accent4"/>
                </a:solidFill>
              </a:rPr>
              <a:t>reduces</a:t>
            </a:r>
            <a:r>
              <a:rPr lang="en-US" sz="2400" dirty="0"/>
              <a:t> (simple present tense)</a:t>
            </a:r>
          </a:p>
          <a:p>
            <a:pPr marL="457200" indent="-457200">
              <a:buAutoNum type="arabicPeriod"/>
            </a:pPr>
            <a:r>
              <a:rPr lang="en-US" sz="2400" b="1" dirty="0">
                <a:solidFill>
                  <a:schemeClr val="accent4"/>
                </a:solidFill>
              </a:rPr>
              <a:t>improves</a:t>
            </a:r>
            <a:r>
              <a:rPr lang="en-US" sz="2400" b="1" dirty="0"/>
              <a:t> </a:t>
            </a:r>
            <a:r>
              <a:rPr lang="en-US" sz="2400" dirty="0"/>
              <a:t>(simple present tense)</a:t>
            </a:r>
            <a:endParaRPr lang="en-US" sz="2400" b="1" dirty="0"/>
          </a:p>
          <a:p>
            <a:pPr marL="457200" indent="-457200">
              <a:buAutoNum type="arabicPeriod"/>
            </a:pPr>
            <a:r>
              <a:rPr lang="en-US" sz="2400" b="1" dirty="0">
                <a:solidFill>
                  <a:schemeClr val="accent4"/>
                </a:solidFill>
              </a:rPr>
              <a:t>enhances</a:t>
            </a:r>
            <a:r>
              <a:rPr lang="en-US" sz="2400" dirty="0"/>
              <a:t> (simple present tense)</a:t>
            </a:r>
          </a:p>
          <a:p>
            <a:endParaRPr lang="en-US" sz="2400" dirty="0"/>
          </a:p>
        </p:txBody>
      </p:sp>
      <p:sp>
        <p:nvSpPr>
          <p:cNvPr id="4" name="TextBox 3">
            <a:extLst>
              <a:ext uri="{FF2B5EF4-FFF2-40B4-BE49-F238E27FC236}">
                <a16:creationId xmlns:a16="http://schemas.microsoft.com/office/drawing/2014/main" id="{667C8375-AE59-9B17-3685-63F7ABBEECDA}"/>
              </a:ext>
            </a:extLst>
          </p:cNvPr>
          <p:cNvSpPr txBox="1"/>
          <p:nvPr/>
        </p:nvSpPr>
        <p:spPr>
          <a:xfrm>
            <a:off x="949325" y="4905632"/>
            <a:ext cx="9788697" cy="400110"/>
          </a:xfrm>
          <a:prstGeom prst="rect">
            <a:avLst/>
          </a:prstGeom>
          <a:noFill/>
        </p:spPr>
        <p:txBody>
          <a:bodyPr wrap="square" rtlCol="0">
            <a:spAutoFit/>
          </a:bodyPr>
          <a:lstStyle/>
          <a:p>
            <a:r>
              <a:rPr lang="en-US" sz="2000" dirty="0"/>
              <a:t>*Can also be applied for other major elements (structure of aims in a grant proposal)</a:t>
            </a:r>
          </a:p>
        </p:txBody>
      </p:sp>
      <p:sp>
        <p:nvSpPr>
          <p:cNvPr id="7" name="Title 2">
            <a:extLst>
              <a:ext uri="{FF2B5EF4-FFF2-40B4-BE49-F238E27FC236}">
                <a16:creationId xmlns:a16="http://schemas.microsoft.com/office/drawing/2014/main" id="{B9E7D418-6629-2E6E-47FA-CB1108ABC8C7}"/>
              </a:ext>
            </a:extLst>
          </p:cNvPr>
          <p:cNvSpPr txBox="1">
            <a:spLocks/>
          </p:cNvSpPr>
          <p:nvPr/>
        </p:nvSpPr>
        <p:spPr>
          <a:xfrm>
            <a:off x="949325" y="498296"/>
            <a:ext cx="10515844" cy="89611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4. Use parallel construction</a:t>
            </a:r>
            <a:endParaRPr lang="en-US" dirty="0"/>
          </a:p>
        </p:txBody>
      </p:sp>
    </p:spTree>
    <p:extLst>
      <p:ext uri="{BB962C8B-B14F-4D97-AF65-F5344CB8AC3E}">
        <p14:creationId xmlns:p14="http://schemas.microsoft.com/office/powerpoint/2010/main" val="3741922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26AFF205-659D-3449-8BC9-DE3E47C11CCF}"/>
              </a:ext>
            </a:extLst>
          </p:cNvPr>
          <p:cNvSpPr txBox="1">
            <a:spLocks noChangeArrowheads="1"/>
          </p:cNvSpPr>
          <p:nvPr/>
        </p:nvSpPr>
        <p:spPr bwMode="auto">
          <a:xfrm>
            <a:off x="4974279" y="4379737"/>
            <a:ext cx="25237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i="1">
                <a:solidFill>
                  <a:schemeClr val="tx1"/>
                </a:solidFill>
                <a:latin typeface="Verdana" charset="0"/>
                <a:ea typeface="ＭＳ Ｐゴシック" charset="0"/>
                <a:cs typeface="ＭＳ Ｐゴシック" charset="0"/>
              </a:defRPr>
            </a:lvl1pPr>
            <a:lvl2pPr marL="742950" indent="-285750">
              <a:defRPr sz="2400" b="1" i="1">
                <a:solidFill>
                  <a:schemeClr val="tx1"/>
                </a:solidFill>
                <a:latin typeface="Verdana" charset="0"/>
                <a:ea typeface="ＭＳ Ｐゴシック" charset="0"/>
              </a:defRPr>
            </a:lvl2pPr>
            <a:lvl3pPr marL="1143000" indent="-228600">
              <a:defRPr sz="2400" b="1" i="1">
                <a:solidFill>
                  <a:schemeClr val="tx1"/>
                </a:solidFill>
                <a:latin typeface="Verdana" charset="0"/>
                <a:ea typeface="ＭＳ Ｐゴシック" charset="0"/>
              </a:defRPr>
            </a:lvl3pPr>
            <a:lvl4pPr marL="1600200" indent="-228600">
              <a:defRPr sz="2400" b="1" i="1">
                <a:solidFill>
                  <a:schemeClr val="tx1"/>
                </a:solidFill>
                <a:latin typeface="Verdana" charset="0"/>
                <a:ea typeface="ＭＳ Ｐゴシック" charset="0"/>
              </a:defRPr>
            </a:lvl4pPr>
            <a:lvl5pPr marL="2057400" indent="-228600">
              <a:defRPr sz="2400" b="1" i="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i="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i="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i="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i="1">
                <a:solidFill>
                  <a:schemeClr val="tx1"/>
                </a:solidFill>
                <a:latin typeface="Verdana" charset="0"/>
                <a:ea typeface="ＭＳ Ｐゴシック" charset="0"/>
              </a:defRPr>
            </a:lvl9pPr>
          </a:lstStyle>
          <a:p>
            <a:endParaRPr lang="en-US" sz="3200">
              <a:latin typeface="+mn-lt"/>
            </a:endParaRPr>
          </a:p>
        </p:txBody>
      </p:sp>
      <p:sp>
        <p:nvSpPr>
          <p:cNvPr id="17" name="Oval 20">
            <a:extLst>
              <a:ext uri="{FF2B5EF4-FFF2-40B4-BE49-F238E27FC236}">
                <a16:creationId xmlns:a16="http://schemas.microsoft.com/office/drawing/2014/main" id="{574B724C-C67B-3B55-AED8-380910B7AE7B}"/>
              </a:ext>
            </a:extLst>
          </p:cNvPr>
          <p:cNvSpPr>
            <a:spLocks noChangeArrowheads="1"/>
          </p:cNvSpPr>
          <p:nvPr/>
        </p:nvSpPr>
        <p:spPr bwMode="auto">
          <a:xfrm>
            <a:off x="5376022" y="4900953"/>
            <a:ext cx="1353309" cy="381000"/>
          </a:xfrm>
          <a:prstGeom prst="ellipse">
            <a:avLst/>
          </a:prstGeom>
          <a:solidFill>
            <a:schemeClr val="accent6">
              <a:alpha val="50195"/>
            </a:schemeClr>
          </a:solidFill>
          <a:ln w="9525">
            <a:solidFill>
              <a:schemeClr val="accent2">
                <a:alpha val="50195"/>
              </a:schemeClr>
            </a:solidFill>
            <a:round/>
            <a:headEnd/>
            <a:tailEnd/>
          </a:ln>
        </p:spPr>
        <p:txBody>
          <a:bodyPr wrap="none" anchor="ctr"/>
          <a:lstStyle/>
          <a:p>
            <a:endParaRPr lang="en-US" sz="2400" b="0"/>
          </a:p>
        </p:txBody>
      </p:sp>
      <p:sp>
        <p:nvSpPr>
          <p:cNvPr id="18" name="Oval 17">
            <a:extLst>
              <a:ext uri="{FF2B5EF4-FFF2-40B4-BE49-F238E27FC236}">
                <a16:creationId xmlns:a16="http://schemas.microsoft.com/office/drawing/2014/main" id="{3721DE3B-9DE4-E6F5-B537-1A11665BF055}"/>
              </a:ext>
            </a:extLst>
          </p:cNvPr>
          <p:cNvSpPr>
            <a:spLocks noChangeArrowheads="1"/>
          </p:cNvSpPr>
          <p:nvPr/>
        </p:nvSpPr>
        <p:spPr bwMode="auto">
          <a:xfrm>
            <a:off x="5376022" y="4108040"/>
            <a:ext cx="1353309" cy="461205"/>
          </a:xfrm>
          <a:prstGeom prst="ellipse">
            <a:avLst/>
          </a:prstGeom>
          <a:solidFill>
            <a:srgbClr val="EFDE32">
              <a:alpha val="50195"/>
            </a:srgbClr>
          </a:solidFill>
          <a:ln w="9525">
            <a:solidFill>
              <a:srgbClr val="EFDE32">
                <a:alpha val="50195"/>
              </a:srgbClr>
            </a:solidFill>
            <a:round/>
            <a:headEnd/>
            <a:tailEnd/>
          </a:ln>
        </p:spPr>
        <p:txBody>
          <a:bodyPr wrap="none" anchor="ctr"/>
          <a:lstStyle/>
          <a:p>
            <a:endParaRPr lang="en-US" sz="2400" b="0"/>
          </a:p>
        </p:txBody>
      </p:sp>
      <p:sp>
        <p:nvSpPr>
          <p:cNvPr id="19" name="Rectangle 18">
            <a:extLst>
              <a:ext uri="{FF2B5EF4-FFF2-40B4-BE49-F238E27FC236}">
                <a16:creationId xmlns:a16="http://schemas.microsoft.com/office/drawing/2014/main" id="{B2B74FA6-E018-40A6-B17A-CFF861BE89E6}"/>
              </a:ext>
            </a:extLst>
          </p:cNvPr>
          <p:cNvSpPr/>
          <p:nvPr/>
        </p:nvSpPr>
        <p:spPr>
          <a:xfrm>
            <a:off x="5298641" y="4188245"/>
            <a:ext cx="1594718" cy="338554"/>
          </a:xfrm>
          <a:prstGeom prst="rect">
            <a:avLst/>
          </a:prstGeom>
        </p:spPr>
        <p:txBody>
          <a:bodyPr wrap="square">
            <a:spAutoFit/>
          </a:bodyPr>
          <a:lstStyle/>
          <a:p>
            <a:pPr algn="ctr"/>
            <a:r>
              <a:rPr lang="en-US" sz="1600" b="0" i="0" dirty="0"/>
              <a:t>adjective</a:t>
            </a:r>
            <a:endParaRPr lang="en-US" sz="1600" dirty="0"/>
          </a:p>
        </p:txBody>
      </p:sp>
      <p:sp>
        <p:nvSpPr>
          <p:cNvPr id="20" name="Rectangle 19">
            <a:extLst>
              <a:ext uri="{FF2B5EF4-FFF2-40B4-BE49-F238E27FC236}">
                <a16:creationId xmlns:a16="http://schemas.microsoft.com/office/drawing/2014/main" id="{10B8D6E1-304C-3393-CA18-15CABB8133D3}"/>
              </a:ext>
            </a:extLst>
          </p:cNvPr>
          <p:cNvSpPr/>
          <p:nvPr/>
        </p:nvSpPr>
        <p:spPr>
          <a:xfrm>
            <a:off x="5501686" y="4921450"/>
            <a:ext cx="1101979" cy="338554"/>
          </a:xfrm>
          <a:prstGeom prst="rect">
            <a:avLst/>
          </a:prstGeom>
        </p:spPr>
        <p:txBody>
          <a:bodyPr wrap="square">
            <a:spAutoFit/>
          </a:bodyPr>
          <a:lstStyle/>
          <a:p>
            <a:pPr algn="ctr"/>
            <a:r>
              <a:rPr lang="en-US" sz="1600" b="0" i="0" dirty="0"/>
              <a:t>noun</a:t>
            </a:r>
            <a:endParaRPr lang="en-US" sz="1600" dirty="0"/>
          </a:p>
        </p:txBody>
      </p:sp>
      <p:sp>
        <p:nvSpPr>
          <p:cNvPr id="21" name="Rectangle 20">
            <a:extLst>
              <a:ext uri="{FF2B5EF4-FFF2-40B4-BE49-F238E27FC236}">
                <a16:creationId xmlns:a16="http://schemas.microsoft.com/office/drawing/2014/main" id="{6DEFAD53-9CD6-5B56-2A29-812B3CA97A3E}"/>
              </a:ext>
            </a:extLst>
          </p:cNvPr>
          <p:cNvSpPr/>
          <p:nvPr/>
        </p:nvSpPr>
        <p:spPr>
          <a:xfrm>
            <a:off x="1949821" y="2040655"/>
            <a:ext cx="8688872" cy="1815882"/>
          </a:xfrm>
          <a:prstGeom prst="rect">
            <a:avLst/>
          </a:prstGeom>
        </p:spPr>
        <p:txBody>
          <a:bodyPr wrap="square">
            <a:spAutoFit/>
          </a:bodyPr>
          <a:lstStyle/>
          <a:p>
            <a:r>
              <a:rPr lang="en-US" sz="2800" b="0" i="0" dirty="0">
                <a:cs typeface="Times"/>
              </a:rPr>
              <a:t>The human cartilaginous airway is a pseudostratified </a:t>
            </a:r>
          </a:p>
          <a:p>
            <a:r>
              <a:rPr lang="en-US" sz="2800" b="0" i="0" dirty="0">
                <a:cs typeface="Times"/>
              </a:rPr>
              <a:t>columnar epithelium composed of
</a:t>
            </a:r>
            <a:r>
              <a:rPr lang="en-US" sz="2800" b="0" i="0" dirty="0">
                <a:solidFill>
                  <a:schemeClr val="accent1"/>
                </a:solidFill>
                <a:cs typeface="Times"/>
              </a:rPr>
              <a:t>ciliated</a:t>
            </a:r>
            <a:r>
              <a:rPr lang="en-US" sz="2800" b="0" i="0" dirty="0">
                <a:cs typeface="Times"/>
              </a:rPr>
              <a:t>, </a:t>
            </a:r>
            <a:r>
              <a:rPr lang="en-US" sz="2800" b="0" i="0" dirty="0">
                <a:solidFill>
                  <a:schemeClr val="accent1"/>
                </a:solidFill>
                <a:cs typeface="Times"/>
              </a:rPr>
              <a:t>goblet</a:t>
            </a:r>
            <a:r>
              <a:rPr lang="en-US" sz="2800" b="0" i="0" dirty="0">
                <a:cs typeface="Times"/>
              </a:rPr>
              <a:t>, </a:t>
            </a:r>
            <a:r>
              <a:rPr lang="en-US" sz="2800" b="0" i="0" dirty="0">
                <a:solidFill>
                  <a:schemeClr val="accent1"/>
                </a:solidFill>
                <a:cs typeface="Times"/>
              </a:rPr>
              <a:t>non-ciliated columnar </a:t>
            </a:r>
            <a:r>
              <a:rPr lang="en-US" sz="2800" b="0" i="0" dirty="0">
                <a:solidFill>
                  <a:schemeClr val="accent6"/>
                </a:solidFill>
                <a:cs typeface="Times"/>
              </a:rPr>
              <a:t>cells</a:t>
            </a:r>
            <a:r>
              <a:rPr lang="en-US" sz="2800" b="0" i="0" dirty="0">
                <a:cs typeface="Times"/>
              </a:rPr>
              <a:t>,
 </a:t>
            </a:r>
            <a:r>
              <a:rPr lang="en-US" sz="2800" b="0" i="0" dirty="0">
                <a:solidFill>
                  <a:schemeClr val="accent1"/>
                </a:solidFill>
                <a:cs typeface="Times"/>
              </a:rPr>
              <a:t>intermediate</a:t>
            </a:r>
            <a:r>
              <a:rPr lang="en-US" sz="2800" b="0" i="0" dirty="0">
                <a:cs typeface="Times"/>
              </a:rPr>
              <a:t> </a:t>
            </a:r>
            <a:r>
              <a:rPr lang="en-US" sz="2800" b="0" i="0" dirty="0">
                <a:solidFill>
                  <a:schemeClr val="accent6"/>
                </a:solidFill>
                <a:cs typeface="Times"/>
              </a:rPr>
              <a:t>cells</a:t>
            </a:r>
            <a:r>
              <a:rPr lang="en-US" sz="2800" b="0" i="0" dirty="0">
                <a:cs typeface="Times"/>
              </a:rPr>
              <a:t>, and </a:t>
            </a:r>
            <a:r>
              <a:rPr lang="en-US" sz="2800" b="0" i="0" dirty="0">
                <a:solidFill>
                  <a:schemeClr val="accent1"/>
                </a:solidFill>
                <a:cs typeface="Times"/>
              </a:rPr>
              <a:t>basal</a:t>
            </a:r>
            <a:r>
              <a:rPr lang="en-US" sz="2800" b="0" i="0" dirty="0">
                <a:cs typeface="Times"/>
              </a:rPr>
              <a:t> </a:t>
            </a:r>
            <a:r>
              <a:rPr lang="en-US" sz="2800" b="0" i="0" dirty="0">
                <a:solidFill>
                  <a:schemeClr val="accent6"/>
                </a:solidFill>
                <a:cs typeface="Times"/>
              </a:rPr>
              <a:t>cells</a:t>
            </a:r>
            <a:r>
              <a:rPr lang="en-US" sz="2800" dirty="0">
                <a:cs typeface="Times"/>
              </a:rPr>
              <a:t>.</a:t>
            </a:r>
          </a:p>
        </p:txBody>
      </p:sp>
      <p:sp>
        <p:nvSpPr>
          <p:cNvPr id="22" name="Footer Placeholder 4">
            <a:extLst>
              <a:ext uri="{FF2B5EF4-FFF2-40B4-BE49-F238E27FC236}">
                <a16:creationId xmlns:a16="http://schemas.microsoft.com/office/drawing/2014/main" id="{6A93F1DE-7538-6382-E8B1-2DA0C575615E}"/>
              </a:ext>
            </a:extLst>
          </p:cNvPr>
          <p:cNvSpPr>
            <a:spLocks noGrp="1"/>
          </p:cNvSpPr>
          <p:nvPr>
            <p:ph type="ftr" sz="quarter" idx="3"/>
          </p:nvPr>
        </p:nvSpPr>
        <p:spPr>
          <a:xfrm>
            <a:off x="6575729" y="6450817"/>
            <a:ext cx="4679216" cy="365125"/>
          </a:xfrm>
        </p:spPr>
        <p:txBody>
          <a:bodyPr/>
          <a:lstStyle/>
          <a:p>
            <a:r>
              <a:rPr lang="en-US" dirty="0">
                <a:latin typeface="+mn-lt"/>
              </a:rPr>
              <a:t>Scientific Editing and Research Communication Core</a:t>
            </a:r>
          </a:p>
        </p:txBody>
      </p:sp>
      <p:sp>
        <p:nvSpPr>
          <p:cNvPr id="26" name="TextBox 25">
            <a:extLst>
              <a:ext uri="{FF2B5EF4-FFF2-40B4-BE49-F238E27FC236}">
                <a16:creationId xmlns:a16="http://schemas.microsoft.com/office/drawing/2014/main" id="{AA3EFFCA-AF1A-F6F3-C204-B1CF454EAF61}"/>
              </a:ext>
            </a:extLst>
          </p:cNvPr>
          <p:cNvSpPr txBox="1"/>
          <p:nvPr/>
        </p:nvSpPr>
        <p:spPr>
          <a:xfrm>
            <a:off x="1392115" y="5624578"/>
            <a:ext cx="9407770" cy="461665"/>
          </a:xfrm>
          <a:prstGeom prst="rect">
            <a:avLst/>
          </a:prstGeom>
          <a:noFill/>
        </p:spPr>
        <p:txBody>
          <a:bodyPr wrap="square" rtlCol="0">
            <a:spAutoFit/>
          </a:bodyPr>
          <a:lstStyle/>
          <a:p>
            <a:pPr algn="ctr"/>
            <a:r>
              <a:rPr lang="en-US" sz="2400" dirty="0"/>
              <a:t>Not all nouns are modifying an adjective!</a:t>
            </a:r>
          </a:p>
        </p:txBody>
      </p:sp>
      <p:sp>
        <p:nvSpPr>
          <p:cNvPr id="2" name="Title 2">
            <a:extLst>
              <a:ext uri="{FF2B5EF4-FFF2-40B4-BE49-F238E27FC236}">
                <a16:creationId xmlns:a16="http://schemas.microsoft.com/office/drawing/2014/main" id="{6CD3BA3B-87E2-6E4B-1C5D-224E0F812DA2}"/>
              </a:ext>
            </a:extLst>
          </p:cNvPr>
          <p:cNvSpPr>
            <a:spLocks noGrp="1"/>
          </p:cNvSpPr>
          <p:nvPr>
            <p:ph type="title"/>
          </p:nvPr>
        </p:nvSpPr>
        <p:spPr>
          <a:xfrm>
            <a:off x="949325" y="498296"/>
            <a:ext cx="10515844" cy="896116"/>
          </a:xfrm>
        </p:spPr>
        <p:txBody>
          <a:bodyPr>
            <a:normAutofit/>
          </a:bodyPr>
          <a:lstStyle/>
          <a:p>
            <a:r>
              <a:rPr lang="en-US" dirty="0"/>
              <a:t>4. Use parallel construction</a:t>
            </a:r>
          </a:p>
        </p:txBody>
      </p:sp>
    </p:spTree>
    <p:extLst>
      <p:ext uri="{BB962C8B-B14F-4D97-AF65-F5344CB8AC3E}">
        <p14:creationId xmlns:p14="http://schemas.microsoft.com/office/powerpoint/2010/main" val="2728653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00B52-64DE-4CB9-9822-EC19982B3E7D}"/>
            </a:ext>
          </a:extLst>
        </p:cNvPr>
        <p:cNvGrpSpPr/>
        <p:nvPr/>
      </p:nvGrpSpPr>
      <p:grpSpPr>
        <a:xfrm>
          <a:off x="0" y="0"/>
          <a:ext cx="0" cy="0"/>
          <a:chOff x="0" y="0"/>
          <a:chExt cx="0" cy="0"/>
        </a:xfrm>
      </p:grpSpPr>
      <p:sp>
        <p:nvSpPr>
          <p:cNvPr id="7" name="Rectangle 13">
            <a:extLst>
              <a:ext uri="{FF2B5EF4-FFF2-40B4-BE49-F238E27FC236}">
                <a16:creationId xmlns:a16="http://schemas.microsoft.com/office/drawing/2014/main" id="{6E3B28E7-8CA3-E93C-4A18-BE9FE6AA0199}"/>
              </a:ext>
            </a:extLst>
          </p:cNvPr>
          <p:cNvSpPr>
            <a:spLocks noChangeArrowheads="1"/>
          </p:cNvSpPr>
          <p:nvPr/>
        </p:nvSpPr>
        <p:spPr bwMode="auto">
          <a:xfrm>
            <a:off x="4623731" y="4166800"/>
            <a:ext cx="2523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endParaRPr lang="en-US" sz="2400">
              <a:solidFill>
                <a:srgbClr val="000000"/>
              </a:solidFill>
            </a:endParaRPr>
          </a:p>
        </p:txBody>
      </p:sp>
      <p:sp>
        <p:nvSpPr>
          <p:cNvPr id="8" name="TextBox 8">
            <a:extLst>
              <a:ext uri="{FF2B5EF4-FFF2-40B4-BE49-F238E27FC236}">
                <a16:creationId xmlns:a16="http://schemas.microsoft.com/office/drawing/2014/main" id="{F4122F06-6B82-91E9-0E4C-F95116E8E434}"/>
              </a:ext>
            </a:extLst>
          </p:cNvPr>
          <p:cNvSpPr txBox="1">
            <a:spLocks noChangeArrowheads="1"/>
          </p:cNvSpPr>
          <p:nvPr/>
        </p:nvSpPr>
        <p:spPr bwMode="auto">
          <a:xfrm>
            <a:off x="10316556" y="5577289"/>
            <a:ext cx="25237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i="1">
                <a:solidFill>
                  <a:schemeClr val="tx1"/>
                </a:solidFill>
                <a:latin typeface="Verdana" charset="0"/>
                <a:ea typeface="ＭＳ Ｐゴシック" charset="0"/>
                <a:cs typeface="ＭＳ Ｐゴシック" charset="0"/>
              </a:defRPr>
            </a:lvl1pPr>
            <a:lvl2pPr marL="742950" indent="-285750">
              <a:defRPr sz="2400" b="1" i="1">
                <a:solidFill>
                  <a:schemeClr val="tx1"/>
                </a:solidFill>
                <a:latin typeface="Verdana" charset="0"/>
                <a:ea typeface="ＭＳ Ｐゴシック" charset="0"/>
              </a:defRPr>
            </a:lvl2pPr>
            <a:lvl3pPr marL="1143000" indent="-228600">
              <a:defRPr sz="2400" b="1" i="1">
                <a:solidFill>
                  <a:schemeClr val="tx1"/>
                </a:solidFill>
                <a:latin typeface="Verdana" charset="0"/>
                <a:ea typeface="ＭＳ Ｐゴシック" charset="0"/>
              </a:defRPr>
            </a:lvl3pPr>
            <a:lvl4pPr marL="1600200" indent="-228600">
              <a:defRPr sz="2400" b="1" i="1">
                <a:solidFill>
                  <a:schemeClr val="tx1"/>
                </a:solidFill>
                <a:latin typeface="Verdana" charset="0"/>
                <a:ea typeface="ＭＳ Ｐゴシック" charset="0"/>
              </a:defRPr>
            </a:lvl4pPr>
            <a:lvl5pPr marL="2057400" indent="-228600">
              <a:defRPr sz="2400" b="1" i="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i="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i="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i="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i="1">
                <a:solidFill>
                  <a:schemeClr val="tx1"/>
                </a:solidFill>
                <a:latin typeface="Verdana" charset="0"/>
                <a:ea typeface="ＭＳ Ｐゴシック" charset="0"/>
              </a:defRPr>
            </a:lvl9pPr>
          </a:lstStyle>
          <a:p>
            <a:endParaRPr lang="en-US" sz="3200">
              <a:latin typeface="+mn-lt"/>
            </a:endParaRPr>
          </a:p>
        </p:txBody>
      </p:sp>
      <p:sp>
        <p:nvSpPr>
          <p:cNvPr id="17" name="Oval 20">
            <a:extLst>
              <a:ext uri="{FF2B5EF4-FFF2-40B4-BE49-F238E27FC236}">
                <a16:creationId xmlns:a16="http://schemas.microsoft.com/office/drawing/2014/main" id="{6824BC5D-C219-2922-3C7B-0EEEF72839C0}"/>
              </a:ext>
            </a:extLst>
          </p:cNvPr>
          <p:cNvSpPr>
            <a:spLocks noChangeArrowheads="1"/>
          </p:cNvSpPr>
          <p:nvPr/>
        </p:nvSpPr>
        <p:spPr bwMode="auto">
          <a:xfrm>
            <a:off x="10717986" y="5922773"/>
            <a:ext cx="1353309" cy="381000"/>
          </a:xfrm>
          <a:prstGeom prst="ellipse">
            <a:avLst/>
          </a:prstGeom>
          <a:solidFill>
            <a:schemeClr val="accent6">
              <a:alpha val="50195"/>
            </a:schemeClr>
          </a:solidFill>
          <a:ln w="9525">
            <a:solidFill>
              <a:schemeClr val="accent2">
                <a:alpha val="50195"/>
              </a:schemeClr>
            </a:solidFill>
            <a:round/>
            <a:headEnd/>
            <a:tailEnd/>
          </a:ln>
        </p:spPr>
        <p:txBody>
          <a:bodyPr wrap="none" anchor="ctr"/>
          <a:lstStyle/>
          <a:p>
            <a:endParaRPr lang="en-US" sz="2400" b="0"/>
          </a:p>
        </p:txBody>
      </p:sp>
      <p:sp>
        <p:nvSpPr>
          <p:cNvPr id="18" name="Oval 17">
            <a:extLst>
              <a:ext uri="{FF2B5EF4-FFF2-40B4-BE49-F238E27FC236}">
                <a16:creationId xmlns:a16="http://schemas.microsoft.com/office/drawing/2014/main" id="{A9E56CAC-4430-BD7F-A28E-D639BD9A545F}"/>
              </a:ext>
            </a:extLst>
          </p:cNvPr>
          <p:cNvSpPr>
            <a:spLocks noChangeArrowheads="1"/>
          </p:cNvSpPr>
          <p:nvPr/>
        </p:nvSpPr>
        <p:spPr bwMode="auto">
          <a:xfrm>
            <a:off x="10736951" y="5414102"/>
            <a:ext cx="1233942" cy="381000"/>
          </a:xfrm>
          <a:prstGeom prst="ellipse">
            <a:avLst/>
          </a:prstGeom>
          <a:solidFill>
            <a:srgbClr val="EFDE32">
              <a:alpha val="50195"/>
            </a:srgbClr>
          </a:solidFill>
          <a:ln w="9525">
            <a:solidFill>
              <a:srgbClr val="EFDE32">
                <a:alpha val="50195"/>
              </a:srgbClr>
            </a:solidFill>
            <a:round/>
            <a:headEnd/>
            <a:tailEnd/>
          </a:ln>
        </p:spPr>
        <p:txBody>
          <a:bodyPr wrap="none" anchor="ctr"/>
          <a:lstStyle/>
          <a:p>
            <a:endParaRPr lang="en-US" sz="2400" b="0"/>
          </a:p>
        </p:txBody>
      </p:sp>
      <p:sp>
        <p:nvSpPr>
          <p:cNvPr id="19" name="Rectangle 18">
            <a:extLst>
              <a:ext uri="{FF2B5EF4-FFF2-40B4-BE49-F238E27FC236}">
                <a16:creationId xmlns:a16="http://schemas.microsoft.com/office/drawing/2014/main" id="{E34A167A-78FB-10E5-EE59-4F7F01720AC2}"/>
              </a:ext>
            </a:extLst>
          </p:cNvPr>
          <p:cNvSpPr/>
          <p:nvPr/>
        </p:nvSpPr>
        <p:spPr>
          <a:xfrm>
            <a:off x="10597282" y="5437175"/>
            <a:ext cx="1594718" cy="338554"/>
          </a:xfrm>
          <a:prstGeom prst="rect">
            <a:avLst/>
          </a:prstGeom>
        </p:spPr>
        <p:txBody>
          <a:bodyPr wrap="square">
            <a:spAutoFit/>
          </a:bodyPr>
          <a:lstStyle/>
          <a:p>
            <a:pPr algn="ctr"/>
            <a:r>
              <a:rPr lang="en-US" sz="1600" b="0" i="0" dirty="0"/>
              <a:t>adjective</a:t>
            </a:r>
            <a:endParaRPr lang="en-US" sz="1600" dirty="0"/>
          </a:p>
        </p:txBody>
      </p:sp>
      <p:sp>
        <p:nvSpPr>
          <p:cNvPr id="20" name="Rectangle 19">
            <a:extLst>
              <a:ext uri="{FF2B5EF4-FFF2-40B4-BE49-F238E27FC236}">
                <a16:creationId xmlns:a16="http://schemas.microsoft.com/office/drawing/2014/main" id="{A696497D-6DCD-0C05-93D4-811C9269CD69}"/>
              </a:ext>
            </a:extLst>
          </p:cNvPr>
          <p:cNvSpPr/>
          <p:nvPr/>
        </p:nvSpPr>
        <p:spPr>
          <a:xfrm>
            <a:off x="10849949" y="5942146"/>
            <a:ext cx="1101979" cy="338554"/>
          </a:xfrm>
          <a:prstGeom prst="rect">
            <a:avLst/>
          </a:prstGeom>
        </p:spPr>
        <p:txBody>
          <a:bodyPr wrap="square">
            <a:spAutoFit/>
          </a:bodyPr>
          <a:lstStyle/>
          <a:p>
            <a:pPr algn="ctr"/>
            <a:r>
              <a:rPr lang="en-US" sz="1600" b="0" i="0" dirty="0"/>
              <a:t>noun</a:t>
            </a:r>
            <a:endParaRPr lang="en-US" sz="1600" dirty="0"/>
          </a:p>
        </p:txBody>
      </p:sp>
      <p:sp>
        <p:nvSpPr>
          <p:cNvPr id="21" name="Rectangle 20">
            <a:extLst>
              <a:ext uri="{FF2B5EF4-FFF2-40B4-BE49-F238E27FC236}">
                <a16:creationId xmlns:a16="http://schemas.microsoft.com/office/drawing/2014/main" id="{2A296EBF-1A5C-800B-C75F-7FBF9671D3FB}"/>
              </a:ext>
            </a:extLst>
          </p:cNvPr>
          <p:cNvSpPr/>
          <p:nvPr/>
        </p:nvSpPr>
        <p:spPr>
          <a:xfrm>
            <a:off x="2310835" y="2078285"/>
            <a:ext cx="7570330" cy="1569660"/>
          </a:xfrm>
          <a:prstGeom prst="rect">
            <a:avLst/>
          </a:prstGeom>
        </p:spPr>
        <p:txBody>
          <a:bodyPr wrap="square">
            <a:spAutoFit/>
          </a:bodyPr>
          <a:lstStyle/>
          <a:p>
            <a:r>
              <a:rPr lang="en-US" sz="2400" b="0" i="0" dirty="0">
                <a:cs typeface="Times"/>
              </a:rPr>
              <a:t>The human cartilaginous airway is a pseudostratified </a:t>
            </a:r>
          </a:p>
          <a:p>
            <a:r>
              <a:rPr lang="en-US" sz="2400" b="0" i="0" dirty="0">
                <a:cs typeface="Times"/>
              </a:rPr>
              <a:t>columnar epithelium composed of
</a:t>
            </a:r>
            <a:r>
              <a:rPr lang="en-US" sz="2400" b="0" i="0" dirty="0">
                <a:solidFill>
                  <a:schemeClr val="accent1"/>
                </a:solidFill>
                <a:cs typeface="Times"/>
              </a:rPr>
              <a:t>ciliated</a:t>
            </a:r>
            <a:r>
              <a:rPr lang="en-US" sz="2400" b="0" i="0" dirty="0">
                <a:cs typeface="Times"/>
              </a:rPr>
              <a:t> </a:t>
            </a:r>
            <a:r>
              <a:rPr lang="en-US" sz="2400" b="0" i="0" dirty="0">
                <a:solidFill>
                  <a:schemeClr val="accent6"/>
                </a:solidFill>
                <a:cs typeface="Times"/>
              </a:rPr>
              <a:t>cells</a:t>
            </a:r>
            <a:r>
              <a:rPr lang="en-US" sz="2400" b="0" i="0" dirty="0">
                <a:cs typeface="Times"/>
              </a:rPr>
              <a:t>, </a:t>
            </a:r>
            <a:r>
              <a:rPr lang="en-US" sz="2400" b="0" i="0" dirty="0">
                <a:solidFill>
                  <a:schemeClr val="accent1"/>
                </a:solidFill>
                <a:cs typeface="Times"/>
              </a:rPr>
              <a:t>goblet</a:t>
            </a:r>
            <a:r>
              <a:rPr lang="en-US" sz="2400" b="0" i="0" dirty="0">
                <a:cs typeface="Times"/>
              </a:rPr>
              <a:t> </a:t>
            </a:r>
            <a:r>
              <a:rPr lang="en-US" sz="2400" b="0" i="0" dirty="0">
                <a:solidFill>
                  <a:schemeClr val="accent6"/>
                </a:solidFill>
                <a:cs typeface="Times"/>
              </a:rPr>
              <a:t>cells</a:t>
            </a:r>
            <a:r>
              <a:rPr lang="en-US" sz="2400" b="0" i="0" dirty="0">
                <a:cs typeface="Times"/>
              </a:rPr>
              <a:t>, </a:t>
            </a:r>
            <a:r>
              <a:rPr lang="en-US" sz="2400" b="0" i="0" dirty="0">
                <a:solidFill>
                  <a:schemeClr val="accent1"/>
                </a:solidFill>
                <a:cs typeface="Times"/>
              </a:rPr>
              <a:t>non-ciliated columnar </a:t>
            </a:r>
            <a:r>
              <a:rPr lang="en-US" sz="2400" b="0" i="0" dirty="0">
                <a:solidFill>
                  <a:schemeClr val="accent6"/>
                </a:solidFill>
                <a:cs typeface="Times"/>
              </a:rPr>
              <a:t>cells</a:t>
            </a:r>
            <a:r>
              <a:rPr lang="en-US" sz="2400" b="0" i="0" dirty="0">
                <a:cs typeface="Times"/>
              </a:rPr>
              <a:t>,
 </a:t>
            </a:r>
            <a:r>
              <a:rPr lang="en-US" sz="2400" b="0" i="0" dirty="0">
                <a:solidFill>
                  <a:schemeClr val="accent1"/>
                </a:solidFill>
                <a:cs typeface="Times"/>
              </a:rPr>
              <a:t>intermediate</a:t>
            </a:r>
            <a:r>
              <a:rPr lang="en-US" sz="2400" b="0" i="0" dirty="0">
                <a:cs typeface="Times"/>
              </a:rPr>
              <a:t> </a:t>
            </a:r>
            <a:r>
              <a:rPr lang="en-US" sz="2400" b="0" i="0" dirty="0">
                <a:solidFill>
                  <a:schemeClr val="accent6"/>
                </a:solidFill>
                <a:cs typeface="Times"/>
              </a:rPr>
              <a:t>cells,</a:t>
            </a:r>
            <a:r>
              <a:rPr lang="en-US" sz="2400" b="0" i="0" dirty="0">
                <a:cs typeface="Times"/>
              </a:rPr>
              <a:t> and </a:t>
            </a:r>
            <a:r>
              <a:rPr lang="en-US" sz="2400" b="0" i="0" dirty="0">
                <a:solidFill>
                  <a:schemeClr val="accent1"/>
                </a:solidFill>
                <a:cs typeface="Times"/>
              </a:rPr>
              <a:t>basal</a:t>
            </a:r>
            <a:r>
              <a:rPr lang="en-US" sz="2400" b="0" i="0" dirty="0">
                <a:cs typeface="Times"/>
              </a:rPr>
              <a:t> </a:t>
            </a:r>
            <a:r>
              <a:rPr lang="en-US" sz="2400" b="0" i="0" dirty="0">
                <a:solidFill>
                  <a:schemeClr val="accent6"/>
                </a:solidFill>
                <a:cs typeface="Times"/>
              </a:rPr>
              <a:t>cells</a:t>
            </a:r>
            <a:r>
              <a:rPr lang="en-US" sz="2400" dirty="0">
                <a:cs typeface="Times"/>
              </a:rPr>
              <a:t>.</a:t>
            </a:r>
          </a:p>
        </p:txBody>
      </p:sp>
      <p:sp>
        <p:nvSpPr>
          <p:cNvPr id="22" name="Footer Placeholder 4">
            <a:extLst>
              <a:ext uri="{FF2B5EF4-FFF2-40B4-BE49-F238E27FC236}">
                <a16:creationId xmlns:a16="http://schemas.microsoft.com/office/drawing/2014/main" id="{911311CE-7A42-2B86-DDF7-77EE9EC36EE2}"/>
              </a:ext>
            </a:extLst>
          </p:cNvPr>
          <p:cNvSpPr>
            <a:spLocks noGrp="1"/>
          </p:cNvSpPr>
          <p:nvPr>
            <p:ph type="ftr" sz="quarter" idx="3"/>
          </p:nvPr>
        </p:nvSpPr>
        <p:spPr>
          <a:xfrm>
            <a:off x="6575729" y="6450817"/>
            <a:ext cx="4679216" cy="365125"/>
          </a:xfrm>
        </p:spPr>
        <p:txBody>
          <a:bodyPr/>
          <a:lstStyle/>
          <a:p>
            <a:r>
              <a:rPr lang="en-US" dirty="0">
                <a:latin typeface="+mn-lt"/>
              </a:rPr>
              <a:t>Scientific Editing and Research Communication Core</a:t>
            </a:r>
          </a:p>
        </p:txBody>
      </p:sp>
      <p:sp>
        <p:nvSpPr>
          <p:cNvPr id="40" name="Rectangle 39">
            <a:extLst>
              <a:ext uri="{FF2B5EF4-FFF2-40B4-BE49-F238E27FC236}">
                <a16:creationId xmlns:a16="http://schemas.microsoft.com/office/drawing/2014/main" id="{F1325C91-ABE9-57D7-00F5-C166C56ABB06}"/>
              </a:ext>
            </a:extLst>
          </p:cNvPr>
          <p:cNvSpPr/>
          <p:nvPr/>
        </p:nvSpPr>
        <p:spPr>
          <a:xfrm>
            <a:off x="2398758" y="4506773"/>
            <a:ext cx="7394484" cy="1569660"/>
          </a:xfrm>
          <a:prstGeom prst="rect">
            <a:avLst/>
          </a:prstGeom>
        </p:spPr>
        <p:txBody>
          <a:bodyPr wrap="square">
            <a:spAutoFit/>
          </a:bodyPr>
          <a:lstStyle/>
          <a:p>
            <a:r>
              <a:rPr lang="en-US" sz="2400" b="0" i="0" dirty="0">
                <a:cs typeface="Times"/>
              </a:rPr>
              <a:t>The human cartilaginous airway is a pseudostratified </a:t>
            </a:r>
          </a:p>
          <a:p>
            <a:r>
              <a:rPr lang="en-US" sz="2400" b="0" i="0" dirty="0">
                <a:cs typeface="Times"/>
              </a:rPr>
              <a:t>columnar epithelium composed of
</a:t>
            </a:r>
            <a:r>
              <a:rPr lang="en-US" sz="2400" b="0" i="0" dirty="0">
                <a:solidFill>
                  <a:schemeClr val="accent1"/>
                </a:solidFill>
                <a:cs typeface="Times"/>
              </a:rPr>
              <a:t>ciliated</a:t>
            </a:r>
            <a:r>
              <a:rPr lang="en-US" sz="2400" b="0" i="0" dirty="0">
                <a:cs typeface="Times"/>
              </a:rPr>
              <a:t>, </a:t>
            </a:r>
            <a:r>
              <a:rPr lang="en-US" sz="2400" b="0" i="0" dirty="0">
                <a:solidFill>
                  <a:schemeClr val="accent1"/>
                </a:solidFill>
                <a:cs typeface="Times"/>
              </a:rPr>
              <a:t>goblet</a:t>
            </a:r>
            <a:r>
              <a:rPr lang="en-US" sz="2400" b="0" i="0" dirty="0">
                <a:cs typeface="Times"/>
              </a:rPr>
              <a:t>, </a:t>
            </a:r>
            <a:r>
              <a:rPr lang="en-US" sz="2400" b="0" i="0" dirty="0">
                <a:solidFill>
                  <a:schemeClr val="accent1"/>
                </a:solidFill>
                <a:cs typeface="Times"/>
              </a:rPr>
              <a:t>non-ciliated columnar</a:t>
            </a:r>
            <a:r>
              <a:rPr lang="en-US" sz="2400" b="0" i="0" dirty="0">
                <a:cs typeface="Times"/>
              </a:rPr>
              <a:t>,
 </a:t>
            </a:r>
            <a:r>
              <a:rPr lang="en-US" sz="2400" b="0" i="0" dirty="0">
                <a:solidFill>
                  <a:schemeClr val="accent1"/>
                </a:solidFill>
                <a:cs typeface="Times"/>
              </a:rPr>
              <a:t>intermediate</a:t>
            </a:r>
            <a:r>
              <a:rPr lang="en-US" sz="2400" b="0" i="0" dirty="0">
                <a:cs typeface="Times"/>
              </a:rPr>
              <a:t>, and </a:t>
            </a:r>
            <a:r>
              <a:rPr lang="en-US" sz="2400" b="0" i="0" dirty="0">
                <a:solidFill>
                  <a:schemeClr val="accent1"/>
                </a:solidFill>
                <a:cs typeface="Times"/>
              </a:rPr>
              <a:t>basal</a:t>
            </a:r>
            <a:r>
              <a:rPr lang="en-US" sz="2400" b="0" i="0" dirty="0">
                <a:cs typeface="Times"/>
              </a:rPr>
              <a:t> </a:t>
            </a:r>
            <a:r>
              <a:rPr lang="en-US" sz="2400" b="0" i="0" dirty="0">
                <a:solidFill>
                  <a:schemeClr val="accent6"/>
                </a:solidFill>
                <a:cs typeface="Times"/>
              </a:rPr>
              <a:t>cells</a:t>
            </a:r>
            <a:r>
              <a:rPr lang="en-US" sz="2400" dirty="0">
                <a:cs typeface="Times"/>
              </a:rPr>
              <a:t>.</a:t>
            </a:r>
          </a:p>
        </p:txBody>
      </p:sp>
      <p:sp>
        <p:nvSpPr>
          <p:cNvPr id="44" name="TextBox 43">
            <a:extLst>
              <a:ext uri="{FF2B5EF4-FFF2-40B4-BE49-F238E27FC236}">
                <a16:creationId xmlns:a16="http://schemas.microsoft.com/office/drawing/2014/main" id="{74F5F30B-BCEF-729A-3F30-8EB45851C3D6}"/>
              </a:ext>
            </a:extLst>
          </p:cNvPr>
          <p:cNvSpPr txBox="1"/>
          <p:nvPr/>
        </p:nvSpPr>
        <p:spPr>
          <a:xfrm>
            <a:off x="1432993" y="1496772"/>
            <a:ext cx="7063455" cy="461665"/>
          </a:xfrm>
          <a:prstGeom prst="rect">
            <a:avLst/>
          </a:prstGeom>
          <a:noFill/>
        </p:spPr>
        <p:txBody>
          <a:bodyPr wrap="square" rtlCol="0">
            <a:spAutoFit/>
          </a:bodyPr>
          <a:lstStyle/>
          <a:p>
            <a:r>
              <a:rPr lang="en-US" sz="2400" b="1" u="sng" dirty="0"/>
              <a:t>Solution 1. All adjectives modify a noun</a:t>
            </a:r>
          </a:p>
        </p:txBody>
      </p:sp>
      <p:sp>
        <p:nvSpPr>
          <p:cNvPr id="45" name="TextBox 44">
            <a:extLst>
              <a:ext uri="{FF2B5EF4-FFF2-40B4-BE49-F238E27FC236}">
                <a16:creationId xmlns:a16="http://schemas.microsoft.com/office/drawing/2014/main" id="{3081BDBD-62DF-E44D-FFF5-C4AC895553CD}"/>
              </a:ext>
            </a:extLst>
          </p:cNvPr>
          <p:cNvSpPr txBox="1"/>
          <p:nvPr/>
        </p:nvSpPr>
        <p:spPr>
          <a:xfrm>
            <a:off x="1432993" y="3976202"/>
            <a:ext cx="7063455" cy="461665"/>
          </a:xfrm>
          <a:prstGeom prst="rect">
            <a:avLst/>
          </a:prstGeom>
          <a:noFill/>
        </p:spPr>
        <p:txBody>
          <a:bodyPr wrap="square" rtlCol="0">
            <a:spAutoFit/>
          </a:bodyPr>
          <a:lstStyle/>
          <a:p>
            <a:r>
              <a:rPr lang="en-US" sz="2400" b="1" u="sng" dirty="0"/>
              <a:t>Solution 2. All adjectives modify one noun</a:t>
            </a:r>
          </a:p>
        </p:txBody>
      </p:sp>
      <p:sp>
        <p:nvSpPr>
          <p:cNvPr id="2" name="Title 2">
            <a:extLst>
              <a:ext uri="{FF2B5EF4-FFF2-40B4-BE49-F238E27FC236}">
                <a16:creationId xmlns:a16="http://schemas.microsoft.com/office/drawing/2014/main" id="{5B9F1FDE-B45D-1307-03AB-FDAD5A022F22}"/>
              </a:ext>
            </a:extLst>
          </p:cNvPr>
          <p:cNvSpPr>
            <a:spLocks noGrp="1"/>
          </p:cNvSpPr>
          <p:nvPr>
            <p:ph type="title"/>
          </p:nvPr>
        </p:nvSpPr>
        <p:spPr>
          <a:xfrm>
            <a:off x="949325" y="498296"/>
            <a:ext cx="10515844" cy="896116"/>
          </a:xfrm>
        </p:spPr>
        <p:txBody>
          <a:bodyPr>
            <a:normAutofit/>
          </a:bodyPr>
          <a:lstStyle/>
          <a:p>
            <a:r>
              <a:rPr lang="en-US" dirty="0"/>
              <a:t>4. Use parallel construction</a:t>
            </a:r>
          </a:p>
        </p:txBody>
      </p:sp>
    </p:spTree>
    <p:extLst>
      <p:ext uri="{BB962C8B-B14F-4D97-AF65-F5344CB8AC3E}">
        <p14:creationId xmlns:p14="http://schemas.microsoft.com/office/powerpoint/2010/main" val="193168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lstStyle/>
          <a:p>
            <a:r>
              <a:rPr lang="en-US" dirty="0"/>
              <a:t>5 strategies for clear sentence structure</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
          </p:nvPr>
        </p:nvSpPr>
        <p:spPr/>
        <p:txBody>
          <a:bodyPr>
            <a:normAutofit/>
          </a:bodyPr>
          <a:lstStyle/>
          <a:p>
            <a:pPr marL="463556" indent="-463556">
              <a:lnSpc>
                <a:spcPct val="110000"/>
              </a:lnSpc>
              <a:spcAft>
                <a:spcPts val="1200"/>
              </a:spcAft>
              <a:buClr>
                <a:schemeClr val="tx1"/>
              </a:buClr>
              <a:buFont typeface="+mj-lt"/>
              <a:buAutoNum type="arabicPeriod"/>
            </a:pPr>
            <a:r>
              <a:rPr lang="en-US" sz="2400" dirty="0">
                <a:latin typeface="Helvetica" pitchFamily="2" charset="0"/>
              </a:rPr>
              <a:t>Use the topic and stress positions wisely (provide context).</a:t>
            </a:r>
          </a:p>
          <a:p>
            <a:pPr marL="463556" indent="-463556">
              <a:lnSpc>
                <a:spcPct val="110000"/>
              </a:lnSpc>
              <a:spcAft>
                <a:spcPts val="1200"/>
              </a:spcAft>
              <a:buClr>
                <a:schemeClr val="tx1"/>
              </a:buClr>
              <a:buFont typeface="+mj-lt"/>
              <a:buAutoNum type="arabicPeriod"/>
            </a:pPr>
            <a:r>
              <a:rPr lang="en-US" sz="2400" dirty="0">
                <a:latin typeface="Helvetica" pitchFamily="2" charset="0"/>
              </a:rPr>
              <a:t>Place the verb near its grammatical subject.</a:t>
            </a:r>
          </a:p>
          <a:p>
            <a:pPr marL="463556" indent="-463556">
              <a:lnSpc>
                <a:spcPct val="110000"/>
              </a:lnSpc>
              <a:spcAft>
                <a:spcPts val="1200"/>
              </a:spcAft>
              <a:buClr>
                <a:schemeClr val="tx1"/>
              </a:buClr>
              <a:buFont typeface="+mj-lt"/>
              <a:buAutoNum type="arabicPeriod"/>
            </a:pPr>
            <a:r>
              <a:rPr lang="en-US" sz="2400" dirty="0">
                <a:latin typeface="Helvetica" pitchFamily="2" charset="0"/>
              </a:rPr>
              <a:t>Articulate the action of every clause and sentence in its verb.</a:t>
            </a:r>
          </a:p>
          <a:p>
            <a:pPr marL="463556" indent="-463556">
              <a:lnSpc>
                <a:spcPct val="110000"/>
              </a:lnSpc>
              <a:spcAft>
                <a:spcPts val="1200"/>
              </a:spcAft>
              <a:buClr>
                <a:schemeClr val="tx1"/>
              </a:buClr>
              <a:buFont typeface="+mj-lt"/>
              <a:buAutoNum type="arabicPeriod"/>
            </a:pPr>
            <a:r>
              <a:rPr lang="en-US" sz="2400" dirty="0">
                <a:latin typeface="Helvetica" pitchFamily="2" charset="0"/>
              </a:rPr>
              <a:t>Use parallel structure</a:t>
            </a:r>
          </a:p>
          <a:p>
            <a:pPr marL="463556" indent="-463556">
              <a:lnSpc>
                <a:spcPct val="110000"/>
              </a:lnSpc>
              <a:spcAft>
                <a:spcPts val="1200"/>
              </a:spcAft>
              <a:buClr>
                <a:schemeClr val="tx1"/>
              </a:buClr>
              <a:buFont typeface="+mj-lt"/>
              <a:buAutoNum type="arabicPeriod"/>
            </a:pPr>
            <a:r>
              <a:rPr lang="en-US" sz="2400" b="1" dirty="0">
                <a:solidFill>
                  <a:srgbClr val="0070C0"/>
                </a:solidFill>
                <a:latin typeface="Helvetica" pitchFamily="2" charset="0"/>
              </a:rPr>
              <a:t>Avoid sentences that are overly complicated</a:t>
            </a:r>
          </a:p>
          <a:p>
            <a:pPr lvl="1">
              <a:lnSpc>
                <a:spcPct val="110000"/>
              </a:lnSpc>
              <a:spcAft>
                <a:spcPts val="1200"/>
              </a:spcAft>
              <a:buClr>
                <a:schemeClr val="tx1"/>
              </a:buClr>
            </a:pPr>
            <a:r>
              <a:rPr lang="en-US" sz="2000" b="1" dirty="0">
                <a:solidFill>
                  <a:srgbClr val="0070C0"/>
                </a:solidFill>
                <a:latin typeface="Helvetica" pitchFamily="2" charset="0"/>
              </a:rPr>
              <a:t>Noun/adjective strings</a:t>
            </a:r>
          </a:p>
          <a:p>
            <a:pPr lvl="1">
              <a:lnSpc>
                <a:spcPct val="110000"/>
              </a:lnSpc>
              <a:spcAft>
                <a:spcPts val="1200"/>
              </a:spcAft>
              <a:buClr>
                <a:schemeClr val="tx1"/>
              </a:buClr>
            </a:pPr>
            <a:r>
              <a:rPr lang="en-US" sz="2000" b="1" dirty="0">
                <a:solidFill>
                  <a:srgbClr val="0070C0"/>
                </a:solidFill>
                <a:latin typeface="Helvetica" pitchFamily="2" charset="0"/>
              </a:rPr>
              <a:t>Dangling modifiers </a:t>
            </a:r>
          </a:p>
        </p:txBody>
      </p:sp>
      <p:sp>
        <p:nvSpPr>
          <p:cNvPr id="5" name="Footer Placeholder 2">
            <a:extLst>
              <a:ext uri="{FF2B5EF4-FFF2-40B4-BE49-F238E27FC236}">
                <a16:creationId xmlns:a16="http://schemas.microsoft.com/office/drawing/2014/main" id="{85933FFA-B5F6-5772-07A5-7704244BC1D2}"/>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104136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9DBAD-F988-08E8-04BB-FA6C5D84F065}"/>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89F45F8-E5F3-F7C3-B19C-2D7A440CF5B9}"/>
              </a:ext>
            </a:extLst>
          </p:cNvPr>
          <p:cNvSpPr txBox="1">
            <a:spLocks/>
          </p:cNvSpPr>
          <p:nvPr/>
        </p:nvSpPr>
        <p:spPr>
          <a:xfrm>
            <a:off x="952499" y="526777"/>
            <a:ext cx="10287001" cy="869089"/>
          </a:xfrm>
          <a:prstGeom prst="rect">
            <a:avLst/>
          </a:prstGeom>
        </p:spPr>
        <p:txBody>
          <a:bodyPr vert="horz" lIns="0" tIns="0" rIns="0" bIns="0" rtlCol="0" anchor="ctr">
            <a:normAutofit fontScale="92500"/>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a:spcAft>
                <a:spcPts val="600"/>
              </a:spcAft>
            </a:pPr>
            <a:r>
              <a:rPr lang="en-US" b="1" kern="1200" dirty="0"/>
              <a:t>5. Avoid sentences that are overly complicated</a:t>
            </a:r>
          </a:p>
        </p:txBody>
      </p:sp>
      <p:pic>
        <p:nvPicPr>
          <p:cNvPr id="3" name="Picture 2" descr="A close up of a text&#10;&#10;AI-generated content may be incorrect.">
            <a:extLst>
              <a:ext uri="{FF2B5EF4-FFF2-40B4-BE49-F238E27FC236}">
                <a16:creationId xmlns:a16="http://schemas.microsoft.com/office/drawing/2014/main" id="{AEA34B79-C841-89B8-76B4-205408C8CB50}"/>
              </a:ext>
            </a:extLst>
          </p:cNvPr>
          <p:cNvPicPr>
            <a:picLocks noChangeAspect="1"/>
          </p:cNvPicPr>
          <p:nvPr/>
        </p:nvPicPr>
        <p:blipFill>
          <a:blip r:embed="rId3"/>
          <a:srcRect t="7949"/>
          <a:stretch>
            <a:fillRect/>
          </a:stretch>
        </p:blipFill>
        <p:spPr>
          <a:xfrm>
            <a:off x="355568" y="1997458"/>
            <a:ext cx="6214987" cy="1501737"/>
          </a:xfrm>
          <a:prstGeom prst="rect">
            <a:avLst/>
          </a:prstGeom>
          <a:noFill/>
        </p:spPr>
      </p:pic>
      <p:pic>
        <p:nvPicPr>
          <p:cNvPr id="6" name="Picture 5" descr="A graph with a line showing the growth of the year&#10;&#10;AI-generated content may be incorrect.">
            <a:extLst>
              <a:ext uri="{FF2B5EF4-FFF2-40B4-BE49-F238E27FC236}">
                <a16:creationId xmlns:a16="http://schemas.microsoft.com/office/drawing/2014/main" id="{6DEFB59D-CD47-D887-717A-0BA49CC69EF6}"/>
              </a:ext>
            </a:extLst>
          </p:cNvPr>
          <p:cNvPicPr>
            <a:picLocks noChangeAspect="1"/>
          </p:cNvPicPr>
          <p:nvPr/>
        </p:nvPicPr>
        <p:blipFill>
          <a:blip r:embed="rId4"/>
          <a:stretch>
            <a:fillRect/>
          </a:stretch>
        </p:blipFill>
        <p:spPr>
          <a:xfrm>
            <a:off x="6674893" y="1686755"/>
            <a:ext cx="4480888" cy="4256843"/>
          </a:xfrm>
          <a:prstGeom prst="rect">
            <a:avLst/>
          </a:prstGeom>
          <a:noFill/>
        </p:spPr>
      </p:pic>
      <p:sp>
        <p:nvSpPr>
          <p:cNvPr id="9" name="TextBox 8">
            <a:extLst>
              <a:ext uri="{FF2B5EF4-FFF2-40B4-BE49-F238E27FC236}">
                <a16:creationId xmlns:a16="http://schemas.microsoft.com/office/drawing/2014/main" id="{00C852AB-7850-2616-6839-14B433DE4984}"/>
              </a:ext>
            </a:extLst>
          </p:cNvPr>
          <p:cNvSpPr txBox="1"/>
          <p:nvPr/>
        </p:nvSpPr>
        <p:spPr>
          <a:xfrm>
            <a:off x="439613" y="4174521"/>
            <a:ext cx="6046899" cy="923330"/>
          </a:xfrm>
          <a:prstGeom prst="rect">
            <a:avLst/>
          </a:prstGeom>
          <a:noFill/>
        </p:spPr>
        <p:txBody>
          <a:bodyPr wrap="square" rtlCol="0">
            <a:spAutoFit/>
          </a:bodyPr>
          <a:lstStyle/>
          <a:p>
            <a:r>
              <a:rPr lang="en-US" i="1" dirty="0"/>
              <a:t>”’Noun chunks are where three or more nouns are used in a row. Noun chunks are though to have a negative effect on cognitive load experienced by the reader.”</a:t>
            </a:r>
          </a:p>
        </p:txBody>
      </p:sp>
      <p:sp>
        <p:nvSpPr>
          <p:cNvPr id="2" name="Footer Placeholder 2">
            <a:extLst>
              <a:ext uri="{FF2B5EF4-FFF2-40B4-BE49-F238E27FC236}">
                <a16:creationId xmlns:a16="http://schemas.microsoft.com/office/drawing/2014/main" id="{CE6FA0B6-E6D2-36D7-6B92-0F1670DEFE09}"/>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4" name="Rectangle 3">
            <a:extLst>
              <a:ext uri="{FF2B5EF4-FFF2-40B4-BE49-F238E27FC236}">
                <a16:creationId xmlns:a16="http://schemas.microsoft.com/office/drawing/2014/main" id="{5D6BB4C7-637E-4A2B-2BCE-6D454607371B}"/>
              </a:ext>
            </a:extLst>
          </p:cNvPr>
          <p:cNvSpPr/>
          <p:nvPr/>
        </p:nvSpPr>
        <p:spPr>
          <a:xfrm>
            <a:off x="5873262" y="1881554"/>
            <a:ext cx="801631" cy="356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148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176E37-0A91-1C6E-E9C0-DA342AD95A24}"/>
              </a:ext>
            </a:extLst>
          </p:cNvPr>
          <p:cNvPicPr>
            <a:picLocks noChangeAspect="1"/>
          </p:cNvPicPr>
          <p:nvPr/>
        </p:nvPicPr>
        <p:blipFill rotWithShape="1">
          <a:blip r:embed="rId3"/>
          <a:srcRect t="3228" b="-1141"/>
          <a:stretch/>
        </p:blipFill>
        <p:spPr>
          <a:xfrm>
            <a:off x="2108199" y="1836202"/>
            <a:ext cx="7790270" cy="3916897"/>
          </a:xfrm>
          <a:prstGeom prst="rect">
            <a:avLst/>
          </a:prstGeom>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id="{7D8EB61D-C3FE-5A1D-A7A5-EE21040A57BC}"/>
              </a:ext>
            </a:extLst>
          </p:cNvPr>
          <p:cNvSpPr txBox="1">
            <a:spLocks/>
          </p:cNvSpPr>
          <p:nvPr/>
        </p:nvSpPr>
        <p:spPr>
          <a:xfrm>
            <a:off x="967944" y="538502"/>
            <a:ext cx="10287001" cy="86908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b="0" dirty="0"/>
              <a:t>Why does clear writing matter?</a:t>
            </a:r>
          </a:p>
        </p:txBody>
      </p:sp>
      <p:sp>
        <p:nvSpPr>
          <p:cNvPr id="2" name="Footer Placeholder 2">
            <a:extLst>
              <a:ext uri="{FF2B5EF4-FFF2-40B4-BE49-F238E27FC236}">
                <a16:creationId xmlns:a16="http://schemas.microsoft.com/office/drawing/2014/main" id="{499E9BAB-EF3A-4006-C63A-E52AE0B4602D}"/>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230640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72ED-0ACB-71F5-C7F9-3C901403805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2087A81-25E7-04BD-FBAC-233B8609E9D9}"/>
              </a:ext>
            </a:extLst>
          </p:cNvPr>
          <p:cNvSpPr txBox="1"/>
          <p:nvPr/>
        </p:nvSpPr>
        <p:spPr>
          <a:xfrm>
            <a:off x="952497" y="2529659"/>
            <a:ext cx="10287001" cy="1323439"/>
          </a:xfrm>
          <a:prstGeom prst="rect">
            <a:avLst/>
          </a:prstGeom>
          <a:noFill/>
        </p:spPr>
        <p:txBody>
          <a:bodyPr wrap="square">
            <a:spAutoFit/>
          </a:bodyPr>
          <a:lstStyle/>
          <a:p>
            <a:r>
              <a:rPr lang="en-US" sz="2000" b="0" strike="noStrike" dirty="0">
                <a:effectLst/>
              </a:rPr>
              <a:t>The evaluation of </a:t>
            </a:r>
            <a:r>
              <a:rPr lang="en-US" sz="2000" b="0" strike="noStrike" dirty="0">
                <a:solidFill>
                  <a:schemeClr val="accent4"/>
                </a:solidFill>
                <a:effectLst/>
              </a:rPr>
              <a:t>synaptic transmission efficiency alterations </a:t>
            </a:r>
            <a:r>
              <a:rPr lang="en-US" sz="2000" b="0" strike="noStrike" dirty="0">
                <a:effectLst/>
              </a:rPr>
              <a:t>in hippocampal neurons following chronic exposure to stress-inducing environmental stimuli </a:t>
            </a:r>
            <a:r>
              <a:rPr lang="en-US" sz="2000" b="0" i="1" strike="noStrike" dirty="0">
                <a:effectLst/>
              </a:rPr>
              <a:t>was performed </a:t>
            </a:r>
            <a:r>
              <a:rPr lang="en-US" sz="2000" b="0" strike="noStrike" dirty="0">
                <a:effectLst/>
              </a:rPr>
              <a:t>using electrophysiological recordings.</a:t>
            </a:r>
          </a:p>
          <a:p>
            <a:endParaRPr lang="en-US" sz="2000" dirty="0"/>
          </a:p>
        </p:txBody>
      </p:sp>
      <p:sp>
        <p:nvSpPr>
          <p:cNvPr id="13" name="TextBox 12">
            <a:extLst>
              <a:ext uri="{FF2B5EF4-FFF2-40B4-BE49-F238E27FC236}">
                <a16:creationId xmlns:a16="http://schemas.microsoft.com/office/drawing/2014/main" id="{13D635A9-E9A9-0702-3CA3-FF6C45F256AB}"/>
              </a:ext>
            </a:extLst>
          </p:cNvPr>
          <p:cNvSpPr txBox="1"/>
          <p:nvPr/>
        </p:nvSpPr>
        <p:spPr>
          <a:xfrm>
            <a:off x="952497" y="4168092"/>
            <a:ext cx="10287001" cy="1015663"/>
          </a:xfrm>
          <a:prstGeom prst="rect">
            <a:avLst/>
          </a:prstGeom>
          <a:noFill/>
        </p:spPr>
        <p:txBody>
          <a:bodyPr wrap="square">
            <a:spAutoFit/>
          </a:bodyPr>
          <a:lstStyle/>
          <a:p>
            <a:r>
              <a:rPr lang="en-US" sz="2000" dirty="0">
                <a:solidFill>
                  <a:schemeClr val="accent6"/>
                </a:solidFill>
              </a:rPr>
              <a:t>We e</a:t>
            </a:r>
            <a:r>
              <a:rPr lang="en-US" sz="2000" b="0" u="none" strike="noStrike" dirty="0">
                <a:solidFill>
                  <a:schemeClr val="accent6"/>
                </a:solidFill>
                <a:effectLst/>
              </a:rPr>
              <a:t>valuated alterations </a:t>
            </a:r>
            <a:r>
              <a:rPr lang="en-US" sz="2000" b="0" u="none" strike="noStrike" dirty="0">
                <a:effectLst/>
              </a:rPr>
              <a:t>in the </a:t>
            </a:r>
            <a:r>
              <a:rPr lang="en-US" sz="2000" dirty="0">
                <a:solidFill>
                  <a:schemeClr val="accent4"/>
                </a:solidFill>
              </a:rPr>
              <a:t>efficiency </a:t>
            </a:r>
            <a:r>
              <a:rPr lang="en-US" sz="2000" dirty="0"/>
              <a:t>of </a:t>
            </a:r>
            <a:r>
              <a:rPr lang="en-US" sz="2000" dirty="0">
                <a:solidFill>
                  <a:schemeClr val="accent4"/>
                </a:solidFill>
              </a:rPr>
              <a:t>synaptic </a:t>
            </a:r>
            <a:r>
              <a:rPr lang="en-US" sz="2000" b="0" u="none" strike="noStrike" dirty="0">
                <a:solidFill>
                  <a:schemeClr val="accent4"/>
                </a:solidFill>
                <a:effectLst/>
              </a:rPr>
              <a:t>transmission </a:t>
            </a:r>
            <a:r>
              <a:rPr lang="en-US" sz="2000" b="0" u="none" strike="noStrike" dirty="0">
                <a:effectLst/>
              </a:rPr>
              <a:t>in hippocampal neurons following chronic exposure to stress-inducing environmental stimuli using electrophysiological recordings.</a:t>
            </a:r>
            <a:endParaRPr lang="en-US" sz="2000" dirty="0"/>
          </a:p>
        </p:txBody>
      </p:sp>
      <p:sp>
        <p:nvSpPr>
          <p:cNvPr id="14" name="TextBox 13">
            <a:extLst>
              <a:ext uri="{FF2B5EF4-FFF2-40B4-BE49-F238E27FC236}">
                <a16:creationId xmlns:a16="http://schemas.microsoft.com/office/drawing/2014/main" id="{28A89F0E-2665-3AF5-09E5-ED903C678BCA}"/>
              </a:ext>
            </a:extLst>
          </p:cNvPr>
          <p:cNvSpPr txBox="1"/>
          <p:nvPr/>
        </p:nvSpPr>
        <p:spPr>
          <a:xfrm>
            <a:off x="952497" y="1650686"/>
            <a:ext cx="10287001" cy="523220"/>
          </a:xfrm>
          <a:prstGeom prst="rect">
            <a:avLst/>
          </a:prstGeom>
          <a:noFill/>
        </p:spPr>
        <p:txBody>
          <a:bodyPr wrap="square">
            <a:spAutoFit/>
          </a:bodyPr>
          <a:lstStyle/>
          <a:p>
            <a:r>
              <a:rPr lang="en-US" sz="2800" b="1" dirty="0"/>
              <a:t>Noun/adjective strings</a:t>
            </a:r>
          </a:p>
        </p:txBody>
      </p:sp>
      <p:sp>
        <p:nvSpPr>
          <p:cNvPr id="2" name="Footer Placeholder 2">
            <a:extLst>
              <a:ext uri="{FF2B5EF4-FFF2-40B4-BE49-F238E27FC236}">
                <a16:creationId xmlns:a16="http://schemas.microsoft.com/office/drawing/2014/main" id="{E6225314-795E-D5FD-9612-FF67CE6E9DE4}"/>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3" name="Title 2">
            <a:extLst>
              <a:ext uri="{FF2B5EF4-FFF2-40B4-BE49-F238E27FC236}">
                <a16:creationId xmlns:a16="http://schemas.microsoft.com/office/drawing/2014/main" id="{B19AA6FB-527C-9F0E-CF4D-9A6B52CEA8EB}"/>
              </a:ext>
            </a:extLst>
          </p:cNvPr>
          <p:cNvSpPr txBox="1">
            <a:spLocks/>
          </p:cNvSpPr>
          <p:nvPr/>
        </p:nvSpPr>
        <p:spPr>
          <a:xfrm>
            <a:off x="952499" y="526777"/>
            <a:ext cx="10287001" cy="869089"/>
          </a:xfrm>
          <a:prstGeom prst="rect">
            <a:avLst/>
          </a:prstGeom>
        </p:spPr>
        <p:txBody>
          <a:bodyPr vert="horz" lIns="0" tIns="0" rIns="0" bIns="0" rtlCol="0" anchor="ctr">
            <a:normAutofit fontScale="92500"/>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a:spcAft>
                <a:spcPts val="600"/>
              </a:spcAft>
            </a:pPr>
            <a:r>
              <a:rPr lang="en-US" b="1" kern="1200" dirty="0"/>
              <a:t>5. Avoid sentences that are overly complicated</a:t>
            </a:r>
          </a:p>
        </p:txBody>
      </p:sp>
    </p:spTree>
    <p:extLst>
      <p:ext uri="{BB962C8B-B14F-4D97-AF65-F5344CB8AC3E}">
        <p14:creationId xmlns:p14="http://schemas.microsoft.com/office/powerpoint/2010/main" val="1615117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7F604-64C5-7AE7-14F2-7E0188645E6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8A926BF-40DD-7943-A587-406B446DE429}"/>
              </a:ext>
            </a:extLst>
          </p:cNvPr>
          <p:cNvSpPr txBox="1"/>
          <p:nvPr/>
        </p:nvSpPr>
        <p:spPr>
          <a:xfrm>
            <a:off x="1432228" y="2702058"/>
            <a:ext cx="10287001" cy="830997"/>
          </a:xfrm>
          <a:prstGeom prst="rect">
            <a:avLst/>
          </a:prstGeom>
          <a:noFill/>
        </p:spPr>
        <p:txBody>
          <a:bodyPr wrap="square">
            <a:spAutoFit/>
          </a:bodyPr>
          <a:lstStyle/>
          <a:p>
            <a:pPr>
              <a:buFont typeface="Times" charset="0"/>
              <a:buNone/>
            </a:pPr>
            <a:r>
              <a:rPr lang="en-US" sz="2400" dirty="0">
                <a:solidFill>
                  <a:schemeClr val="accent6"/>
                </a:solidFill>
              </a:rPr>
              <a:t>Nox1-containing NADPH oxidase-induced O</a:t>
            </a:r>
            <a:r>
              <a:rPr lang="en-US" sz="2400" baseline="-25000" dirty="0">
                <a:solidFill>
                  <a:schemeClr val="accent6"/>
                </a:solidFill>
              </a:rPr>
              <a:t>2</a:t>
            </a:r>
            <a:r>
              <a:rPr lang="en-US" sz="2400" baseline="30000" dirty="0">
                <a:solidFill>
                  <a:schemeClr val="accent6"/>
                </a:solidFill>
              </a:rPr>
              <a:t>•-</a:t>
            </a:r>
            <a:r>
              <a:rPr lang="en-US" sz="2400" dirty="0">
                <a:solidFill>
                  <a:schemeClr val="accent6"/>
                </a:solidFill>
              </a:rPr>
              <a:t>-mediated EGFR transactivation</a:t>
            </a:r>
            <a:r>
              <a:rPr lang="en-US" sz="2400" dirty="0"/>
              <a:t> plays a critical role in cellular signaling.</a:t>
            </a:r>
          </a:p>
        </p:txBody>
      </p:sp>
      <p:sp>
        <p:nvSpPr>
          <p:cNvPr id="3" name="TextBox 2">
            <a:extLst>
              <a:ext uri="{FF2B5EF4-FFF2-40B4-BE49-F238E27FC236}">
                <a16:creationId xmlns:a16="http://schemas.microsoft.com/office/drawing/2014/main" id="{AE92FC23-E4B2-531B-CF6C-074B705337C1}"/>
              </a:ext>
            </a:extLst>
          </p:cNvPr>
          <p:cNvSpPr txBox="1"/>
          <p:nvPr/>
        </p:nvSpPr>
        <p:spPr>
          <a:xfrm>
            <a:off x="1432228" y="4106783"/>
            <a:ext cx="9790443" cy="830997"/>
          </a:xfrm>
          <a:prstGeom prst="rect">
            <a:avLst/>
          </a:prstGeom>
          <a:noFill/>
        </p:spPr>
        <p:txBody>
          <a:bodyPr wrap="square" rtlCol="0">
            <a:spAutoFit/>
          </a:bodyPr>
          <a:lstStyle/>
          <a:p>
            <a:r>
              <a:rPr lang="en-US" sz="2400" dirty="0">
                <a:solidFill>
                  <a:schemeClr val="accent6"/>
                </a:solidFill>
              </a:rPr>
              <a:t>O</a:t>
            </a:r>
            <a:r>
              <a:rPr lang="en-US" sz="2400" baseline="-25000" dirty="0">
                <a:solidFill>
                  <a:schemeClr val="accent6"/>
                </a:solidFill>
              </a:rPr>
              <a:t>2</a:t>
            </a:r>
            <a:r>
              <a:rPr lang="en-US" sz="2400" baseline="30000" dirty="0">
                <a:solidFill>
                  <a:schemeClr val="accent6"/>
                </a:solidFill>
              </a:rPr>
              <a:t>•-</a:t>
            </a:r>
            <a:r>
              <a:rPr lang="en-US" sz="2400" dirty="0">
                <a:solidFill>
                  <a:schemeClr val="accent6"/>
                </a:solidFill>
              </a:rPr>
              <a:t>-mediated EGFR transactivation </a:t>
            </a:r>
            <a:r>
              <a:rPr lang="en-US" sz="2400" dirty="0">
                <a:solidFill>
                  <a:schemeClr val="accent4"/>
                </a:solidFill>
              </a:rPr>
              <a:t>induced by </a:t>
            </a:r>
            <a:r>
              <a:rPr lang="en-US" sz="2400" dirty="0">
                <a:solidFill>
                  <a:schemeClr val="accent6"/>
                </a:solidFill>
              </a:rPr>
              <a:t>Nox-1 containing NADPH oxidases</a:t>
            </a:r>
            <a:r>
              <a:rPr lang="en-US" sz="2400" dirty="0"/>
              <a:t> plays a critical role in cellular signaling.</a:t>
            </a:r>
          </a:p>
        </p:txBody>
      </p:sp>
      <p:sp>
        <p:nvSpPr>
          <p:cNvPr id="4" name="TextBox 3">
            <a:extLst>
              <a:ext uri="{FF2B5EF4-FFF2-40B4-BE49-F238E27FC236}">
                <a16:creationId xmlns:a16="http://schemas.microsoft.com/office/drawing/2014/main" id="{05C41CA6-28A3-232A-3C3D-CFF589A20F64}"/>
              </a:ext>
            </a:extLst>
          </p:cNvPr>
          <p:cNvSpPr txBox="1"/>
          <p:nvPr/>
        </p:nvSpPr>
        <p:spPr>
          <a:xfrm>
            <a:off x="952497" y="1650686"/>
            <a:ext cx="10287001" cy="523220"/>
          </a:xfrm>
          <a:prstGeom prst="rect">
            <a:avLst/>
          </a:prstGeom>
          <a:noFill/>
        </p:spPr>
        <p:txBody>
          <a:bodyPr wrap="square">
            <a:spAutoFit/>
          </a:bodyPr>
          <a:lstStyle/>
          <a:p>
            <a:r>
              <a:rPr lang="en-US" sz="2800" b="1" dirty="0"/>
              <a:t>Noun/adjective strings</a:t>
            </a:r>
          </a:p>
        </p:txBody>
      </p:sp>
      <p:sp>
        <p:nvSpPr>
          <p:cNvPr id="2" name="Title 2">
            <a:extLst>
              <a:ext uri="{FF2B5EF4-FFF2-40B4-BE49-F238E27FC236}">
                <a16:creationId xmlns:a16="http://schemas.microsoft.com/office/drawing/2014/main" id="{604E601A-C974-70D5-9C0D-A4E3DEFC77FB}"/>
              </a:ext>
            </a:extLst>
          </p:cNvPr>
          <p:cNvSpPr txBox="1">
            <a:spLocks/>
          </p:cNvSpPr>
          <p:nvPr/>
        </p:nvSpPr>
        <p:spPr>
          <a:xfrm>
            <a:off x="952499" y="526777"/>
            <a:ext cx="10287001" cy="869089"/>
          </a:xfrm>
          <a:prstGeom prst="rect">
            <a:avLst/>
          </a:prstGeom>
        </p:spPr>
        <p:txBody>
          <a:bodyPr vert="horz" lIns="0" tIns="0" rIns="0" bIns="0" rtlCol="0" anchor="ctr">
            <a:normAutofit fontScale="92500"/>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a:spcAft>
                <a:spcPts val="600"/>
              </a:spcAft>
            </a:pPr>
            <a:r>
              <a:rPr lang="en-US" b="1" kern="1200" dirty="0"/>
              <a:t>5. Avoid sentences that are overly complicated</a:t>
            </a:r>
          </a:p>
        </p:txBody>
      </p:sp>
      <p:sp>
        <p:nvSpPr>
          <p:cNvPr id="6" name="Footer Placeholder 2">
            <a:extLst>
              <a:ext uri="{FF2B5EF4-FFF2-40B4-BE49-F238E27FC236}">
                <a16:creationId xmlns:a16="http://schemas.microsoft.com/office/drawing/2014/main" id="{90D39894-95F7-B447-938B-D9C7F39E6CE6}"/>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944270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DE45-95E4-18B5-A758-2B17C0E97FD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A248DE9-E013-1C56-DD94-9F93CA82798A}"/>
              </a:ext>
            </a:extLst>
          </p:cNvPr>
          <p:cNvSpPr txBox="1"/>
          <p:nvPr/>
        </p:nvSpPr>
        <p:spPr>
          <a:xfrm>
            <a:off x="1432228" y="2791268"/>
            <a:ext cx="10287001" cy="830997"/>
          </a:xfrm>
          <a:prstGeom prst="rect">
            <a:avLst/>
          </a:prstGeom>
          <a:noFill/>
        </p:spPr>
        <p:txBody>
          <a:bodyPr wrap="square">
            <a:spAutoFit/>
          </a:bodyPr>
          <a:lstStyle/>
          <a:p>
            <a:pPr>
              <a:buFont typeface="Times" charset="0"/>
              <a:buNone/>
            </a:pPr>
            <a:r>
              <a:rPr lang="en-US" sz="2400" dirty="0">
                <a:solidFill>
                  <a:schemeClr val="accent6"/>
                </a:solidFill>
              </a:rPr>
              <a:t>In the signaling pathway, </a:t>
            </a:r>
            <a:r>
              <a:rPr lang="en-US" sz="2400" dirty="0"/>
              <a:t>the researchers showed the importance of inadequate regulation.</a:t>
            </a:r>
          </a:p>
        </p:txBody>
      </p:sp>
      <p:sp>
        <p:nvSpPr>
          <p:cNvPr id="3" name="TextBox 2">
            <a:extLst>
              <a:ext uri="{FF2B5EF4-FFF2-40B4-BE49-F238E27FC236}">
                <a16:creationId xmlns:a16="http://schemas.microsoft.com/office/drawing/2014/main" id="{AB9FAD74-8E03-638C-4C2E-5FC38A272095}"/>
              </a:ext>
            </a:extLst>
          </p:cNvPr>
          <p:cNvSpPr txBox="1"/>
          <p:nvPr/>
        </p:nvSpPr>
        <p:spPr>
          <a:xfrm>
            <a:off x="1432228" y="4171461"/>
            <a:ext cx="9790443" cy="830997"/>
          </a:xfrm>
          <a:prstGeom prst="rect">
            <a:avLst/>
          </a:prstGeom>
          <a:noFill/>
        </p:spPr>
        <p:txBody>
          <a:bodyPr wrap="square" rtlCol="0">
            <a:spAutoFit/>
          </a:bodyPr>
          <a:lstStyle/>
          <a:p>
            <a:pPr>
              <a:buFont typeface="Times" charset="0"/>
              <a:buNone/>
            </a:pPr>
            <a:r>
              <a:rPr lang="en-US" sz="2400" dirty="0"/>
              <a:t>The researchers showed the importance of inadequate regulation </a:t>
            </a:r>
            <a:r>
              <a:rPr lang="en-US" sz="2400" dirty="0">
                <a:solidFill>
                  <a:schemeClr val="accent4"/>
                </a:solidFill>
              </a:rPr>
              <a:t>of the signaling pathway</a:t>
            </a:r>
            <a:r>
              <a:rPr lang="en-US" sz="2400" dirty="0"/>
              <a:t>.</a:t>
            </a:r>
          </a:p>
        </p:txBody>
      </p:sp>
      <p:sp>
        <p:nvSpPr>
          <p:cNvPr id="4" name="TextBox 3">
            <a:extLst>
              <a:ext uri="{FF2B5EF4-FFF2-40B4-BE49-F238E27FC236}">
                <a16:creationId xmlns:a16="http://schemas.microsoft.com/office/drawing/2014/main" id="{E0F7DBFA-6D12-8847-976A-6C13AA971F93}"/>
              </a:ext>
            </a:extLst>
          </p:cNvPr>
          <p:cNvSpPr txBox="1"/>
          <p:nvPr/>
        </p:nvSpPr>
        <p:spPr>
          <a:xfrm>
            <a:off x="952497" y="1650686"/>
            <a:ext cx="10287001" cy="523220"/>
          </a:xfrm>
          <a:prstGeom prst="rect">
            <a:avLst/>
          </a:prstGeom>
          <a:noFill/>
        </p:spPr>
        <p:txBody>
          <a:bodyPr wrap="square">
            <a:spAutoFit/>
          </a:bodyPr>
          <a:lstStyle/>
          <a:p>
            <a:r>
              <a:rPr lang="en-US" sz="2800" b="1" dirty="0"/>
              <a:t>Dangling modifier</a:t>
            </a:r>
          </a:p>
        </p:txBody>
      </p:sp>
      <p:sp>
        <p:nvSpPr>
          <p:cNvPr id="2" name="Title 2">
            <a:extLst>
              <a:ext uri="{FF2B5EF4-FFF2-40B4-BE49-F238E27FC236}">
                <a16:creationId xmlns:a16="http://schemas.microsoft.com/office/drawing/2014/main" id="{4524C49E-6B0A-78E6-F0AC-4FA4B715B4C3}"/>
              </a:ext>
            </a:extLst>
          </p:cNvPr>
          <p:cNvSpPr txBox="1">
            <a:spLocks/>
          </p:cNvSpPr>
          <p:nvPr/>
        </p:nvSpPr>
        <p:spPr>
          <a:xfrm>
            <a:off x="952499" y="526777"/>
            <a:ext cx="10287001" cy="869089"/>
          </a:xfrm>
          <a:prstGeom prst="rect">
            <a:avLst/>
          </a:prstGeom>
        </p:spPr>
        <p:txBody>
          <a:bodyPr vert="horz" lIns="0" tIns="0" rIns="0" bIns="0" rtlCol="0" anchor="ctr">
            <a:normAutofit fontScale="92500"/>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a:spcAft>
                <a:spcPts val="600"/>
              </a:spcAft>
            </a:pPr>
            <a:r>
              <a:rPr lang="en-US" b="1" kern="1200" dirty="0"/>
              <a:t>5. Avoid sentences that are overly complicated</a:t>
            </a:r>
          </a:p>
        </p:txBody>
      </p:sp>
      <p:sp>
        <p:nvSpPr>
          <p:cNvPr id="6" name="Footer Placeholder 2">
            <a:extLst>
              <a:ext uri="{FF2B5EF4-FFF2-40B4-BE49-F238E27FC236}">
                <a16:creationId xmlns:a16="http://schemas.microsoft.com/office/drawing/2014/main" id="{12BBA72E-F3F0-A427-92E4-DC0DDC1DA253}"/>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1592981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4A1C4-F5BE-8CE6-CD69-72E5E71812D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847FBB5-802E-7723-1D31-D06488AF3ACD}"/>
              </a:ext>
            </a:extLst>
          </p:cNvPr>
          <p:cNvSpPr txBox="1"/>
          <p:nvPr/>
        </p:nvSpPr>
        <p:spPr>
          <a:xfrm>
            <a:off x="1432228" y="2791268"/>
            <a:ext cx="10287001"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We examined neurexin deposition at E15, at which point neurons normally sprout dendrites </a:t>
            </a:r>
            <a:r>
              <a:rPr lang="en-US" sz="2400" dirty="0">
                <a:solidFill>
                  <a:schemeClr val="accent6"/>
                </a:solidFill>
                <a:latin typeface="Arial" panose="020B0604020202020204" pitchFamily="34" charset="0"/>
                <a:cs typeface="Arial" panose="020B0604020202020204" pitchFamily="34" charset="0"/>
              </a:rPr>
              <a:t>by whole-mount immunostaining. </a:t>
            </a:r>
          </a:p>
        </p:txBody>
      </p:sp>
      <p:sp>
        <p:nvSpPr>
          <p:cNvPr id="3" name="TextBox 2">
            <a:extLst>
              <a:ext uri="{FF2B5EF4-FFF2-40B4-BE49-F238E27FC236}">
                <a16:creationId xmlns:a16="http://schemas.microsoft.com/office/drawing/2014/main" id="{61CCF06D-CA64-0AD0-8A99-2F849CDB5061}"/>
              </a:ext>
            </a:extLst>
          </p:cNvPr>
          <p:cNvSpPr txBox="1"/>
          <p:nvPr/>
        </p:nvSpPr>
        <p:spPr>
          <a:xfrm>
            <a:off x="1432228" y="4171461"/>
            <a:ext cx="9790443" cy="830997"/>
          </a:xfrm>
          <a:prstGeom prst="rect">
            <a:avLst/>
          </a:prstGeom>
          <a:noFill/>
        </p:spPr>
        <p:txBody>
          <a:bodyPr wrap="square" rtlCol="0">
            <a:spAutoFit/>
          </a:bodyPr>
          <a:lstStyle/>
          <a:p>
            <a:pPr>
              <a:buFont typeface="Times" charset="0"/>
              <a:buNone/>
            </a:pPr>
            <a:r>
              <a:rPr lang="en-US" sz="2400" dirty="0">
                <a:latin typeface="Arial" panose="020B0604020202020204" pitchFamily="34" charset="0"/>
                <a:ea typeface="MS Mincho" panose="02020609040205080304" pitchFamily="49" charset="-128"/>
                <a:cs typeface="Arial" panose="020B0604020202020204" pitchFamily="34" charset="0"/>
              </a:rPr>
              <a:t>We examined neurexin deposition at E15, </a:t>
            </a:r>
            <a:r>
              <a:rPr lang="en-US" sz="2400" dirty="0">
                <a:solidFill>
                  <a:schemeClr val="accent4"/>
                </a:solidFill>
                <a:latin typeface="Arial" panose="020B0604020202020204" pitchFamily="34" charset="0"/>
                <a:ea typeface="MS Mincho" panose="02020609040205080304" pitchFamily="49" charset="-128"/>
                <a:cs typeface="Arial" panose="020B0604020202020204" pitchFamily="34" charset="0"/>
              </a:rPr>
              <a:t>at which point neurons normally sprout dendrites</a:t>
            </a:r>
            <a:r>
              <a:rPr lang="en-US" sz="2400" dirty="0">
                <a:latin typeface="Arial" panose="020B0604020202020204" pitchFamily="34" charset="0"/>
                <a:ea typeface="MS Mincho" panose="02020609040205080304" pitchFamily="49" charset="-128"/>
                <a:cs typeface="Arial" panose="020B0604020202020204" pitchFamily="34" charset="0"/>
              </a:rPr>
              <a:t>, by whole-mount immunostaining.</a:t>
            </a:r>
            <a:endParaRPr lang="en-US" sz="2400" dirty="0"/>
          </a:p>
        </p:txBody>
      </p:sp>
      <p:sp>
        <p:nvSpPr>
          <p:cNvPr id="4" name="TextBox 3">
            <a:extLst>
              <a:ext uri="{FF2B5EF4-FFF2-40B4-BE49-F238E27FC236}">
                <a16:creationId xmlns:a16="http://schemas.microsoft.com/office/drawing/2014/main" id="{4D7A5C5D-6543-99F4-2188-DFBCC0B19836}"/>
              </a:ext>
            </a:extLst>
          </p:cNvPr>
          <p:cNvSpPr txBox="1"/>
          <p:nvPr/>
        </p:nvSpPr>
        <p:spPr>
          <a:xfrm>
            <a:off x="952497" y="1650686"/>
            <a:ext cx="10287001" cy="523220"/>
          </a:xfrm>
          <a:prstGeom prst="rect">
            <a:avLst/>
          </a:prstGeom>
          <a:noFill/>
        </p:spPr>
        <p:txBody>
          <a:bodyPr wrap="square">
            <a:spAutoFit/>
          </a:bodyPr>
          <a:lstStyle/>
          <a:p>
            <a:r>
              <a:rPr lang="en-US" sz="2800" b="1" dirty="0"/>
              <a:t>Dangling modifier</a:t>
            </a:r>
          </a:p>
        </p:txBody>
      </p:sp>
      <p:sp>
        <p:nvSpPr>
          <p:cNvPr id="7" name="TextBox 6">
            <a:extLst>
              <a:ext uri="{FF2B5EF4-FFF2-40B4-BE49-F238E27FC236}">
                <a16:creationId xmlns:a16="http://schemas.microsoft.com/office/drawing/2014/main" id="{2010D609-950C-B2BE-0F25-C158A768388D}"/>
              </a:ext>
            </a:extLst>
          </p:cNvPr>
          <p:cNvSpPr txBox="1"/>
          <p:nvPr/>
        </p:nvSpPr>
        <p:spPr>
          <a:xfrm>
            <a:off x="1414644" y="5279292"/>
            <a:ext cx="9790443" cy="830997"/>
          </a:xfrm>
          <a:prstGeom prst="rect">
            <a:avLst/>
          </a:prstGeom>
          <a:noFill/>
        </p:spPr>
        <p:txBody>
          <a:bodyPr wrap="square" rtlCol="0">
            <a:spAutoFit/>
          </a:bodyPr>
          <a:lstStyle/>
          <a:p>
            <a:r>
              <a:rPr lang="en-US" sz="2400" dirty="0">
                <a:latin typeface="Arial" panose="020B0604020202020204" pitchFamily="34" charset="0"/>
                <a:ea typeface="MS Mincho" panose="02020609040205080304" pitchFamily="49" charset="-128"/>
                <a:cs typeface="Arial" panose="020B0604020202020204" pitchFamily="34" charset="0"/>
              </a:rPr>
              <a:t>We used whole-mount immunostaining to examine neurexin deposition at E15, </a:t>
            </a:r>
            <a:r>
              <a:rPr lang="en-US" sz="2400" dirty="0">
                <a:solidFill>
                  <a:schemeClr val="accent4"/>
                </a:solidFill>
                <a:latin typeface="Arial" panose="020B0604020202020204" pitchFamily="34" charset="0"/>
                <a:ea typeface="MS Mincho" panose="02020609040205080304" pitchFamily="49" charset="-128"/>
                <a:cs typeface="Arial" panose="020B0604020202020204" pitchFamily="34" charset="0"/>
              </a:rPr>
              <a:t>at which point neurons normally sprout dendrites.</a:t>
            </a:r>
            <a:r>
              <a:rPr lang="en-US" sz="2400" dirty="0">
                <a:solidFill>
                  <a:schemeClr val="accent4"/>
                </a:solidFill>
                <a:latin typeface="Arial" panose="020B0604020202020204" pitchFamily="34" charset="0"/>
                <a:cs typeface="Arial" panose="020B0604020202020204" pitchFamily="34" charset="0"/>
              </a:rPr>
              <a:t> </a:t>
            </a:r>
          </a:p>
        </p:txBody>
      </p:sp>
      <p:sp>
        <p:nvSpPr>
          <p:cNvPr id="2" name="Title 2">
            <a:extLst>
              <a:ext uri="{FF2B5EF4-FFF2-40B4-BE49-F238E27FC236}">
                <a16:creationId xmlns:a16="http://schemas.microsoft.com/office/drawing/2014/main" id="{F52434DD-762E-77E0-D66D-16A4ECD2AC03}"/>
              </a:ext>
            </a:extLst>
          </p:cNvPr>
          <p:cNvSpPr txBox="1">
            <a:spLocks/>
          </p:cNvSpPr>
          <p:nvPr/>
        </p:nvSpPr>
        <p:spPr>
          <a:xfrm>
            <a:off x="952499" y="526777"/>
            <a:ext cx="10287001" cy="869089"/>
          </a:xfrm>
          <a:prstGeom prst="rect">
            <a:avLst/>
          </a:prstGeom>
        </p:spPr>
        <p:txBody>
          <a:bodyPr vert="horz" lIns="0" tIns="0" rIns="0" bIns="0" rtlCol="0" anchor="ctr">
            <a:normAutofit fontScale="92500"/>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a:spcAft>
                <a:spcPts val="600"/>
              </a:spcAft>
            </a:pPr>
            <a:r>
              <a:rPr lang="en-US" b="1" kern="1200" dirty="0"/>
              <a:t>5. Avoid sentences that are overly complicated</a:t>
            </a:r>
          </a:p>
        </p:txBody>
      </p:sp>
      <p:sp>
        <p:nvSpPr>
          <p:cNvPr id="6" name="Footer Placeholder 2">
            <a:extLst>
              <a:ext uri="{FF2B5EF4-FFF2-40B4-BE49-F238E27FC236}">
                <a16:creationId xmlns:a16="http://schemas.microsoft.com/office/drawing/2014/main" id="{2E2CCB6C-F790-8273-605E-85C63B66AA09}"/>
              </a:ext>
            </a:extLst>
          </p:cNvPr>
          <p:cNvSpPr>
            <a:spLocks noGrp="1"/>
          </p:cNvSpPr>
          <p:nvPr>
            <p:ph type="ftr" sz="quarter" idx="3"/>
          </p:nvPr>
        </p:nvSpPr>
        <p:spPr>
          <a:xfrm>
            <a:off x="4905505" y="6527605"/>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2920914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77FD3-BAA4-BA51-8731-E13D196B4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1B723-B3E5-48A6-B286-79F9CA6216C2}"/>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2115BC77-B2A6-242E-7B01-888C8DA064BC}"/>
              </a:ext>
            </a:extLst>
          </p:cNvPr>
          <p:cNvSpPr>
            <a:spLocks noGrp="1"/>
          </p:cNvSpPr>
          <p:nvPr>
            <p:ph idx="1"/>
          </p:nvPr>
        </p:nvSpPr>
        <p:spPr>
          <a:xfrm>
            <a:off x="952499" y="1648675"/>
            <a:ext cx="555380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latin typeface="+mn-lt"/>
              </a:rPr>
              <a:t>Avoid jargon and colloquialisms</a:t>
            </a:r>
          </a:p>
          <a:p>
            <a:pPr marL="463556" indent="-463556">
              <a:spcAft>
                <a:spcPts val="600"/>
              </a:spcAft>
              <a:buClr>
                <a:schemeClr val="tx1"/>
              </a:buClr>
              <a:buFont typeface="+mj-lt"/>
              <a:buAutoNum type="arabicPeriod"/>
            </a:pPr>
            <a:r>
              <a:rPr lang="en-US" sz="2000" dirty="0">
                <a:latin typeface="+mn-lt"/>
              </a:rPr>
              <a:t>Avoid unnecessary complexity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latin typeface="+mn-lt"/>
              </a:rPr>
              <a:t>Use tense correctly</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2028EA90-3F9C-1BDE-16A3-669C63D30363}"/>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1152162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8605F-800A-DFFB-76AA-F8E3497ED8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F0D8C-EEA5-433B-8248-CCC625200CBD}"/>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67AED4A8-5EE1-9E77-AC7C-639C86F34E74}"/>
              </a:ext>
            </a:extLst>
          </p:cNvPr>
          <p:cNvSpPr>
            <a:spLocks noGrp="1"/>
          </p:cNvSpPr>
          <p:nvPr>
            <p:ph idx="1"/>
          </p:nvPr>
        </p:nvSpPr>
        <p:spPr>
          <a:xfrm>
            <a:off x="952499" y="1648675"/>
            <a:ext cx="5553809" cy="4256843"/>
          </a:xfrm>
        </p:spPr>
        <p:txBody>
          <a:bodyPr>
            <a:noAutofit/>
          </a:bodyPr>
          <a:lstStyle/>
          <a:p>
            <a:pPr marL="463556" indent="-463556">
              <a:spcAft>
                <a:spcPts val="600"/>
              </a:spcAft>
              <a:buClr>
                <a:schemeClr val="tx1"/>
              </a:buClr>
              <a:buFont typeface="+mj-lt"/>
              <a:buAutoNum type="arabicPeriod"/>
            </a:pPr>
            <a:r>
              <a:rPr lang="en-US" sz="2000" dirty="0">
                <a:solidFill>
                  <a:schemeClr val="accent4"/>
                </a:solidFill>
                <a:latin typeface="+mn-lt"/>
              </a:rPr>
              <a:t>Keep terms consistent</a:t>
            </a:r>
          </a:p>
          <a:p>
            <a:pPr marL="463556" indent="-463556">
              <a:spcAft>
                <a:spcPts val="600"/>
              </a:spcAft>
              <a:buClr>
                <a:schemeClr val="tx1"/>
              </a:buClr>
              <a:buFont typeface="+mj-lt"/>
              <a:buAutoNum type="arabicPeriod"/>
            </a:pPr>
            <a:r>
              <a:rPr lang="en-US" sz="2000" dirty="0">
                <a:latin typeface="+mn-lt"/>
              </a:rPr>
              <a:t>Avoid jargon, colloquialisms, contractions</a:t>
            </a:r>
          </a:p>
          <a:p>
            <a:pPr marL="463556" indent="-463556">
              <a:spcAft>
                <a:spcPts val="600"/>
              </a:spcAft>
              <a:buClr>
                <a:schemeClr val="tx1"/>
              </a:buClr>
              <a:buFont typeface="+mj-lt"/>
              <a:buAutoNum type="arabicPeriod"/>
            </a:pPr>
            <a:r>
              <a:rPr lang="en-US" sz="2000" dirty="0">
                <a:latin typeface="+mn-lt"/>
              </a:rPr>
              <a:t>Avoid unnecessary complexity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latin typeface="+mn-lt"/>
              </a:rPr>
              <a:t>Use tense correctly</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AC106B54-9BFC-BE51-F1FE-C4E8B35B4426}"/>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4" name="TextBox 3">
            <a:extLst>
              <a:ext uri="{FF2B5EF4-FFF2-40B4-BE49-F238E27FC236}">
                <a16:creationId xmlns:a16="http://schemas.microsoft.com/office/drawing/2014/main" id="{66C91685-513D-F953-0D2D-669FBFD5C9F9}"/>
              </a:ext>
            </a:extLst>
          </p:cNvPr>
          <p:cNvSpPr txBox="1"/>
          <p:nvPr/>
        </p:nvSpPr>
        <p:spPr>
          <a:xfrm>
            <a:off x="6881247" y="2222113"/>
            <a:ext cx="4990454" cy="2862322"/>
          </a:xfrm>
          <a:prstGeom prst="rect">
            <a:avLst/>
          </a:prstGeom>
          <a:solidFill>
            <a:schemeClr val="accent4">
              <a:lumMod val="20000"/>
              <a:lumOff val="80000"/>
              <a:alpha val="24032"/>
            </a:schemeClr>
          </a:solidFill>
        </p:spPr>
        <p:txBody>
          <a:bodyPr wrap="square" rtlCol="0">
            <a:spAutoFit/>
          </a:bodyPr>
          <a:lstStyle/>
          <a:p>
            <a:r>
              <a:rPr lang="en-US" sz="2000" dirty="0"/>
              <a:t>Do not use multiple versions of a term that means the same thing</a:t>
            </a:r>
          </a:p>
          <a:p>
            <a:endParaRPr lang="en-US" sz="2000" dirty="0"/>
          </a:p>
          <a:p>
            <a:pPr marL="342900" indent="-342900">
              <a:buFont typeface="Arial" panose="020B0604020202020204" pitchFamily="34" charset="0"/>
              <a:buChar char="•"/>
            </a:pPr>
            <a:r>
              <a:rPr lang="en-US" sz="2000" dirty="0"/>
              <a:t>CD4+ Tregs</a:t>
            </a:r>
          </a:p>
          <a:p>
            <a:pPr marL="342900" indent="-342900">
              <a:buFont typeface="Arial" panose="020B0604020202020204" pitchFamily="34" charset="0"/>
              <a:buChar char="•"/>
            </a:pPr>
            <a:r>
              <a:rPr lang="en-US" sz="2000" dirty="0"/>
              <a:t>CD4+ regulatory T cells</a:t>
            </a:r>
          </a:p>
          <a:p>
            <a:pPr marL="342900" indent="-342900">
              <a:buFont typeface="Arial" panose="020B0604020202020204" pitchFamily="34" charset="0"/>
              <a:buChar char="•"/>
            </a:pPr>
            <a:r>
              <a:rPr lang="en-US" sz="2000" dirty="0"/>
              <a:t>CD4 T cells</a:t>
            </a:r>
          </a:p>
          <a:p>
            <a:endParaRPr lang="en-US" sz="2000" dirty="0"/>
          </a:p>
          <a:p>
            <a:r>
              <a:rPr lang="en-US" sz="2000" dirty="0"/>
              <a:t>Pick one and use that throughout to avoid confusing the reader.</a:t>
            </a:r>
          </a:p>
        </p:txBody>
      </p:sp>
    </p:spTree>
    <p:extLst>
      <p:ext uri="{BB962C8B-B14F-4D97-AF65-F5344CB8AC3E}">
        <p14:creationId xmlns:p14="http://schemas.microsoft.com/office/powerpoint/2010/main" val="869231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DDE47-91D5-6934-27D1-9A96886F9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D36E3F-DBAE-B8D2-A445-F6E84A3BEF43}"/>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AD16CCB3-33E7-510C-CACF-3D8B7C29B81D}"/>
              </a:ext>
            </a:extLst>
          </p:cNvPr>
          <p:cNvSpPr>
            <a:spLocks noGrp="1"/>
          </p:cNvSpPr>
          <p:nvPr>
            <p:ph idx="1"/>
          </p:nvPr>
        </p:nvSpPr>
        <p:spPr>
          <a:xfrm>
            <a:off x="952499" y="1648675"/>
            <a:ext cx="574276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solidFill>
                  <a:schemeClr val="accent4"/>
                </a:solidFill>
                <a:latin typeface="+mn-lt"/>
              </a:rPr>
              <a:t>Avoid jargon, colloquialisms, contractions</a:t>
            </a:r>
          </a:p>
          <a:p>
            <a:pPr marL="463556" indent="-463556">
              <a:spcAft>
                <a:spcPts val="600"/>
              </a:spcAft>
              <a:buClr>
                <a:schemeClr val="tx1"/>
              </a:buClr>
              <a:buFont typeface="+mj-lt"/>
              <a:buAutoNum type="arabicPeriod"/>
            </a:pPr>
            <a:r>
              <a:rPr lang="en-US" sz="2000" dirty="0">
                <a:latin typeface="+mn-lt"/>
              </a:rPr>
              <a:t>Avoid unnecessary complexity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latin typeface="+mn-lt"/>
              </a:rPr>
              <a:t>Use tense correctly</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748C5D9B-72BE-EC99-574A-71BA10490460}"/>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4" name="TextBox 3">
            <a:extLst>
              <a:ext uri="{FF2B5EF4-FFF2-40B4-BE49-F238E27FC236}">
                <a16:creationId xmlns:a16="http://schemas.microsoft.com/office/drawing/2014/main" id="{E7C56AFE-A586-1C05-DA07-2FE4D88C3319}"/>
              </a:ext>
            </a:extLst>
          </p:cNvPr>
          <p:cNvSpPr txBox="1"/>
          <p:nvPr/>
        </p:nvSpPr>
        <p:spPr>
          <a:xfrm>
            <a:off x="7346195" y="2499823"/>
            <a:ext cx="4618495" cy="2554545"/>
          </a:xfrm>
          <a:prstGeom prst="rect">
            <a:avLst/>
          </a:prstGeom>
          <a:solidFill>
            <a:schemeClr val="accent4">
              <a:lumMod val="20000"/>
              <a:lumOff val="80000"/>
              <a:alpha val="25379"/>
            </a:schemeClr>
          </a:solidFill>
        </p:spPr>
        <p:txBody>
          <a:bodyPr wrap="square" rtlCol="0">
            <a:spAutoFit/>
          </a:bodyPr>
          <a:lstStyle/>
          <a:p>
            <a:pPr marL="342900" indent="-342900">
              <a:buFont typeface="Arial" panose="020B0604020202020204" pitchFamily="34" charset="0"/>
              <a:buChar char="•"/>
            </a:pPr>
            <a:r>
              <a:rPr lang="en-US" sz="2000" dirty="0"/>
              <a:t>If you have to use jargon make sure to define it</a:t>
            </a:r>
          </a:p>
          <a:p>
            <a:endParaRPr lang="en-US" sz="2000" dirty="0"/>
          </a:p>
          <a:p>
            <a:pPr marL="342900" indent="-342900">
              <a:buFont typeface="Arial" panose="020B0604020202020204" pitchFamily="34" charset="0"/>
              <a:buChar char="•"/>
            </a:pPr>
            <a:r>
              <a:rPr lang="en-US" sz="2000" dirty="0"/>
              <a:t>Avoid “touch base,” “bring up to speed”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strike="sngStrike" dirty="0"/>
              <a:t>Don’t</a:t>
            </a:r>
            <a:r>
              <a:rPr lang="en-US" sz="2000" dirty="0"/>
              <a:t> use contractions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798835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85EC1-D7BD-A732-076D-AD84FBE90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A862F-3428-DB80-C6FF-B5FCED554267}"/>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2EF28C21-3743-A45B-A24B-87706C9F8D44}"/>
              </a:ext>
            </a:extLst>
          </p:cNvPr>
          <p:cNvSpPr>
            <a:spLocks noGrp="1"/>
          </p:cNvSpPr>
          <p:nvPr>
            <p:ph idx="1"/>
          </p:nvPr>
        </p:nvSpPr>
        <p:spPr>
          <a:xfrm>
            <a:off x="952499" y="1648675"/>
            <a:ext cx="574276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latin typeface="+mn-lt"/>
              </a:rPr>
              <a:t>Avoid jargon, colloquialisms, contractions</a:t>
            </a:r>
          </a:p>
          <a:p>
            <a:pPr marL="463556" indent="-463556">
              <a:spcAft>
                <a:spcPts val="600"/>
              </a:spcAft>
              <a:buClr>
                <a:schemeClr val="tx1"/>
              </a:buClr>
              <a:buFont typeface="+mj-lt"/>
              <a:buAutoNum type="arabicPeriod"/>
            </a:pPr>
            <a:r>
              <a:rPr lang="en-US" sz="2000" dirty="0">
                <a:solidFill>
                  <a:schemeClr val="accent4"/>
                </a:solidFill>
                <a:latin typeface="+mn-lt"/>
              </a:rPr>
              <a:t>Avoid unnecessary complexity and unnecessary words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latin typeface="+mn-lt"/>
              </a:rPr>
              <a:t>Use tense correctly</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30B3EF6A-515C-FBD6-1D6C-D748328AA671}"/>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4" name="TextBox 3">
            <a:extLst>
              <a:ext uri="{FF2B5EF4-FFF2-40B4-BE49-F238E27FC236}">
                <a16:creationId xmlns:a16="http://schemas.microsoft.com/office/drawing/2014/main" id="{AB7FA44C-D4C5-C865-6B7D-0157991BBB6F}"/>
              </a:ext>
            </a:extLst>
          </p:cNvPr>
          <p:cNvSpPr txBox="1"/>
          <p:nvPr/>
        </p:nvSpPr>
        <p:spPr>
          <a:xfrm>
            <a:off x="7315198" y="1994848"/>
            <a:ext cx="4618495" cy="784830"/>
          </a:xfrm>
          <a:prstGeom prst="rect">
            <a:avLst/>
          </a:prstGeom>
          <a:solidFill>
            <a:schemeClr val="accent4">
              <a:lumMod val="20000"/>
              <a:lumOff val="80000"/>
              <a:alpha val="25379"/>
            </a:schemeClr>
          </a:solidFill>
        </p:spPr>
        <p:txBody>
          <a:bodyPr wrap="square" rtlCol="0">
            <a:spAutoFit/>
          </a:bodyPr>
          <a:lstStyle/>
          <a:p>
            <a:pPr marL="463556" indent="-463556">
              <a:spcAft>
                <a:spcPts val="600"/>
              </a:spcAft>
              <a:buClr>
                <a:schemeClr val="tx1"/>
              </a:buClr>
              <a:buFont typeface="Arial" panose="020B0604020202020204" pitchFamily="34" charset="0"/>
              <a:buChar char="•"/>
            </a:pPr>
            <a:r>
              <a:rPr lang="en-US" sz="2000" dirty="0"/>
              <a:t>use vs. utilize, </a:t>
            </a:r>
          </a:p>
          <a:p>
            <a:pPr marL="463556" indent="-463556">
              <a:spcAft>
                <a:spcPts val="600"/>
              </a:spcAft>
              <a:buClr>
                <a:schemeClr val="tx1"/>
              </a:buClr>
              <a:buFont typeface="Arial" panose="020B0604020202020204" pitchFamily="34" charset="0"/>
              <a:buChar char="•"/>
            </a:pPr>
            <a:r>
              <a:rPr lang="en-US" sz="2000" dirty="0"/>
              <a:t>close vs. proximal</a:t>
            </a:r>
          </a:p>
        </p:txBody>
      </p:sp>
      <p:sp>
        <p:nvSpPr>
          <p:cNvPr id="6" name="TextBox 5">
            <a:extLst>
              <a:ext uri="{FF2B5EF4-FFF2-40B4-BE49-F238E27FC236}">
                <a16:creationId xmlns:a16="http://schemas.microsoft.com/office/drawing/2014/main" id="{A5C10657-0595-980F-E669-D0BCCAB1737F}"/>
              </a:ext>
            </a:extLst>
          </p:cNvPr>
          <p:cNvSpPr txBox="1"/>
          <p:nvPr/>
        </p:nvSpPr>
        <p:spPr>
          <a:xfrm>
            <a:off x="7315198" y="3185771"/>
            <a:ext cx="4618495" cy="1785104"/>
          </a:xfrm>
          <a:prstGeom prst="rect">
            <a:avLst/>
          </a:prstGeom>
          <a:solidFill>
            <a:schemeClr val="accent4">
              <a:lumMod val="20000"/>
              <a:lumOff val="80000"/>
              <a:alpha val="25379"/>
            </a:schemeClr>
          </a:solidFill>
        </p:spPr>
        <p:txBody>
          <a:bodyPr wrap="square" rtlCol="0">
            <a:spAutoFit/>
          </a:bodyPr>
          <a:lstStyle/>
          <a:p>
            <a:pPr marL="463556" indent="-463556">
              <a:spcAft>
                <a:spcPts val="600"/>
              </a:spcAft>
              <a:buClr>
                <a:schemeClr val="tx1"/>
              </a:buClr>
              <a:buFont typeface="Arial" panose="020B0604020202020204" pitchFamily="34" charset="0"/>
              <a:buChar char="•"/>
            </a:pPr>
            <a:r>
              <a:rPr lang="en-US" sz="2000" u="sng" dirty="0"/>
              <a:t>There have been </a:t>
            </a:r>
            <a:r>
              <a:rPr lang="en-US" sz="2000" dirty="0"/>
              <a:t>studies that show….</a:t>
            </a:r>
          </a:p>
          <a:p>
            <a:pPr marL="463556" indent="-463556">
              <a:spcAft>
                <a:spcPts val="600"/>
              </a:spcAft>
              <a:buClr>
                <a:schemeClr val="tx1"/>
              </a:buClr>
              <a:buFont typeface="Arial" panose="020B0604020202020204" pitchFamily="34" charset="0"/>
              <a:buChar char="•"/>
            </a:pPr>
            <a:r>
              <a:rPr lang="en-US" sz="2000" dirty="0"/>
              <a:t>Over the last five years, </a:t>
            </a:r>
            <a:r>
              <a:rPr lang="en-US" sz="2000" u="sng" dirty="0"/>
              <a:t>we have had </a:t>
            </a:r>
            <a:r>
              <a:rPr lang="en-US" sz="2000" dirty="0"/>
              <a:t>10 institutions participated…</a:t>
            </a:r>
          </a:p>
          <a:p>
            <a:pPr marL="463556" indent="-463556">
              <a:spcAft>
                <a:spcPts val="600"/>
              </a:spcAft>
              <a:buClr>
                <a:schemeClr val="tx1"/>
              </a:buClr>
              <a:buFont typeface="Arial" panose="020B0604020202020204" pitchFamily="34" charset="0"/>
              <a:buChar char="•"/>
            </a:pPr>
            <a:endParaRPr lang="en-US" sz="2000" dirty="0"/>
          </a:p>
        </p:txBody>
      </p:sp>
    </p:spTree>
    <p:extLst>
      <p:ext uri="{BB962C8B-B14F-4D97-AF65-F5344CB8AC3E}">
        <p14:creationId xmlns:p14="http://schemas.microsoft.com/office/powerpoint/2010/main" val="255540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A88D4-C425-3BE2-20E7-5282A09CE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F92D79-09C1-18FD-740E-3D0CAEF9AEBB}"/>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94F6AA14-BCD5-44BA-2DA6-D030BEF9C175}"/>
              </a:ext>
            </a:extLst>
          </p:cNvPr>
          <p:cNvSpPr>
            <a:spLocks noGrp="1"/>
          </p:cNvSpPr>
          <p:nvPr>
            <p:ph idx="1"/>
          </p:nvPr>
        </p:nvSpPr>
        <p:spPr>
          <a:xfrm>
            <a:off x="952499" y="1648675"/>
            <a:ext cx="574276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latin typeface="+mn-lt"/>
              </a:rPr>
              <a:t>Avoid jargon, colloquialisms, contractions</a:t>
            </a:r>
          </a:p>
          <a:p>
            <a:pPr marL="463556" indent="-463556">
              <a:spcAft>
                <a:spcPts val="600"/>
              </a:spcAft>
              <a:buClr>
                <a:schemeClr val="tx1"/>
              </a:buClr>
              <a:buFont typeface="+mj-lt"/>
              <a:buAutoNum type="arabicPeriod"/>
            </a:pPr>
            <a:r>
              <a:rPr lang="en-US" sz="2000" dirty="0">
                <a:solidFill>
                  <a:schemeClr val="accent4"/>
                </a:solidFill>
                <a:latin typeface="+mn-lt"/>
              </a:rPr>
              <a:t>Avoid unnecessary complexity and unnecessary words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latin typeface="+mn-lt"/>
              </a:rPr>
              <a:t>Use tense correctly</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EDBDA531-AE92-FEB1-8088-29E0A21E864D}"/>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graphicFrame>
        <p:nvGraphicFramePr>
          <p:cNvPr id="7" name="Table 6">
            <a:extLst>
              <a:ext uri="{FF2B5EF4-FFF2-40B4-BE49-F238E27FC236}">
                <a16:creationId xmlns:a16="http://schemas.microsoft.com/office/drawing/2014/main" id="{8FAEBABD-ECCB-7881-B37A-48D6A57217C2}"/>
              </a:ext>
            </a:extLst>
          </p:cNvPr>
          <p:cNvGraphicFramePr>
            <a:graphicFrameLocks noGrp="1"/>
          </p:cNvGraphicFramePr>
          <p:nvPr>
            <p:extLst>
              <p:ext uri="{D42A27DB-BD31-4B8C-83A1-F6EECF244321}">
                <p14:modId xmlns:p14="http://schemas.microsoft.com/office/powerpoint/2010/main" val="11433079"/>
              </p:ext>
            </p:extLst>
          </p:nvPr>
        </p:nvGraphicFramePr>
        <p:xfrm>
          <a:off x="6852481" y="1414896"/>
          <a:ext cx="5105400" cy="4724400"/>
        </p:xfrm>
        <a:graphic>
          <a:graphicData uri="http://schemas.openxmlformats.org/drawingml/2006/table">
            <a:tbl>
              <a:tblPr firstRow="1" bandRow="1">
                <a:tableStyleId>{93296810-A885-4BE3-A3E7-6D5BEEA58F35}</a:tableStyleId>
              </a:tblPr>
              <a:tblGrid>
                <a:gridCol w="2552700">
                  <a:extLst>
                    <a:ext uri="{9D8B030D-6E8A-4147-A177-3AD203B41FA5}">
                      <a16:colId xmlns:a16="http://schemas.microsoft.com/office/drawing/2014/main" val="20000"/>
                    </a:ext>
                  </a:extLst>
                </a:gridCol>
                <a:gridCol w="2552700">
                  <a:extLst>
                    <a:ext uri="{9D8B030D-6E8A-4147-A177-3AD203B41FA5}">
                      <a16:colId xmlns:a16="http://schemas.microsoft.com/office/drawing/2014/main" val="20001"/>
                    </a:ext>
                  </a:extLst>
                </a:gridCol>
              </a:tblGrid>
              <a:tr h="365760">
                <a:tc>
                  <a:txBody>
                    <a:bodyPr/>
                    <a:lstStyle/>
                    <a:p>
                      <a:pPr marL="0" algn="ctr" defTabSz="914400" rtl="0" eaLnBrk="1" latinLnBrk="0" hangingPunct="1"/>
                      <a:r>
                        <a:rPr lang="en-US" sz="1800" b="1" kern="1200" dirty="0">
                          <a:solidFill>
                            <a:schemeClr val="tx1"/>
                          </a:solidFill>
                          <a:latin typeface="+mn-lt"/>
                          <a:ea typeface="+mn-ea"/>
                          <a:cs typeface="Calibri" panose="020F0502020204030204" pitchFamily="34" charset="0"/>
                        </a:rPr>
                        <a:t>Instead of this</a:t>
                      </a:r>
                    </a:p>
                  </a:txBody>
                  <a:tcPr>
                    <a:lnB w="12700" cap="flat" cmpd="sng" algn="ctr">
                      <a:noFill/>
                      <a:prstDash val="solid"/>
                      <a:round/>
                      <a:headEnd type="none" w="med" len="med"/>
                      <a:tailEnd type="none" w="med" len="med"/>
                    </a:lnB>
                    <a:solidFill>
                      <a:schemeClr val="accent1"/>
                    </a:solidFill>
                  </a:tcPr>
                </a:tc>
                <a:tc>
                  <a:txBody>
                    <a:bodyPr/>
                    <a:lstStyle/>
                    <a:p>
                      <a:pPr marL="0" algn="ctr" defTabSz="914400" rtl="0" eaLnBrk="1" latinLnBrk="0" hangingPunct="1"/>
                      <a:r>
                        <a:rPr lang="en-US" sz="1800" b="1" kern="1200" dirty="0">
                          <a:solidFill>
                            <a:schemeClr val="tx1"/>
                          </a:solidFill>
                          <a:latin typeface="+mn-lt"/>
                          <a:ea typeface="+mn-ea"/>
                          <a:cs typeface="Calibri" panose="020F0502020204030204" pitchFamily="34" charset="0"/>
                        </a:rPr>
                        <a:t>…use this</a:t>
                      </a:r>
                    </a:p>
                  </a:txBody>
                  <a:tcPr>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a majority of</a:t>
                      </a:r>
                    </a:p>
                  </a:txBody>
                  <a:tcP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most</a:t>
                      </a:r>
                    </a:p>
                  </a:txBody>
                  <a:tcP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0001"/>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a number of</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many</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0002"/>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on the basis of</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because</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0003"/>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due to the fact that</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because</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0004"/>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are of the same opinion</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agree</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0005"/>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by means of</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by</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0006"/>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despite the fact that </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although</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0007"/>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during the course of </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during</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0008"/>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has the capability</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can</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238017961"/>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in close proximity to</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near</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4157849685"/>
                  </a:ext>
                </a:extLst>
              </a:tr>
              <a:tr h="335280">
                <a:tc>
                  <a:txBody>
                    <a:bodyPr/>
                    <a:lstStyle/>
                    <a:p>
                      <a:pPr marL="0" indent="0" algn="ctr" defTabSz="914400" rtl="0" eaLnBrk="1" latinLnBrk="0" hangingPunct="1">
                        <a:buFont typeface="Arial"/>
                        <a:buNone/>
                      </a:pPr>
                      <a:r>
                        <a:rPr lang="en-US" sz="1600" kern="1200" dirty="0">
                          <a:solidFill>
                            <a:srgbClr val="0070C0"/>
                          </a:solidFill>
                          <a:latin typeface="+mn-lt"/>
                          <a:ea typeface="+mn-ea"/>
                          <a:cs typeface="Calibri" panose="020F0502020204030204" pitchFamily="34" charset="0"/>
                        </a:rPr>
                        <a:t>in order to</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to</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2545662767"/>
                  </a:ext>
                </a:extLst>
              </a:tr>
              <a:tr h="335280">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prior to/previous to</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before</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3069104821"/>
                  </a:ext>
                </a:extLst>
              </a:tr>
              <a:tr h="335280">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all of/both of</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tc>
                  <a:txBody>
                    <a:bodyPr/>
                    <a:lstStyle/>
                    <a:p>
                      <a:pPr marL="0" algn="ctr" defTabSz="914400" rtl="0" eaLnBrk="1" latinLnBrk="0" hangingPunct="1"/>
                      <a:r>
                        <a:rPr lang="en-US" sz="1600" kern="1200" dirty="0">
                          <a:solidFill>
                            <a:srgbClr val="0070C0"/>
                          </a:solidFill>
                          <a:latin typeface="+mn-lt"/>
                          <a:ea typeface="+mn-ea"/>
                          <a:cs typeface="Calibri" panose="020F0502020204030204" pitchFamily="34" charset="0"/>
                        </a:rPr>
                        <a:t>all/both</a:t>
                      </a:r>
                    </a:p>
                  </a:txBody>
                  <a:tcP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473756664"/>
                  </a:ext>
                </a:extLst>
              </a:tr>
            </a:tbl>
          </a:graphicData>
        </a:graphic>
      </p:graphicFrame>
    </p:spTree>
    <p:extLst>
      <p:ext uri="{BB962C8B-B14F-4D97-AF65-F5344CB8AC3E}">
        <p14:creationId xmlns:p14="http://schemas.microsoft.com/office/powerpoint/2010/main" val="35699246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BD755-BBBF-DF4D-A222-6D997F7D1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B1DFC7-0184-CCE3-0D7E-794FF999CD5E}"/>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AB416DB9-9F74-D871-689B-B35EA11DE600}"/>
              </a:ext>
            </a:extLst>
          </p:cNvPr>
          <p:cNvSpPr>
            <a:spLocks noGrp="1"/>
          </p:cNvSpPr>
          <p:nvPr>
            <p:ph idx="1"/>
          </p:nvPr>
        </p:nvSpPr>
        <p:spPr>
          <a:xfrm>
            <a:off x="952499" y="1648675"/>
            <a:ext cx="574276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latin typeface="+mn-lt"/>
              </a:rPr>
              <a:t>Avoid jargon, colloquialisms, contractions</a:t>
            </a:r>
          </a:p>
          <a:p>
            <a:pPr marL="463556" indent="-463556">
              <a:spcAft>
                <a:spcPts val="600"/>
              </a:spcAft>
              <a:buClr>
                <a:schemeClr val="tx1"/>
              </a:buClr>
              <a:buFont typeface="+mj-lt"/>
              <a:buAutoNum type="arabicPeriod"/>
            </a:pPr>
            <a:r>
              <a:rPr lang="en-US" sz="2000" dirty="0">
                <a:latin typeface="+mn-lt"/>
              </a:rPr>
              <a:t>Avoid unnecessary complexity </a:t>
            </a:r>
          </a:p>
          <a:p>
            <a:pPr marL="463556" indent="-463556">
              <a:spcAft>
                <a:spcPts val="600"/>
              </a:spcAft>
              <a:buClr>
                <a:schemeClr val="tx1"/>
              </a:buClr>
              <a:buFont typeface="+mj-lt"/>
              <a:buAutoNum type="arabicPeriod"/>
            </a:pPr>
            <a:r>
              <a:rPr lang="en-US" sz="2000" dirty="0">
                <a:solidFill>
                  <a:schemeClr val="accent4"/>
                </a:solidFill>
                <a:latin typeface="+mn-lt"/>
              </a:rPr>
              <a:t>Avoid redundant wording </a:t>
            </a:r>
          </a:p>
          <a:p>
            <a:pPr marL="463556" indent="-463556">
              <a:spcAft>
                <a:spcPts val="600"/>
              </a:spcAft>
              <a:buClr>
                <a:schemeClr val="tx1"/>
              </a:buClr>
              <a:buFont typeface="+mj-lt"/>
              <a:buAutoNum type="arabicPeriod"/>
            </a:pPr>
            <a:r>
              <a:rPr lang="en-US" sz="2000" dirty="0">
                <a:latin typeface="+mn-lt"/>
              </a:rPr>
              <a:t>Use tense correctly</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123E6F1C-8B64-7B37-6849-6D1C501A1411}"/>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4" name="TextBox 3">
            <a:extLst>
              <a:ext uri="{FF2B5EF4-FFF2-40B4-BE49-F238E27FC236}">
                <a16:creationId xmlns:a16="http://schemas.microsoft.com/office/drawing/2014/main" id="{D86ED6F8-D12D-C68B-1F2D-355DAD42F198}"/>
              </a:ext>
            </a:extLst>
          </p:cNvPr>
          <p:cNvSpPr txBox="1"/>
          <p:nvPr/>
        </p:nvSpPr>
        <p:spPr>
          <a:xfrm>
            <a:off x="7346195" y="2499823"/>
            <a:ext cx="4618495" cy="1169551"/>
          </a:xfrm>
          <a:prstGeom prst="rect">
            <a:avLst/>
          </a:prstGeom>
          <a:solidFill>
            <a:schemeClr val="accent4">
              <a:lumMod val="20000"/>
              <a:lumOff val="80000"/>
              <a:alpha val="25379"/>
            </a:schemeClr>
          </a:solidFill>
        </p:spPr>
        <p:txBody>
          <a:bodyPr wrap="square" rtlCol="0">
            <a:spAutoFit/>
          </a:bodyPr>
          <a:lstStyle/>
          <a:p>
            <a:pPr marL="463556" indent="-463556">
              <a:spcAft>
                <a:spcPts val="600"/>
              </a:spcAft>
              <a:buClr>
                <a:schemeClr val="tx1"/>
              </a:buClr>
              <a:buFont typeface="Arial" panose="020B0604020202020204" pitchFamily="34" charset="0"/>
              <a:buChar char="•"/>
            </a:pPr>
            <a:r>
              <a:rPr lang="en-US" sz="2000" u="sng" dirty="0"/>
              <a:t>Already</a:t>
            </a:r>
            <a:r>
              <a:rPr lang="en-US" sz="2000" dirty="0"/>
              <a:t> </a:t>
            </a:r>
            <a:r>
              <a:rPr lang="en-US" sz="2000" u="sng" dirty="0"/>
              <a:t>existing</a:t>
            </a:r>
          </a:p>
          <a:p>
            <a:pPr marL="463556" indent="-463556">
              <a:spcAft>
                <a:spcPts val="600"/>
              </a:spcAft>
              <a:buClr>
                <a:schemeClr val="tx1"/>
              </a:buClr>
              <a:buFont typeface="Arial" panose="020B0604020202020204" pitchFamily="34" charset="0"/>
              <a:buChar char="•"/>
            </a:pPr>
            <a:r>
              <a:rPr lang="en-US" sz="2000" dirty="0"/>
              <a:t>In </a:t>
            </a:r>
            <a:r>
              <a:rPr lang="en-US" sz="2000" u="sng" dirty="0"/>
              <a:t>addition</a:t>
            </a:r>
            <a:r>
              <a:rPr lang="en-US" sz="2000" dirty="0"/>
              <a:t>, we </a:t>
            </a:r>
            <a:r>
              <a:rPr lang="en-US" sz="2000" u="sng" dirty="0"/>
              <a:t>also</a:t>
            </a:r>
            <a:r>
              <a:rPr lang="en-US" sz="2000" dirty="0"/>
              <a:t> showed</a:t>
            </a:r>
          </a:p>
          <a:p>
            <a:pPr marL="463556" indent="-463556">
              <a:spcAft>
                <a:spcPts val="600"/>
              </a:spcAft>
              <a:buClr>
                <a:schemeClr val="tx1"/>
              </a:buClr>
              <a:buFont typeface="Arial" panose="020B0604020202020204" pitchFamily="34" charset="0"/>
              <a:buChar char="•"/>
            </a:pPr>
            <a:r>
              <a:rPr lang="en-US" sz="2000" u="sng" dirty="0"/>
              <a:t>Period </a:t>
            </a:r>
            <a:r>
              <a:rPr lang="en-US" sz="2000" dirty="0"/>
              <a:t>of </a:t>
            </a:r>
            <a:r>
              <a:rPr lang="en-US" sz="2000" u="sng" dirty="0"/>
              <a:t>time</a:t>
            </a:r>
          </a:p>
        </p:txBody>
      </p:sp>
    </p:spTree>
    <p:extLst>
      <p:ext uri="{BB962C8B-B14F-4D97-AF65-F5344CB8AC3E}">
        <p14:creationId xmlns:p14="http://schemas.microsoft.com/office/powerpoint/2010/main" val="3773752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D40-5C92-4D0F-AE6F-1810AD2B3FED}"/>
              </a:ext>
            </a:extLst>
          </p:cNvPr>
          <p:cNvSpPr>
            <a:spLocks noGrp="1"/>
          </p:cNvSpPr>
          <p:nvPr>
            <p:ph type="title"/>
          </p:nvPr>
        </p:nvSpPr>
        <p:spPr/>
        <p:txBody>
          <a:bodyPr>
            <a:normAutofit/>
          </a:bodyPr>
          <a:lstStyle/>
          <a:p>
            <a:r>
              <a:rPr lang="en-US" b="0" dirty="0"/>
              <a:t>Why does clear writing matter?</a:t>
            </a:r>
          </a:p>
        </p:txBody>
      </p:sp>
      <p:sp>
        <p:nvSpPr>
          <p:cNvPr id="7" name="TextBox 6">
            <a:extLst>
              <a:ext uri="{FF2B5EF4-FFF2-40B4-BE49-F238E27FC236}">
                <a16:creationId xmlns:a16="http://schemas.microsoft.com/office/drawing/2014/main" id="{4B3CFCEC-70A3-54DB-609F-2DC2E5607DD6}"/>
              </a:ext>
            </a:extLst>
          </p:cNvPr>
          <p:cNvSpPr txBox="1"/>
          <p:nvPr/>
        </p:nvSpPr>
        <p:spPr>
          <a:xfrm>
            <a:off x="925994" y="5726277"/>
            <a:ext cx="5355536" cy="600164"/>
          </a:xfrm>
          <a:prstGeom prst="rect">
            <a:avLst/>
          </a:prstGeom>
          <a:noFill/>
        </p:spPr>
        <p:txBody>
          <a:bodyPr wrap="square" rtlCol="0">
            <a:spAutoFit/>
          </a:bodyPr>
          <a:lstStyle/>
          <a:p>
            <a:r>
              <a:rPr lang="en-US" sz="1100" dirty="0">
                <a:solidFill>
                  <a:srgbClr val="0070C0"/>
                </a:solidFill>
                <a:latin typeface="Helvetica" pitchFamily="2" charset="0"/>
              </a:rPr>
              <a:t>Benjamin Freeling, Zoë A. Doubleday, and Sean D. Connell</a:t>
            </a:r>
          </a:p>
          <a:p>
            <a:r>
              <a:rPr lang="en-US" sz="1100" i="1" dirty="0">
                <a:solidFill>
                  <a:srgbClr val="0070C0"/>
                </a:solidFill>
                <a:latin typeface="Helvetica" pitchFamily="2" charset="0"/>
              </a:rPr>
              <a:t>PNAS</a:t>
            </a:r>
            <a:r>
              <a:rPr lang="en-US" sz="1100" dirty="0">
                <a:solidFill>
                  <a:srgbClr val="0070C0"/>
                </a:solidFill>
                <a:latin typeface="Helvetica" pitchFamily="2" charset="0"/>
              </a:rPr>
              <a:t> January 8, 2019 116 (2) 341-343; </a:t>
            </a:r>
            <a:r>
              <a:rPr lang="en-US" sz="1100" u="sng" dirty="0">
                <a:solidFill>
                  <a:srgbClr val="0070C0"/>
                </a:solidFill>
                <a:latin typeface="Helvetica" pitchFamily="2" charset="0"/>
                <a:hlinkClick r:id="rId3">
                  <a:extLst>
                    <a:ext uri="{A12FA001-AC4F-418D-AE19-62706E023703}">
                      <ahyp:hlinkClr xmlns:ahyp="http://schemas.microsoft.com/office/drawing/2018/hyperlinkcolor" val="tx"/>
                    </a:ext>
                  </a:extLst>
                </a:hlinkClick>
              </a:rPr>
              <a:t>https://doi.org/10.1073/pnas.1819937116</a:t>
            </a:r>
            <a:r>
              <a:rPr lang="en-US" sz="1100" u="sng" dirty="0">
                <a:solidFill>
                  <a:srgbClr val="0070C0"/>
                </a:solidFill>
                <a:latin typeface="Helvetica" pitchFamily="2" charset="0"/>
              </a:rPr>
              <a:t> </a:t>
            </a:r>
          </a:p>
          <a:p>
            <a:endParaRPr lang="en-US" sz="1100" dirty="0">
              <a:solidFill>
                <a:srgbClr val="0070C0"/>
              </a:solidFill>
              <a:latin typeface="Helvetica" pitchFamily="2" charset="0"/>
            </a:endParaRPr>
          </a:p>
        </p:txBody>
      </p:sp>
      <p:grpSp>
        <p:nvGrpSpPr>
          <p:cNvPr id="11" name="Group 10">
            <a:extLst>
              <a:ext uri="{FF2B5EF4-FFF2-40B4-BE49-F238E27FC236}">
                <a16:creationId xmlns:a16="http://schemas.microsoft.com/office/drawing/2014/main" id="{1BF21546-1A02-0EC1-D8CF-8E61E6471E25}"/>
              </a:ext>
            </a:extLst>
          </p:cNvPr>
          <p:cNvGrpSpPr/>
          <p:nvPr/>
        </p:nvGrpSpPr>
        <p:grpSpPr>
          <a:xfrm>
            <a:off x="6790216" y="1534400"/>
            <a:ext cx="4960784" cy="4666635"/>
            <a:chOff x="1574253" y="1524001"/>
            <a:chExt cx="4960784" cy="4666635"/>
          </a:xfrm>
        </p:grpSpPr>
        <p:pic>
          <p:nvPicPr>
            <p:cNvPr id="5" name="Picture 4">
              <a:extLst>
                <a:ext uri="{FF2B5EF4-FFF2-40B4-BE49-F238E27FC236}">
                  <a16:creationId xmlns:a16="http://schemas.microsoft.com/office/drawing/2014/main" id="{ACC7AD31-2F98-1254-7946-97F13EE5FF05}"/>
                </a:ext>
              </a:extLst>
            </p:cNvPr>
            <p:cNvPicPr>
              <a:picLocks noChangeAspect="1"/>
            </p:cNvPicPr>
            <p:nvPr/>
          </p:nvPicPr>
          <p:blipFill rotWithShape="1">
            <a:blip r:embed="rId4"/>
            <a:srcRect b="21620"/>
            <a:stretch/>
          </p:blipFill>
          <p:spPr>
            <a:xfrm>
              <a:off x="1581687" y="1524001"/>
              <a:ext cx="4945916" cy="3618157"/>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1B880E0A-CB53-62A8-43F5-AB3B594B9838}"/>
                </a:ext>
              </a:extLst>
            </p:cNvPr>
            <p:cNvSpPr/>
            <p:nvPr/>
          </p:nvSpPr>
          <p:spPr bwMode="auto">
            <a:xfrm>
              <a:off x="1574253" y="5257800"/>
              <a:ext cx="4960784" cy="932836"/>
            </a:xfrm>
            <a:prstGeom prst="rect">
              <a:avLst/>
            </a:prstGeom>
            <a:solidFill>
              <a:srgbClr val="FFFFFF"/>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i="1" dirty="0">
                  <a:cs typeface="Arial" panose="020B0604020202020204" pitchFamily="34" charset="0"/>
                </a:rPr>
                <a:t>Our model suggests that increases in clarity, narrative structure, and creativity could translate to a boost in citations.</a:t>
              </a:r>
            </a:p>
            <a:p>
              <a:pPr eaLnBrk="0" fontAlgn="base" hangingPunct="0">
                <a:spcBef>
                  <a:spcPct val="0"/>
                </a:spcBef>
                <a:spcAft>
                  <a:spcPct val="0"/>
                </a:spcAft>
              </a:pPr>
              <a:endParaRPr lang="en-US" sz="2400" b="1" i="1" dirty="0">
                <a:latin typeface="Verdana" pitchFamily="-112" charset="0"/>
                <a:ea typeface="ＭＳ Ｐゴシック" pitchFamily="-112" charset="-128"/>
                <a:cs typeface="ＭＳ Ｐゴシック" pitchFamily="-112" charset="-128"/>
              </a:endParaRPr>
            </a:p>
          </p:txBody>
        </p:sp>
      </p:grpSp>
      <p:sp>
        <p:nvSpPr>
          <p:cNvPr id="9" name="Oval Callout 8">
            <a:extLst>
              <a:ext uri="{FF2B5EF4-FFF2-40B4-BE49-F238E27FC236}">
                <a16:creationId xmlns:a16="http://schemas.microsoft.com/office/drawing/2014/main" id="{307F5099-25DD-9D02-6BD8-AF5B22337BB0}"/>
              </a:ext>
            </a:extLst>
          </p:cNvPr>
          <p:cNvSpPr/>
          <p:nvPr/>
        </p:nvSpPr>
        <p:spPr bwMode="auto">
          <a:xfrm>
            <a:off x="9753600" y="2367165"/>
            <a:ext cx="2438400" cy="976313"/>
          </a:xfrm>
          <a:prstGeom prst="wedgeEllipseCallout">
            <a:avLst>
              <a:gd name="adj1" fmla="val -5293"/>
              <a:gd name="adj2" fmla="val 49312"/>
            </a:avLst>
          </a:prstGeom>
          <a:solidFill>
            <a:srgbClr val="0070C0">
              <a:alpha val="8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dirty="0">
                <a:solidFill>
                  <a:schemeClr val="bg1"/>
                </a:solidFill>
                <a:latin typeface="Helvetica" pitchFamily="2" charset="0"/>
                <a:ea typeface="ＭＳ Ｐゴシック" pitchFamily="-112" charset="-128"/>
                <a:cs typeface="Arial" panose="020B0604020202020204" pitchFamily="34" charset="0"/>
              </a:rPr>
              <a:t>Av number of citations per article over 6 yrs.</a:t>
            </a:r>
          </a:p>
        </p:txBody>
      </p:sp>
      <p:sp>
        <p:nvSpPr>
          <p:cNvPr id="10" name="Rectangle 8">
            <a:extLst>
              <a:ext uri="{FF2B5EF4-FFF2-40B4-BE49-F238E27FC236}">
                <a16:creationId xmlns:a16="http://schemas.microsoft.com/office/drawing/2014/main" id="{22233F30-E3D7-81D2-212A-BE71817ED4D8}"/>
              </a:ext>
            </a:extLst>
          </p:cNvPr>
          <p:cNvSpPr>
            <a:spLocks noChangeArrowheads="1"/>
          </p:cNvSpPr>
          <p:nvPr/>
        </p:nvSpPr>
        <p:spPr bwMode="auto">
          <a:xfrm>
            <a:off x="952499" y="2034387"/>
            <a:ext cx="5528531" cy="2234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33366" indent="-233366">
              <a:spcBef>
                <a:spcPct val="80000"/>
              </a:spcBef>
              <a:buFont typeface="Arial" panose="020B0604020202020204" pitchFamily="34" charset="0"/>
              <a:buChar char="•"/>
            </a:pPr>
            <a:r>
              <a:rPr lang="en-US" sz="2400" dirty="0"/>
              <a:t>Writing with the reader in mind boosts citation rate regardless of where you publish.</a:t>
            </a:r>
          </a:p>
          <a:p>
            <a:pPr marL="233366" indent="-233366">
              <a:spcBef>
                <a:spcPct val="80000"/>
              </a:spcBef>
              <a:buFont typeface="Arial" panose="020B0604020202020204" pitchFamily="34" charset="0"/>
              <a:buChar char="•"/>
            </a:pPr>
            <a:r>
              <a:rPr lang="en-US" sz="2400" dirty="0"/>
              <a:t>The higher the impact factor, the greater the benefit.</a:t>
            </a:r>
          </a:p>
        </p:txBody>
      </p:sp>
      <p:sp>
        <p:nvSpPr>
          <p:cNvPr id="4" name="Footer Placeholder 2">
            <a:extLst>
              <a:ext uri="{FF2B5EF4-FFF2-40B4-BE49-F238E27FC236}">
                <a16:creationId xmlns:a16="http://schemas.microsoft.com/office/drawing/2014/main" id="{4B15C721-0237-5EE1-240B-FEBFD9B4E7F0}"/>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2179709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1C218-FF9C-DC31-D248-6547B4111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D99F9-590A-9B3C-982D-08656AE7F921}"/>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E453FE56-07F1-BA24-0396-7ED07B312207}"/>
              </a:ext>
            </a:extLst>
          </p:cNvPr>
          <p:cNvSpPr>
            <a:spLocks noGrp="1"/>
          </p:cNvSpPr>
          <p:nvPr>
            <p:ph idx="1"/>
          </p:nvPr>
        </p:nvSpPr>
        <p:spPr>
          <a:xfrm>
            <a:off x="952499" y="1648675"/>
            <a:ext cx="574276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latin typeface="+mn-lt"/>
              </a:rPr>
              <a:t>Avoid jargon, colloquialisms, contractions</a:t>
            </a:r>
          </a:p>
          <a:p>
            <a:pPr marL="463556" indent="-463556">
              <a:spcAft>
                <a:spcPts val="600"/>
              </a:spcAft>
              <a:buClr>
                <a:schemeClr val="tx1"/>
              </a:buClr>
              <a:buFont typeface="+mj-lt"/>
              <a:buAutoNum type="arabicPeriod"/>
            </a:pPr>
            <a:r>
              <a:rPr lang="en-US" sz="2000" dirty="0">
                <a:latin typeface="+mn-lt"/>
              </a:rPr>
              <a:t>Avoid unnecessary complexity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solidFill>
                  <a:schemeClr val="accent4"/>
                </a:solidFill>
                <a:latin typeface="+mn-lt"/>
              </a:rPr>
              <a:t>Use correct terms</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A2811C20-2251-DE0A-2548-506D6B9E4177}"/>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4" name="TextBox 3">
            <a:extLst>
              <a:ext uri="{FF2B5EF4-FFF2-40B4-BE49-F238E27FC236}">
                <a16:creationId xmlns:a16="http://schemas.microsoft.com/office/drawing/2014/main" id="{CECFA88E-4C95-A553-8ECA-0B5D648FB140}"/>
              </a:ext>
            </a:extLst>
          </p:cNvPr>
          <p:cNvSpPr txBox="1"/>
          <p:nvPr/>
        </p:nvSpPr>
        <p:spPr>
          <a:xfrm>
            <a:off x="7346194" y="2459504"/>
            <a:ext cx="4618495" cy="2323713"/>
          </a:xfrm>
          <a:prstGeom prst="rect">
            <a:avLst/>
          </a:prstGeom>
          <a:solidFill>
            <a:schemeClr val="accent4">
              <a:lumMod val="20000"/>
              <a:lumOff val="80000"/>
              <a:alpha val="25379"/>
            </a:schemeClr>
          </a:solidFill>
        </p:spPr>
        <p:txBody>
          <a:bodyPr wrap="square" rtlCol="0">
            <a:spAutoFit/>
          </a:bodyPr>
          <a:lstStyle/>
          <a:p>
            <a:pPr marL="463556" indent="-463556">
              <a:spcAft>
                <a:spcPts val="600"/>
              </a:spcAft>
              <a:buClr>
                <a:schemeClr val="tx1"/>
              </a:buClr>
              <a:buFont typeface="Arial" panose="020B0604020202020204" pitchFamily="34" charset="0"/>
              <a:buChar char="•"/>
            </a:pPr>
            <a:r>
              <a:rPr lang="en-US" sz="2000" dirty="0"/>
              <a:t>Imply vs. infer</a:t>
            </a:r>
          </a:p>
          <a:p>
            <a:pPr marL="463556" indent="-463556">
              <a:spcAft>
                <a:spcPts val="600"/>
              </a:spcAft>
              <a:buClr>
                <a:schemeClr val="tx1"/>
              </a:buClr>
              <a:buFont typeface="Arial" panose="020B0604020202020204" pitchFamily="34" charset="0"/>
              <a:buChar char="•"/>
            </a:pPr>
            <a:r>
              <a:rPr lang="en-US" sz="2000" dirty="0"/>
              <a:t>Insert vs. inset</a:t>
            </a:r>
          </a:p>
          <a:p>
            <a:pPr marL="463556" indent="-463556">
              <a:spcAft>
                <a:spcPts val="600"/>
              </a:spcAft>
              <a:buClr>
                <a:schemeClr val="tx1"/>
              </a:buClr>
              <a:buFont typeface="Arial" panose="020B0604020202020204" pitchFamily="34" charset="0"/>
              <a:buChar char="•"/>
            </a:pPr>
            <a:r>
              <a:rPr lang="en-US" sz="2000" dirty="0"/>
              <a:t>Alternately vs. alternatively</a:t>
            </a:r>
          </a:p>
          <a:p>
            <a:pPr marL="463556" indent="-463556">
              <a:spcAft>
                <a:spcPts val="600"/>
              </a:spcAft>
              <a:buClr>
                <a:schemeClr val="tx1"/>
              </a:buClr>
              <a:buFont typeface="Arial" panose="020B0604020202020204" pitchFamily="34" charset="0"/>
              <a:buChar char="•"/>
            </a:pPr>
            <a:r>
              <a:rPr lang="en-US" sz="2000" dirty="0"/>
              <a:t>Complement vs. compliment</a:t>
            </a:r>
          </a:p>
          <a:p>
            <a:pPr marL="463556" indent="-463556">
              <a:spcAft>
                <a:spcPts val="600"/>
              </a:spcAft>
              <a:buClr>
                <a:schemeClr val="tx1"/>
              </a:buClr>
              <a:buFont typeface="Arial" panose="020B0604020202020204" pitchFamily="34" charset="0"/>
              <a:buChar char="•"/>
            </a:pPr>
            <a:r>
              <a:rPr lang="en-US" sz="2000" dirty="0"/>
              <a:t>Principle vs. principal</a:t>
            </a:r>
          </a:p>
          <a:p>
            <a:pPr marL="463556" indent="-463556">
              <a:spcAft>
                <a:spcPts val="600"/>
              </a:spcAft>
              <a:buClr>
                <a:schemeClr val="tx1"/>
              </a:buClr>
              <a:buFont typeface="Arial" panose="020B0604020202020204" pitchFamily="34" charset="0"/>
              <a:buChar char="•"/>
            </a:pPr>
            <a:r>
              <a:rPr lang="en-US" sz="2000" dirty="0"/>
              <a:t>Whereas vs. while</a:t>
            </a:r>
          </a:p>
        </p:txBody>
      </p:sp>
    </p:spTree>
    <p:extLst>
      <p:ext uri="{BB962C8B-B14F-4D97-AF65-F5344CB8AC3E}">
        <p14:creationId xmlns:p14="http://schemas.microsoft.com/office/powerpoint/2010/main" val="1836117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1A1AE-0F04-5D68-B33A-9B6B75D63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9BB18-ECAD-DB75-CC43-B3F43B3C6B26}"/>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E58E9321-A1E0-932F-B72A-ECDC24EF42FC}"/>
              </a:ext>
            </a:extLst>
          </p:cNvPr>
          <p:cNvSpPr>
            <a:spLocks noGrp="1"/>
          </p:cNvSpPr>
          <p:nvPr>
            <p:ph idx="1"/>
          </p:nvPr>
        </p:nvSpPr>
        <p:spPr>
          <a:xfrm>
            <a:off x="952499" y="1648675"/>
            <a:ext cx="574276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latin typeface="+mn-lt"/>
              </a:rPr>
              <a:t>Avoid jargon, colloquialisms, contractions</a:t>
            </a:r>
          </a:p>
          <a:p>
            <a:pPr marL="463556" indent="-463556">
              <a:spcAft>
                <a:spcPts val="600"/>
              </a:spcAft>
              <a:buClr>
                <a:schemeClr val="tx1"/>
              </a:buClr>
              <a:buFont typeface="+mj-lt"/>
              <a:buAutoNum type="arabicPeriod"/>
            </a:pPr>
            <a:r>
              <a:rPr lang="en-US" sz="2000" dirty="0">
                <a:latin typeface="+mn-lt"/>
              </a:rPr>
              <a:t>Avoid unnecessary complexity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solidFill>
                  <a:schemeClr val="accent4"/>
                </a:solidFill>
                <a:latin typeface="+mn-lt"/>
              </a:rPr>
              <a:t>Use correct terms</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AE20BBDC-04CA-7254-092D-8ACCB322F38C}"/>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6" name="TextBox 5">
            <a:extLst>
              <a:ext uri="{FF2B5EF4-FFF2-40B4-BE49-F238E27FC236}">
                <a16:creationId xmlns:a16="http://schemas.microsoft.com/office/drawing/2014/main" id="{8A054C87-DB5C-A6A0-FF5C-1A807F3F586A}"/>
              </a:ext>
            </a:extLst>
          </p:cNvPr>
          <p:cNvSpPr txBox="1"/>
          <p:nvPr/>
        </p:nvSpPr>
        <p:spPr>
          <a:xfrm>
            <a:off x="6695268" y="1395866"/>
            <a:ext cx="5284920" cy="5016758"/>
          </a:xfrm>
          <a:prstGeom prst="rect">
            <a:avLst/>
          </a:prstGeom>
          <a:solidFill>
            <a:schemeClr val="accent4">
              <a:lumMod val="20000"/>
              <a:lumOff val="80000"/>
              <a:alpha val="25379"/>
            </a:schemeClr>
          </a:solidFill>
        </p:spPr>
        <p:txBody>
          <a:bodyPr wrap="square" rtlCol="0">
            <a:spAutoFit/>
          </a:bodyPr>
          <a:lstStyle/>
          <a:p>
            <a:pPr algn="ctr">
              <a:spcAft>
                <a:spcPts val="600"/>
              </a:spcAft>
              <a:buClr>
                <a:schemeClr val="tx1"/>
              </a:buClr>
            </a:pPr>
            <a:r>
              <a:rPr lang="en-US" sz="2000" b="1" dirty="0"/>
              <a:t>Affect vs. Effect (verbs)</a:t>
            </a:r>
          </a:p>
          <a:p>
            <a:pPr>
              <a:spcAft>
                <a:spcPts val="600"/>
              </a:spcAft>
              <a:buClr>
                <a:schemeClr val="tx1"/>
              </a:buClr>
            </a:pPr>
            <a:endParaRPr lang="en-US" sz="2000" dirty="0"/>
          </a:p>
          <a:p>
            <a:pPr>
              <a:spcAft>
                <a:spcPts val="600"/>
              </a:spcAft>
              <a:buClr>
                <a:schemeClr val="tx1"/>
              </a:buClr>
            </a:pPr>
            <a:r>
              <a:rPr lang="en-US" sz="2000" b="1" dirty="0"/>
              <a:t>Affect</a:t>
            </a:r>
            <a:r>
              <a:rPr lang="en-US" sz="2000" dirty="0"/>
              <a:t>: to have an effect on, make a difference to, influence</a:t>
            </a:r>
          </a:p>
          <a:p>
            <a:pPr>
              <a:spcAft>
                <a:spcPts val="600"/>
              </a:spcAft>
              <a:buClr>
                <a:schemeClr val="tx1"/>
              </a:buClr>
            </a:pPr>
            <a:endParaRPr lang="en-US" sz="2000" dirty="0"/>
          </a:p>
          <a:p>
            <a:pPr>
              <a:spcAft>
                <a:spcPts val="600"/>
              </a:spcAft>
              <a:buClr>
                <a:schemeClr val="tx1"/>
              </a:buClr>
            </a:pPr>
            <a:r>
              <a:rPr lang="en-US" sz="2000" dirty="0"/>
              <a:t>“The receptor </a:t>
            </a:r>
            <a:r>
              <a:rPr lang="en-US" sz="2000" b="1" dirty="0"/>
              <a:t>affects</a:t>
            </a:r>
            <a:r>
              <a:rPr lang="en-US" sz="2000" dirty="0"/>
              <a:t> the efficiency of pathogen binding…”</a:t>
            </a:r>
          </a:p>
          <a:p>
            <a:pPr>
              <a:spcAft>
                <a:spcPts val="600"/>
              </a:spcAft>
              <a:buClr>
                <a:schemeClr val="tx1"/>
              </a:buClr>
            </a:pPr>
            <a:endParaRPr lang="en-US" sz="2000" dirty="0"/>
          </a:p>
          <a:p>
            <a:pPr>
              <a:spcAft>
                <a:spcPts val="600"/>
              </a:spcAft>
              <a:buClr>
                <a:schemeClr val="tx1"/>
              </a:buClr>
            </a:pPr>
            <a:r>
              <a:rPr lang="en-US" sz="2000" b="1" dirty="0"/>
              <a:t>Effect: </a:t>
            </a:r>
            <a:r>
              <a:rPr lang="en-US" sz="2000" dirty="0"/>
              <a:t>cause something to happen, bring about</a:t>
            </a:r>
          </a:p>
          <a:p>
            <a:pPr>
              <a:spcAft>
                <a:spcPts val="600"/>
              </a:spcAft>
              <a:buClr>
                <a:schemeClr val="tx1"/>
              </a:buClr>
            </a:pPr>
            <a:endParaRPr lang="en-US" sz="2000" dirty="0"/>
          </a:p>
          <a:p>
            <a:pPr>
              <a:spcAft>
                <a:spcPts val="600"/>
              </a:spcAft>
              <a:buClr>
                <a:schemeClr val="tx1"/>
              </a:buClr>
            </a:pPr>
            <a:r>
              <a:rPr lang="en-US" sz="2000" dirty="0"/>
              <a:t>“Metalloproteases </a:t>
            </a:r>
            <a:r>
              <a:rPr lang="en-US" sz="2000" b="1" dirty="0"/>
              <a:t>effect</a:t>
            </a:r>
            <a:r>
              <a:rPr lang="en-US" sz="2000" dirty="0"/>
              <a:t> protein </a:t>
            </a:r>
            <a:r>
              <a:rPr lang="en-US" sz="2000" dirty="0" err="1"/>
              <a:t>cleaveage</a:t>
            </a:r>
            <a:r>
              <a:rPr lang="en-US" sz="2000" dirty="0"/>
              <a:t> by catalyzing the hydrolysis of peptide bonds.’</a:t>
            </a:r>
          </a:p>
        </p:txBody>
      </p:sp>
    </p:spTree>
    <p:extLst>
      <p:ext uri="{BB962C8B-B14F-4D97-AF65-F5344CB8AC3E}">
        <p14:creationId xmlns:p14="http://schemas.microsoft.com/office/powerpoint/2010/main" val="3666628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9A4DC-D91F-EE57-A32E-FEE954D3A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60593-83E1-4921-511C-D178D3349DC2}"/>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CC453D0B-A155-410C-2904-7494878987C9}"/>
              </a:ext>
            </a:extLst>
          </p:cNvPr>
          <p:cNvSpPr>
            <a:spLocks noGrp="1"/>
          </p:cNvSpPr>
          <p:nvPr>
            <p:ph idx="1"/>
          </p:nvPr>
        </p:nvSpPr>
        <p:spPr>
          <a:xfrm>
            <a:off x="952499" y="1648675"/>
            <a:ext cx="574276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latin typeface="+mn-lt"/>
              </a:rPr>
              <a:t>Avoid jargon, colloquialisms, contractions</a:t>
            </a:r>
          </a:p>
          <a:p>
            <a:pPr marL="463556" indent="-463556">
              <a:spcAft>
                <a:spcPts val="600"/>
              </a:spcAft>
              <a:buClr>
                <a:schemeClr val="tx1"/>
              </a:buClr>
              <a:buFont typeface="+mj-lt"/>
              <a:buAutoNum type="arabicPeriod"/>
            </a:pPr>
            <a:r>
              <a:rPr lang="en-US" sz="2000" dirty="0">
                <a:latin typeface="+mn-lt"/>
              </a:rPr>
              <a:t>Avoid unnecessary complexity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solidFill>
                  <a:schemeClr val="accent4"/>
                </a:solidFill>
                <a:latin typeface="+mn-lt"/>
              </a:rPr>
              <a:t>Use correct terms</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EC328E23-6102-B39F-CE18-23296E13C770}"/>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6" name="TextBox 5">
            <a:extLst>
              <a:ext uri="{FF2B5EF4-FFF2-40B4-BE49-F238E27FC236}">
                <a16:creationId xmlns:a16="http://schemas.microsoft.com/office/drawing/2014/main" id="{8801752E-981F-3090-96F0-8772B7F7F533}"/>
              </a:ext>
            </a:extLst>
          </p:cNvPr>
          <p:cNvSpPr txBox="1"/>
          <p:nvPr/>
        </p:nvSpPr>
        <p:spPr>
          <a:xfrm>
            <a:off x="6695268" y="1922809"/>
            <a:ext cx="5284920" cy="3477875"/>
          </a:xfrm>
          <a:prstGeom prst="rect">
            <a:avLst/>
          </a:prstGeom>
          <a:solidFill>
            <a:schemeClr val="accent4">
              <a:lumMod val="20000"/>
              <a:lumOff val="80000"/>
              <a:alpha val="25379"/>
            </a:schemeClr>
          </a:solidFill>
        </p:spPr>
        <p:txBody>
          <a:bodyPr wrap="square" rtlCol="0">
            <a:spAutoFit/>
          </a:bodyPr>
          <a:lstStyle/>
          <a:p>
            <a:pPr algn="ctr">
              <a:spcAft>
                <a:spcPts val="600"/>
              </a:spcAft>
              <a:buClr>
                <a:schemeClr val="tx1"/>
              </a:buClr>
            </a:pPr>
            <a:r>
              <a:rPr lang="en-US" sz="2000" b="1" dirty="0"/>
              <a:t>Affect vs. Effect (nouns)</a:t>
            </a:r>
          </a:p>
          <a:p>
            <a:pPr>
              <a:spcAft>
                <a:spcPts val="600"/>
              </a:spcAft>
              <a:buClr>
                <a:schemeClr val="tx1"/>
              </a:buClr>
            </a:pPr>
            <a:endParaRPr lang="en-US" sz="2000" dirty="0"/>
          </a:p>
          <a:p>
            <a:pPr>
              <a:spcAft>
                <a:spcPts val="600"/>
              </a:spcAft>
              <a:buClr>
                <a:schemeClr val="tx1"/>
              </a:buClr>
            </a:pPr>
            <a:r>
              <a:rPr lang="en-US" sz="2000" b="1" dirty="0"/>
              <a:t>Affect</a:t>
            </a:r>
            <a:r>
              <a:rPr lang="en-US" sz="2000" dirty="0"/>
              <a:t>: emotion that influences behavior</a:t>
            </a:r>
          </a:p>
          <a:p>
            <a:pPr>
              <a:spcAft>
                <a:spcPts val="600"/>
              </a:spcAft>
              <a:buClr>
                <a:schemeClr val="tx1"/>
              </a:buClr>
            </a:pPr>
            <a:endParaRPr lang="en-US" sz="2000" dirty="0"/>
          </a:p>
          <a:p>
            <a:pPr>
              <a:spcAft>
                <a:spcPts val="600"/>
              </a:spcAft>
              <a:buClr>
                <a:schemeClr val="tx1"/>
              </a:buClr>
            </a:pPr>
            <a:r>
              <a:rPr lang="en-US" sz="2000" dirty="0"/>
              <a:t>“He spoke without </a:t>
            </a:r>
            <a:r>
              <a:rPr lang="en-US" sz="2000" b="1" dirty="0"/>
              <a:t>affect</a:t>
            </a:r>
            <a:r>
              <a:rPr lang="en-US" sz="2000" dirty="0"/>
              <a:t>.”</a:t>
            </a:r>
          </a:p>
          <a:p>
            <a:pPr>
              <a:spcAft>
                <a:spcPts val="600"/>
              </a:spcAft>
              <a:buClr>
                <a:schemeClr val="tx1"/>
              </a:buClr>
            </a:pPr>
            <a:endParaRPr lang="en-US" sz="2000" dirty="0"/>
          </a:p>
          <a:p>
            <a:pPr>
              <a:spcAft>
                <a:spcPts val="600"/>
              </a:spcAft>
              <a:buClr>
                <a:schemeClr val="tx1"/>
              </a:buClr>
            </a:pPr>
            <a:r>
              <a:rPr lang="en-US" sz="2000" b="1" dirty="0"/>
              <a:t>Effect: </a:t>
            </a:r>
            <a:r>
              <a:rPr lang="en-US" sz="2000" dirty="0"/>
              <a:t>a result, consequence, or impression</a:t>
            </a:r>
          </a:p>
          <a:p>
            <a:pPr>
              <a:spcAft>
                <a:spcPts val="600"/>
              </a:spcAft>
              <a:buClr>
                <a:schemeClr val="tx1"/>
              </a:buClr>
            </a:pPr>
            <a:endParaRPr lang="en-US" sz="2000" dirty="0"/>
          </a:p>
          <a:p>
            <a:pPr>
              <a:spcAft>
                <a:spcPts val="600"/>
              </a:spcAft>
              <a:buClr>
                <a:schemeClr val="tx1"/>
              </a:buClr>
            </a:pPr>
            <a:r>
              <a:rPr lang="en-US" sz="2000" dirty="0"/>
              <a:t>“The </a:t>
            </a:r>
            <a:r>
              <a:rPr lang="en-US" sz="2000" b="1" dirty="0"/>
              <a:t>effect</a:t>
            </a:r>
            <a:r>
              <a:rPr lang="en-US" sz="2000" dirty="0"/>
              <a:t> on binding is minimal.”</a:t>
            </a:r>
          </a:p>
        </p:txBody>
      </p:sp>
    </p:spTree>
    <p:extLst>
      <p:ext uri="{BB962C8B-B14F-4D97-AF65-F5344CB8AC3E}">
        <p14:creationId xmlns:p14="http://schemas.microsoft.com/office/powerpoint/2010/main" val="2561324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0144-A286-7895-7CE0-88EBC123B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502E71-E21E-48A9-DBFE-F190E4C8B6A3}"/>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A3247DFF-6BA8-3EF4-D7DB-E5B5C8EAB117}"/>
              </a:ext>
            </a:extLst>
          </p:cNvPr>
          <p:cNvSpPr>
            <a:spLocks noGrp="1"/>
          </p:cNvSpPr>
          <p:nvPr>
            <p:ph idx="1"/>
          </p:nvPr>
        </p:nvSpPr>
        <p:spPr>
          <a:xfrm>
            <a:off x="952499" y="1648675"/>
            <a:ext cx="574276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latin typeface="+mn-lt"/>
              </a:rPr>
              <a:t>Avoid jargon, colloquialisms, contractions</a:t>
            </a:r>
          </a:p>
          <a:p>
            <a:pPr marL="463556" indent="-463556">
              <a:spcAft>
                <a:spcPts val="600"/>
              </a:spcAft>
              <a:buClr>
                <a:schemeClr val="tx1"/>
              </a:buClr>
              <a:buFont typeface="+mj-lt"/>
              <a:buAutoNum type="arabicPeriod"/>
            </a:pPr>
            <a:r>
              <a:rPr lang="en-US" sz="2000" dirty="0">
                <a:latin typeface="+mn-lt"/>
              </a:rPr>
              <a:t>Avoid unnecessary complexity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latin typeface="+mn-lt"/>
              </a:rPr>
              <a:t>Use correct terms</a:t>
            </a:r>
          </a:p>
          <a:p>
            <a:pPr marL="463556" indent="-463556">
              <a:spcAft>
                <a:spcPts val="600"/>
              </a:spcAft>
              <a:buClr>
                <a:schemeClr val="tx1"/>
              </a:buClr>
              <a:buFont typeface="+mj-lt"/>
              <a:buAutoNum type="arabicPeriod"/>
            </a:pPr>
            <a:r>
              <a:rPr lang="en-US" sz="2000" dirty="0">
                <a:solidFill>
                  <a:schemeClr val="accent4"/>
                </a:solidFill>
                <a:latin typeface="+mn-lt"/>
              </a:rPr>
              <a:t>Subject-verb agreement</a:t>
            </a:r>
          </a:p>
          <a:p>
            <a:pPr marL="463556" indent="-463556">
              <a:spcAft>
                <a:spcPts val="600"/>
              </a:spcAft>
              <a:buClr>
                <a:schemeClr val="tx1"/>
              </a:buClr>
              <a:buFont typeface="+mj-lt"/>
              <a:buAutoNum type="arabicPeriod"/>
            </a:pPr>
            <a:r>
              <a:rPr lang="en-US" sz="2000" dirty="0">
                <a:latin typeface="+mn-lt"/>
              </a:rPr>
              <a:t>Use punctuation correctly</a:t>
            </a:r>
          </a:p>
          <a:p>
            <a:pPr marL="463556" indent="-463556">
              <a:spcAft>
                <a:spcPts val="600"/>
              </a:spcAft>
              <a:buClr>
                <a:schemeClr val="tx1"/>
              </a:buClr>
              <a:buFont typeface="+mj-lt"/>
              <a:buAutoNum type="arabicPeriod"/>
            </a:pPr>
            <a:r>
              <a:rPr lang="en-US" sz="2000" dirty="0">
                <a:latin typeface="+mn-lt"/>
              </a:rPr>
              <a:t>Avoid misspelling words</a:t>
            </a:r>
          </a:p>
        </p:txBody>
      </p:sp>
      <p:sp>
        <p:nvSpPr>
          <p:cNvPr id="5" name="Footer Placeholder 2">
            <a:extLst>
              <a:ext uri="{FF2B5EF4-FFF2-40B4-BE49-F238E27FC236}">
                <a16:creationId xmlns:a16="http://schemas.microsoft.com/office/drawing/2014/main" id="{92F13946-3864-4213-73B4-61E463B213FA}"/>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6" name="TextBox 5">
            <a:extLst>
              <a:ext uri="{FF2B5EF4-FFF2-40B4-BE49-F238E27FC236}">
                <a16:creationId xmlns:a16="http://schemas.microsoft.com/office/drawing/2014/main" id="{E0ED741C-5D38-1B8C-81BB-3A38645A5CEF}"/>
              </a:ext>
            </a:extLst>
          </p:cNvPr>
          <p:cNvSpPr txBox="1"/>
          <p:nvPr/>
        </p:nvSpPr>
        <p:spPr>
          <a:xfrm>
            <a:off x="6695268" y="2035538"/>
            <a:ext cx="5284920" cy="3323987"/>
          </a:xfrm>
          <a:prstGeom prst="rect">
            <a:avLst/>
          </a:prstGeom>
          <a:solidFill>
            <a:schemeClr val="accent4">
              <a:lumMod val="20000"/>
              <a:lumOff val="80000"/>
              <a:alpha val="25379"/>
            </a:schemeClr>
          </a:solidFill>
        </p:spPr>
        <p:txBody>
          <a:bodyPr wrap="square" rtlCol="0">
            <a:spAutoFit/>
          </a:bodyPr>
          <a:lstStyle/>
          <a:p>
            <a:pPr>
              <a:spcAft>
                <a:spcPts val="600"/>
              </a:spcAft>
              <a:buClr>
                <a:schemeClr val="tx1"/>
              </a:buClr>
            </a:pPr>
            <a:r>
              <a:rPr lang="en-US" sz="2000" b="1" dirty="0"/>
              <a:t>Singular subjects take singular verbs</a:t>
            </a:r>
          </a:p>
          <a:p>
            <a:pPr>
              <a:spcAft>
                <a:spcPts val="600"/>
              </a:spcAft>
              <a:buClr>
                <a:schemeClr val="tx1"/>
              </a:buClr>
            </a:pPr>
            <a:endParaRPr lang="en-US" sz="2000" dirty="0"/>
          </a:p>
          <a:p>
            <a:pPr>
              <a:spcAft>
                <a:spcPts val="600"/>
              </a:spcAft>
              <a:buClr>
                <a:schemeClr val="tx1"/>
              </a:buClr>
            </a:pPr>
            <a:r>
              <a:rPr lang="en-US" sz="2000" dirty="0"/>
              <a:t>“The </a:t>
            </a:r>
            <a:r>
              <a:rPr lang="en-US" sz="2000" u="sng" dirty="0"/>
              <a:t>enzyme catalyzes </a:t>
            </a:r>
            <a:r>
              <a:rPr lang="en-US" sz="2000" dirty="0"/>
              <a:t>the reaction efficiently.” (NOT the enzyme catalyze)</a:t>
            </a:r>
          </a:p>
          <a:p>
            <a:pPr>
              <a:spcAft>
                <a:spcPts val="600"/>
              </a:spcAft>
              <a:buClr>
                <a:schemeClr val="tx1"/>
              </a:buClr>
            </a:pPr>
            <a:endParaRPr lang="en-US" sz="2000" dirty="0"/>
          </a:p>
          <a:p>
            <a:pPr>
              <a:spcAft>
                <a:spcPts val="600"/>
              </a:spcAft>
              <a:buClr>
                <a:schemeClr val="tx1"/>
              </a:buClr>
            </a:pPr>
            <a:r>
              <a:rPr lang="en-US" sz="2000" b="1" dirty="0"/>
              <a:t>Plural subjects take plural verbs</a:t>
            </a:r>
          </a:p>
          <a:p>
            <a:pPr>
              <a:spcAft>
                <a:spcPts val="600"/>
              </a:spcAft>
              <a:buClr>
                <a:schemeClr val="tx1"/>
              </a:buClr>
            </a:pPr>
            <a:endParaRPr lang="en-US" sz="2000" dirty="0"/>
          </a:p>
          <a:p>
            <a:pPr>
              <a:spcAft>
                <a:spcPts val="600"/>
              </a:spcAft>
              <a:buClr>
                <a:schemeClr val="tx1"/>
              </a:buClr>
            </a:pPr>
            <a:r>
              <a:rPr lang="en-US" sz="2000" dirty="0"/>
              <a:t>“The </a:t>
            </a:r>
            <a:r>
              <a:rPr lang="en-US" sz="2000" u="sng" dirty="0"/>
              <a:t>enzymes catalyze </a:t>
            </a:r>
            <a:r>
              <a:rPr lang="en-US" sz="2000" dirty="0"/>
              <a:t>various reactions in the cell.” (NOT the enzymes catalyzes)</a:t>
            </a:r>
          </a:p>
        </p:txBody>
      </p:sp>
    </p:spTree>
    <p:extLst>
      <p:ext uri="{BB962C8B-B14F-4D97-AF65-F5344CB8AC3E}">
        <p14:creationId xmlns:p14="http://schemas.microsoft.com/office/powerpoint/2010/main" val="1617557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ACED2-D9A9-6D6E-C2E1-47A4A7BBF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8B928-260D-435A-EF37-2A2125690C81}"/>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D4BFA8F4-9920-15EC-08A4-3B4D618DF4AA}"/>
              </a:ext>
            </a:extLst>
          </p:cNvPr>
          <p:cNvSpPr>
            <a:spLocks noGrp="1"/>
          </p:cNvSpPr>
          <p:nvPr>
            <p:ph idx="1"/>
          </p:nvPr>
        </p:nvSpPr>
        <p:spPr>
          <a:xfrm>
            <a:off x="952499" y="1648675"/>
            <a:ext cx="5742769" cy="4256843"/>
          </a:xfrm>
        </p:spPr>
        <p:txBody>
          <a:bodyPr>
            <a:noAutofit/>
          </a:bodyPr>
          <a:lstStyle/>
          <a:p>
            <a:pPr marL="463556" indent="-463556">
              <a:spcAft>
                <a:spcPts val="600"/>
              </a:spcAft>
              <a:buClr>
                <a:schemeClr val="tx1"/>
              </a:buClr>
              <a:buFont typeface="+mj-lt"/>
              <a:buAutoNum type="arabicPeriod"/>
            </a:pPr>
            <a:r>
              <a:rPr lang="en-US" sz="2000" dirty="0">
                <a:latin typeface="+mn-lt"/>
              </a:rPr>
              <a:t>Keep terms consistent </a:t>
            </a:r>
          </a:p>
          <a:p>
            <a:pPr marL="463556" indent="-463556">
              <a:spcAft>
                <a:spcPts val="600"/>
              </a:spcAft>
              <a:buClr>
                <a:schemeClr val="tx1"/>
              </a:buClr>
              <a:buFont typeface="+mj-lt"/>
              <a:buAutoNum type="arabicPeriod"/>
            </a:pPr>
            <a:r>
              <a:rPr lang="en-US" sz="2000" dirty="0">
                <a:latin typeface="+mn-lt"/>
              </a:rPr>
              <a:t>Avoid jargon, colloquialisms, contractions</a:t>
            </a:r>
          </a:p>
          <a:p>
            <a:pPr marL="463556" indent="-463556">
              <a:spcAft>
                <a:spcPts val="600"/>
              </a:spcAft>
              <a:buClr>
                <a:schemeClr val="tx1"/>
              </a:buClr>
              <a:buFont typeface="+mj-lt"/>
              <a:buAutoNum type="arabicPeriod"/>
            </a:pPr>
            <a:r>
              <a:rPr lang="en-US" sz="2000" dirty="0">
                <a:latin typeface="+mn-lt"/>
              </a:rPr>
              <a:t>Avoid unnecessary complexity </a:t>
            </a:r>
          </a:p>
          <a:p>
            <a:pPr marL="463556" indent="-463556">
              <a:spcAft>
                <a:spcPts val="600"/>
              </a:spcAft>
              <a:buClr>
                <a:schemeClr val="tx1"/>
              </a:buClr>
              <a:buFont typeface="+mj-lt"/>
              <a:buAutoNum type="arabicPeriod"/>
            </a:pPr>
            <a:r>
              <a:rPr lang="en-US" sz="2000" dirty="0">
                <a:latin typeface="+mn-lt"/>
              </a:rPr>
              <a:t>Avoid redundant wording </a:t>
            </a:r>
          </a:p>
          <a:p>
            <a:pPr marL="463556" indent="-463556">
              <a:spcAft>
                <a:spcPts val="600"/>
              </a:spcAft>
              <a:buClr>
                <a:schemeClr val="tx1"/>
              </a:buClr>
              <a:buFont typeface="+mj-lt"/>
              <a:buAutoNum type="arabicPeriod"/>
            </a:pPr>
            <a:r>
              <a:rPr lang="en-US" sz="2000" dirty="0">
                <a:latin typeface="+mn-lt"/>
              </a:rPr>
              <a:t>Use correct terms</a:t>
            </a:r>
          </a:p>
          <a:p>
            <a:pPr marL="463556" indent="-463556">
              <a:spcAft>
                <a:spcPts val="600"/>
              </a:spcAft>
              <a:buClr>
                <a:schemeClr val="tx1"/>
              </a:buClr>
              <a:buFont typeface="+mj-lt"/>
              <a:buAutoNum type="arabicPeriod"/>
            </a:pPr>
            <a:r>
              <a:rPr lang="en-US" sz="2000" dirty="0">
                <a:latin typeface="+mn-lt"/>
              </a:rPr>
              <a:t>Subject-verb agreement</a:t>
            </a:r>
          </a:p>
          <a:p>
            <a:pPr marL="463556" indent="-463556">
              <a:spcAft>
                <a:spcPts val="600"/>
              </a:spcAft>
              <a:buClr>
                <a:schemeClr val="tx1"/>
              </a:buClr>
              <a:buFont typeface="+mj-lt"/>
              <a:buAutoNum type="arabicPeriod"/>
            </a:pPr>
            <a:r>
              <a:rPr lang="en-US" sz="2000" dirty="0">
                <a:solidFill>
                  <a:schemeClr val="accent4"/>
                </a:solidFill>
                <a:latin typeface="+mn-lt"/>
              </a:rPr>
              <a:t>Use punctuation correctly</a:t>
            </a:r>
          </a:p>
          <a:p>
            <a:pPr marL="463556" indent="-463556">
              <a:spcAft>
                <a:spcPts val="600"/>
              </a:spcAft>
              <a:buClr>
                <a:schemeClr val="tx1"/>
              </a:buClr>
              <a:buFont typeface="+mj-lt"/>
              <a:buAutoNum type="arabicPeriod"/>
            </a:pPr>
            <a:r>
              <a:rPr lang="en-US" sz="2000" dirty="0">
                <a:solidFill>
                  <a:schemeClr val="accent4"/>
                </a:solidFill>
                <a:latin typeface="+mn-lt"/>
              </a:rPr>
              <a:t>Avoid misspelling words</a:t>
            </a:r>
          </a:p>
        </p:txBody>
      </p:sp>
      <p:sp>
        <p:nvSpPr>
          <p:cNvPr id="5" name="Footer Placeholder 2">
            <a:extLst>
              <a:ext uri="{FF2B5EF4-FFF2-40B4-BE49-F238E27FC236}">
                <a16:creationId xmlns:a16="http://schemas.microsoft.com/office/drawing/2014/main" id="{E43D6DD8-9668-2CE7-85F0-2B2133CEADEB}"/>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3071931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E5E4E88-146F-183E-B9C4-F9C5DBBF1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488" y="0"/>
            <a:ext cx="5235512" cy="644554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EB79D2A8-9F55-FA91-6EA9-8CFDAA0C1227}"/>
              </a:ext>
            </a:extLst>
          </p:cNvPr>
          <p:cNvSpPr txBox="1">
            <a:spLocks/>
          </p:cNvSpPr>
          <p:nvPr/>
        </p:nvSpPr>
        <p:spPr>
          <a:xfrm>
            <a:off x="952499" y="1607053"/>
            <a:ext cx="5553809" cy="364389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6" indent="-463556">
              <a:spcAft>
                <a:spcPts val="600"/>
              </a:spcAft>
              <a:buClr>
                <a:schemeClr val="tx1"/>
              </a:buClr>
              <a:buFont typeface="+mj-lt"/>
              <a:buAutoNum type="arabicPeriod"/>
            </a:pPr>
            <a:r>
              <a:rPr lang="en-US" sz="2000" dirty="0"/>
              <a:t>Keep terms consistent </a:t>
            </a:r>
          </a:p>
          <a:p>
            <a:pPr marL="463556" indent="-463556">
              <a:spcAft>
                <a:spcPts val="600"/>
              </a:spcAft>
              <a:buClr>
                <a:schemeClr val="tx1"/>
              </a:buClr>
              <a:buFont typeface="+mj-lt"/>
              <a:buAutoNum type="arabicPeriod"/>
            </a:pPr>
            <a:r>
              <a:rPr lang="en-US" sz="2000" dirty="0"/>
              <a:t>Avoid jargon, colloquialisms, contractions</a:t>
            </a:r>
          </a:p>
          <a:p>
            <a:pPr marL="463556" indent="-463556">
              <a:spcAft>
                <a:spcPts val="600"/>
              </a:spcAft>
              <a:buClr>
                <a:schemeClr val="tx1"/>
              </a:buClr>
              <a:buFont typeface="+mj-lt"/>
              <a:buAutoNum type="arabicPeriod"/>
            </a:pPr>
            <a:r>
              <a:rPr lang="en-US" sz="2000" dirty="0"/>
              <a:t>Avoid unnecessary complexity </a:t>
            </a:r>
          </a:p>
          <a:p>
            <a:pPr marL="463556" indent="-463556">
              <a:spcAft>
                <a:spcPts val="600"/>
              </a:spcAft>
              <a:buClr>
                <a:schemeClr val="tx1"/>
              </a:buClr>
              <a:buFont typeface="+mj-lt"/>
              <a:buAutoNum type="arabicPeriod"/>
            </a:pPr>
            <a:r>
              <a:rPr lang="en-US" sz="2000" dirty="0"/>
              <a:t>Avoid redundant wording </a:t>
            </a:r>
          </a:p>
          <a:p>
            <a:pPr marL="463556" indent="-463556">
              <a:spcAft>
                <a:spcPts val="600"/>
              </a:spcAft>
              <a:buClr>
                <a:schemeClr val="tx1"/>
              </a:buClr>
              <a:buFont typeface="+mj-lt"/>
              <a:buAutoNum type="arabicPeriod"/>
            </a:pPr>
            <a:r>
              <a:rPr lang="en-US" sz="2000" dirty="0"/>
              <a:t>Use correct terms</a:t>
            </a:r>
          </a:p>
          <a:p>
            <a:pPr marL="463556" indent="-463556">
              <a:spcAft>
                <a:spcPts val="600"/>
              </a:spcAft>
              <a:buClr>
                <a:schemeClr val="tx1"/>
              </a:buClr>
              <a:buFont typeface="+mj-lt"/>
              <a:buAutoNum type="arabicPeriod"/>
            </a:pPr>
            <a:r>
              <a:rPr lang="en-US" sz="2000" dirty="0"/>
              <a:t>Subject-verb agreement</a:t>
            </a:r>
          </a:p>
          <a:p>
            <a:pPr marL="463556" indent="-463556">
              <a:spcAft>
                <a:spcPts val="600"/>
              </a:spcAft>
              <a:buClr>
                <a:schemeClr val="tx1"/>
              </a:buClr>
              <a:buFont typeface="+mj-lt"/>
              <a:buAutoNum type="arabicPeriod"/>
            </a:pPr>
            <a:r>
              <a:rPr lang="en-US" sz="2000" dirty="0">
                <a:solidFill>
                  <a:schemeClr val="accent4"/>
                </a:solidFill>
              </a:rPr>
              <a:t>Use punctuation correctly</a:t>
            </a:r>
          </a:p>
          <a:p>
            <a:pPr marL="463556" indent="-463556">
              <a:spcAft>
                <a:spcPts val="600"/>
              </a:spcAft>
              <a:buClr>
                <a:schemeClr val="tx1"/>
              </a:buClr>
              <a:buFont typeface="+mj-lt"/>
              <a:buAutoNum type="arabicPeriod"/>
            </a:pPr>
            <a:r>
              <a:rPr lang="en-US" sz="2000" dirty="0">
                <a:solidFill>
                  <a:schemeClr val="accent4"/>
                </a:solidFill>
              </a:rPr>
              <a:t>Avoid misspelling words</a:t>
            </a:r>
          </a:p>
        </p:txBody>
      </p:sp>
      <p:sp>
        <p:nvSpPr>
          <p:cNvPr id="9" name="Title 1">
            <a:extLst>
              <a:ext uri="{FF2B5EF4-FFF2-40B4-BE49-F238E27FC236}">
                <a16:creationId xmlns:a16="http://schemas.microsoft.com/office/drawing/2014/main" id="{1B5ABE37-2E05-11EC-5FCF-ED940D5A5E52}"/>
              </a:ext>
            </a:extLst>
          </p:cNvPr>
          <p:cNvSpPr>
            <a:spLocks noGrp="1"/>
          </p:cNvSpPr>
          <p:nvPr>
            <p:ph type="title"/>
          </p:nvPr>
        </p:nvSpPr>
        <p:spPr>
          <a:xfrm>
            <a:off x="952499" y="526777"/>
            <a:ext cx="10287001" cy="869089"/>
          </a:xfrm>
        </p:spPr>
        <p:txBody>
          <a:bodyPr/>
          <a:lstStyle/>
          <a:p>
            <a:r>
              <a:rPr lang="en-US" dirty="0"/>
              <a:t>Additional considerations</a:t>
            </a:r>
          </a:p>
        </p:txBody>
      </p:sp>
      <p:sp>
        <p:nvSpPr>
          <p:cNvPr id="10" name="Footer Placeholder 2">
            <a:extLst>
              <a:ext uri="{FF2B5EF4-FFF2-40B4-BE49-F238E27FC236}">
                <a16:creationId xmlns:a16="http://schemas.microsoft.com/office/drawing/2014/main" id="{F71D65F2-E892-5D41-AFC9-A0084200594A}"/>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11" name="TextBox 10">
            <a:extLst>
              <a:ext uri="{FF2B5EF4-FFF2-40B4-BE49-F238E27FC236}">
                <a16:creationId xmlns:a16="http://schemas.microsoft.com/office/drawing/2014/main" id="{C2BE8C11-766D-6E23-077E-A562CA0EA62D}"/>
              </a:ext>
            </a:extLst>
          </p:cNvPr>
          <p:cNvSpPr txBox="1"/>
          <p:nvPr/>
        </p:nvSpPr>
        <p:spPr>
          <a:xfrm>
            <a:off x="8632888" y="6102952"/>
            <a:ext cx="3559112" cy="261610"/>
          </a:xfrm>
          <a:prstGeom prst="rect">
            <a:avLst/>
          </a:prstGeom>
          <a:noFill/>
        </p:spPr>
        <p:txBody>
          <a:bodyPr wrap="square" rtlCol="0">
            <a:spAutoFit/>
          </a:bodyPr>
          <a:lstStyle/>
          <a:p>
            <a:pPr algn="r"/>
            <a:r>
              <a:rPr lang="en-US" sz="1100" dirty="0">
                <a:solidFill>
                  <a:schemeClr val="bg1"/>
                </a:solidFill>
              </a:rPr>
              <a:t>Jacob Levin, NORDP listserv</a:t>
            </a:r>
          </a:p>
        </p:txBody>
      </p:sp>
    </p:spTree>
    <p:extLst>
      <p:ext uri="{BB962C8B-B14F-4D97-AF65-F5344CB8AC3E}">
        <p14:creationId xmlns:p14="http://schemas.microsoft.com/office/powerpoint/2010/main" val="3346343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D7F6B-5C39-CAF0-BFBD-8E4956941770}"/>
            </a:ext>
          </a:extLst>
        </p:cNvPr>
        <p:cNvGrpSpPr/>
        <p:nvPr/>
      </p:nvGrpSpPr>
      <p:grpSpPr>
        <a:xfrm>
          <a:off x="0" y="0"/>
          <a:ext cx="0" cy="0"/>
          <a:chOff x="0" y="0"/>
          <a:chExt cx="0" cy="0"/>
        </a:xfrm>
      </p:grpSpPr>
      <p:pic>
        <p:nvPicPr>
          <p:cNvPr id="3" name="Picture 2" descr="http://zachkvet.files.wordpress.com/2011/10/steve-jobs-1.jpg">
            <a:extLst>
              <a:ext uri="{FF2B5EF4-FFF2-40B4-BE49-F238E27FC236}">
                <a16:creationId xmlns:a16="http://schemas.microsoft.com/office/drawing/2014/main" id="{94CF4C6E-CB5A-F1B4-264C-9BA3F1F8A43A}"/>
              </a:ext>
            </a:extLst>
          </p:cNvPr>
          <p:cNvPicPr>
            <a:picLocks noChangeAspect="1" noChangeArrowheads="1"/>
          </p:cNvPicPr>
          <p:nvPr/>
        </p:nvPicPr>
        <p:blipFill>
          <a:blip r:embed="rId3" cstate="print"/>
          <a:srcRect t="5347" b="9849"/>
          <a:stretch>
            <a:fillRect/>
          </a:stretch>
        </p:blipFill>
        <p:spPr bwMode="auto">
          <a:xfrm>
            <a:off x="7171534" y="10"/>
            <a:ext cx="5029200" cy="6389501"/>
          </a:xfrm>
          <a:prstGeom prst="rect">
            <a:avLst/>
          </a:prstGeom>
          <a:noFill/>
          <a:ln w="9525">
            <a:noFill/>
            <a:miter lim="800000"/>
            <a:headEnd/>
            <a:tailEnd/>
          </a:ln>
        </p:spPr>
      </p:pic>
      <p:sp>
        <p:nvSpPr>
          <p:cNvPr id="12" name="Title 2">
            <a:extLst>
              <a:ext uri="{FF2B5EF4-FFF2-40B4-BE49-F238E27FC236}">
                <a16:creationId xmlns:a16="http://schemas.microsoft.com/office/drawing/2014/main" id="{C8CA6BF9-14BB-30DD-389E-23758F1A4A89}"/>
              </a:ext>
            </a:extLst>
          </p:cNvPr>
          <p:cNvSpPr>
            <a:spLocks noGrp="1"/>
          </p:cNvSpPr>
          <p:nvPr>
            <p:ph type="title"/>
          </p:nvPr>
        </p:nvSpPr>
        <p:spPr>
          <a:xfrm>
            <a:off x="949325" y="498296"/>
            <a:ext cx="5260975" cy="896116"/>
          </a:xfrm>
        </p:spPr>
        <p:txBody>
          <a:bodyPr/>
          <a:lstStyle/>
          <a:p>
            <a:endParaRPr lang="en-US"/>
          </a:p>
        </p:txBody>
      </p:sp>
      <p:sp>
        <p:nvSpPr>
          <p:cNvPr id="2" name="Rectangle 5">
            <a:extLst>
              <a:ext uri="{FF2B5EF4-FFF2-40B4-BE49-F238E27FC236}">
                <a16:creationId xmlns:a16="http://schemas.microsoft.com/office/drawing/2014/main" id="{3FF06B8F-BD8A-04E8-B7DE-16E96C9CE326}"/>
              </a:ext>
            </a:extLst>
          </p:cNvPr>
          <p:cNvSpPr>
            <a:spLocks noChangeArrowheads="1"/>
          </p:cNvSpPr>
          <p:nvPr/>
        </p:nvSpPr>
        <p:spPr bwMode="auto">
          <a:xfrm>
            <a:off x="952499" y="1686757"/>
            <a:ext cx="5257801" cy="4256843"/>
          </a:xfrm>
          <a:prstGeom prst="rect">
            <a:avLst/>
          </a:prstGeom>
        </p:spPr>
        <p:txBody>
          <a:bodyPr vert="horz" lIns="0" tIns="0" rIns="0" bIns="0" rtlCol="0">
            <a:normAutofit/>
          </a:bodyPr>
          <a:lstStyle/>
          <a:p>
            <a:pPr fontAlgn="auto">
              <a:spcBef>
                <a:spcPts val="1000"/>
              </a:spcBef>
              <a:spcAft>
                <a:spcPts val="0"/>
              </a:spcAft>
              <a:buClr>
                <a:schemeClr val="tx2"/>
              </a:buClr>
              <a:buSzPct val="95000"/>
              <a:buFont typeface="Arial" panose="020B0604020202020204" pitchFamily="34" charset="0"/>
            </a:pPr>
            <a:r>
              <a:rPr lang="en-US" sz="2800" b="1" i="1" dirty="0">
                <a:latin typeface="Roboto" panose="02000000000000000000" pitchFamily="2" charset="0"/>
                <a:ea typeface="Roboto" panose="02000000000000000000" pitchFamily="2" charset="0"/>
                <a:cs typeface="Arial" panose="020B0604020202020204" pitchFamily="34" charset="0"/>
              </a:rPr>
              <a:t>"Simple can be harder than complex.  You have to work hard to get your thinking clean to make it simple.  But it's worth it in the end, because once you get there, you can move mountains."</a:t>
            </a:r>
            <a:br>
              <a:rPr lang="en-US" sz="2800" i="1" dirty="0">
                <a:latin typeface="Roboto" panose="02000000000000000000" pitchFamily="2" charset="0"/>
                <a:ea typeface="Roboto" panose="02000000000000000000" pitchFamily="2" charset="0"/>
                <a:cs typeface="Arial" panose="020B0604020202020204" pitchFamily="34" charset="0"/>
              </a:rPr>
            </a:br>
            <a:br>
              <a:rPr lang="en-US" sz="2800" i="1" dirty="0">
                <a:latin typeface="Roboto" panose="02000000000000000000" pitchFamily="2" charset="0"/>
                <a:ea typeface="Roboto" panose="02000000000000000000" pitchFamily="2" charset="0"/>
                <a:cs typeface="Arial" panose="020B0604020202020204" pitchFamily="34" charset="0"/>
              </a:rPr>
            </a:br>
            <a:endParaRPr lang="en-US" sz="2800" i="1" dirty="0">
              <a:latin typeface="Roboto" panose="02000000000000000000" pitchFamily="2" charset="0"/>
              <a:ea typeface="Roboto" panose="02000000000000000000" pitchFamily="2" charset="0"/>
              <a:cs typeface="Arial" panose="020B0604020202020204" pitchFamily="34" charset="0"/>
            </a:endParaRPr>
          </a:p>
        </p:txBody>
      </p:sp>
      <p:sp>
        <p:nvSpPr>
          <p:cNvPr id="6" name="Footer Placeholder 2">
            <a:extLst>
              <a:ext uri="{FF2B5EF4-FFF2-40B4-BE49-F238E27FC236}">
                <a16:creationId xmlns:a16="http://schemas.microsoft.com/office/drawing/2014/main" id="{CB368905-02B8-24B2-B258-3B300832A1D9}"/>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grpSp>
        <p:nvGrpSpPr>
          <p:cNvPr id="8" name="Group 7">
            <a:extLst>
              <a:ext uri="{FF2B5EF4-FFF2-40B4-BE49-F238E27FC236}">
                <a16:creationId xmlns:a16="http://schemas.microsoft.com/office/drawing/2014/main" id="{5EC4516A-70D2-8A85-C27D-F2BFE55F59F1}"/>
              </a:ext>
            </a:extLst>
          </p:cNvPr>
          <p:cNvGrpSpPr/>
          <p:nvPr/>
        </p:nvGrpSpPr>
        <p:grpSpPr>
          <a:xfrm>
            <a:off x="137951" y="5245735"/>
            <a:ext cx="3352800" cy="990210"/>
            <a:chOff x="5638800" y="5867400"/>
            <a:chExt cx="3352800" cy="990210"/>
          </a:xfrm>
        </p:grpSpPr>
        <p:pic>
          <p:nvPicPr>
            <p:cNvPr id="9" name="Picture 8">
              <a:hlinkClick r:id="rId4" action="ppaction://hlinksldjump" tooltip="NIH Logo"/>
              <a:extLst>
                <a:ext uri="{FF2B5EF4-FFF2-40B4-BE49-F238E27FC236}">
                  <a16:creationId xmlns:a16="http://schemas.microsoft.com/office/drawing/2014/main" id="{BCEFB25C-0101-27C8-556C-0FA5C0E8B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788" y="6553590"/>
              <a:ext cx="1981200" cy="304020"/>
            </a:xfrm>
            <a:prstGeom prst="rect">
              <a:avLst/>
            </a:prstGeom>
          </p:spPr>
        </p:pic>
        <p:sp>
          <p:nvSpPr>
            <p:cNvPr id="10" name="TextBox 9">
              <a:extLst>
                <a:ext uri="{FF2B5EF4-FFF2-40B4-BE49-F238E27FC236}">
                  <a16:creationId xmlns:a16="http://schemas.microsoft.com/office/drawing/2014/main" id="{3612B662-DDCF-554F-585E-EC5AFC183976}"/>
                </a:ext>
              </a:extLst>
            </p:cNvPr>
            <p:cNvSpPr txBox="1"/>
            <p:nvPr/>
          </p:nvSpPr>
          <p:spPr>
            <a:xfrm>
              <a:off x="5638800" y="5867400"/>
              <a:ext cx="3352800" cy="584776"/>
            </a:xfrm>
            <a:prstGeom prst="rect">
              <a:avLst/>
            </a:prstGeom>
            <a:noFill/>
          </p:spPr>
          <p:txBody>
            <a:bodyPr wrap="square" rtlCol="0">
              <a:spAutoFit/>
            </a:bodyPr>
            <a:lstStyle/>
            <a:p>
              <a:pPr eaLnBrk="1" hangingPunct="1">
                <a:spcBef>
                  <a:spcPts val="0"/>
                </a:spcBef>
              </a:pPr>
              <a:r>
                <a:rPr lang="en-US" sz="800" i="0" dirty="0">
                  <a:latin typeface="Georgia"/>
                  <a:ea typeface="+mn-ea"/>
                  <a:cs typeface="+mn-cs"/>
                </a:rPr>
                <a:t>GRANT WRITING FOR SUCCESS</a:t>
              </a:r>
            </a:p>
            <a:p>
              <a:pPr eaLnBrk="1" hangingPunct="1">
                <a:spcBef>
                  <a:spcPts val="0"/>
                </a:spcBef>
              </a:pPr>
              <a:r>
                <a:rPr lang="en-US" sz="800" i="0" dirty="0" err="1">
                  <a:latin typeface="Georgia"/>
                  <a:ea typeface="+mn-ea"/>
                  <a:cs typeface="+mn-cs"/>
                </a:rPr>
                <a:t>LeShawndra</a:t>
              </a:r>
              <a:r>
                <a:rPr lang="en-US" sz="800" i="0" dirty="0">
                  <a:latin typeface="Georgia"/>
                  <a:ea typeface="+mn-ea"/>
                  <a:cs typeface="+mn-cs"/>
                </a:rPr>
                <a:t> N. Price, Ph.D., NIMH, NIH</a:t>
              </a:r>
            </a:p>
            <a:p>
              <a:pPr eaLnBrk="1" hangingPunct="1">
                <a:spcBef>
                  <a:spcPts val="0"/>
                </a:spcBef>
              </a:pPr>
              <a:r>
                <a:rPr lang="en-US" sz="800" i="0" dirty="0">
                  <a:latin typeface="Georgia"/>
                  <a:ea typeface="+mn-ea"/>
                  <a:cs typeface="+mn-cs"/>
                </a:rPr>
                <a:t>Dana </a:t>
              </a:r>
              <a:r>
                <a:rPr lang="en-US" sz="800" i="0" dirty="0" err="1">
                  <a:latin typeface="Georgia"/>
                  <a:ea typeface="+mn-ea"/>
                  <a:cs typeface="+mn-cs"/>
                </a:rPr>
                <a:t>Plude</a:t>
              </a:r>
              <a:r>
                <a:rPr lang="en-US" sz="800" i="0" dirty="0">
                  <a:latin typeface="Georgia"/>
                  <a:ea typeface="+mn-ea"/>
                  <a:cs typeface="+mn-cs"/>
                </a:rPr>
                <a:t>, CSR, NIH</a:t>
              </a:r>
            </a:p>
            <a:p>
              <a:pPr eaLnBrk="1" hangingPunct="1">
                <a:spcBef>
                  <a:spcPts val="0"/>
                </a:spcBef>
              </a:pPr>
              <a:r>
                <a:rPr lang="en-US" sz="800" i="0" dirty="0">
                  <a:latin typeface="Georgia"/>
                  <a:ea typeface="+mn-ea"/>
                  <a:cs typeface="+mn-cs"/>
                </a:rPr>
                <a:t>Henry Khachaturian, Ph.D., OEP/NIH</a:t>
              </a:r>
            </a:p>
          </p:txBody>
        </p:sp>
      </p:grpSp>
    </p:spTree>
    <p:extLst>
      <p:ext uri="{BB962C8B-B14F-4D97-AF65-F5344CB8AC3E}">
        <p14:creationId xmlns:p14="http://schemas.microsoft.com/office/powerpoint/2010/main" val="648579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D87E9A-DDBF-75A4-58F2-9DE5910694A4}"/>
              </a:ext>
            </a:extLst>
          </p:cNvPr>
          <p:cNvSpPr>
            <a:spLocks noGrp="1"/>
          </p:cNvSpPr>
          <p:nvPr>
            <p:ph idx="1"/>
          </p:nvPr>
        </p:nvSpPr>
        <p:spPr>
          <a:xfrm>
            <a:off x="907473" y="1686758"/>
            <a:ext cx="3166740" cy="754602"/>
          </a:xfrm>
        </p:spPr>
        <p:txBody>
          <a:bodyPr>
            <a:normAutofit fontScale="92500" lnSpcReduction="10000"/>
          </a:bodyPr>
          <a:lstStyle/>
          <a:p>
            <a:pPr>
              <a:spcBef>
                <a:spcPts val="0"/>
              </a:spcBef>
            </a:pPr>
            <a:r>
              <a:rPr lang="en-US" sz="1400" b="0" dirty="0">
                <a:solidFill>
                  <a:srgbClr val="0070C0"/>
                </a:solidFill>
                <a:latin typeface="+mn-lt"/>
              </a:rPr>
              <a:t>William Strunk Jr. &amp; E.B. White</a:t>
            </a:r>
          </a:p>
          <a:p>
            <a:pPr>
              <a:spcBef>
                <a:spcPts val="0"/>
              </a:spcBef>
            </a:pPr>
            <a:r>
              <a:rPr lang="en-US" sz="1400" b="0" i="1" dirty="0">
                <a:solidFill>
                  <a:srgbClr val="0070C0"/>
                </a:solidFill>
                <a:latin typeface="+mn-lt"/>
              </a:rPr>
              <a:t>The elements of style</a:t>
            </a:r>
          </a:p>
          <a:p>
            <a:pPr>
              <a:spcBef>
                <a:spcPts val="0"/>
              </a:spcBef>
            </a:pPr>
            <a:r>
              <a:rPr lang="en-US" sz="1400" b="0" dirty="0">
                <a:solidFill>
                  <a:srgbClr val="0070C0"/>
                </a:solidFill>
                <a:latin typeface="+mn-lt"/>
              </a:rPr>
              <a:t>(Fourth Edition) </a:t>
            </a:r>
          </a:p>
          <a:p>
            <a:pPr>
              <a:spcBef>
                <a:spcPts val="0"/>
              </a:spcBef>
            </a:pPr>
            <a:r>
              <a:rPr lang="en-US" sz="1400" b="0" dirty="0">
                <a:solidFill>
                  <a:srgbClr val="0070C0"/>
                </a:solidFill>
                <a:latin typeface="+mn-lt"/>
              </a:rPr>
              <a:t>Allyn and Bacon, 1999 </a:t>
            </a:r>
          </a:p>
          <a:p>
            <a:endParaRPr lang="en-US" dirty="0"/>
          </a:p>
        </p:txBody>
      </p:sp>
      <p:sp>
        <p:nvSpPr>
          <p:cNvPr id="4" name="Content Placeholder 3">
            <a:extLst>
              <a:ext uri="{FF2B5EF4-FFF2-40B4-BE49-F238E27FC236}">
                <a16:creationId xmlns:a16="http://schemas.microsoft.com/office/drawing/2014/main" id="{F8AEB5CB-FBD7-12D3-8776-3A59B1D7F7AF}"/>
              </a:ext>
            </a:extLst>
          </p:cNvPr>
          <p:cNvSpPr>
            <a:spLocks noGrp="1"/>
          </p:cNvSpPr>
          <p:nvPr>
            <p:ph idx="11"/>
          </p:nvPr>
        </p:nvSpPr>
        <p:spPr>
          <a:xfrm>
            <a:off x="4378036" y="1686756"/>
            <a:ext cx="3405089" cy="754602"/>
          </a:xfrm>
        </p:spPr>
        <p:txBody>
          <a:bodyPr>
            <a:normAutofit fontScale="25000" lnSpcReduction="20000"/>
          </a:bodyPr>
          <a:lstStyle/>
          <a:p>
            <a:pPr algn="ctr">
              <a:lnSpc>
                <a:spcPct val="110000"/>
              </a:lnSpc>
              <a:spcBef>
                <a:spcPts val="0"/>
              </a:spcBef>
            </a:pPr>
            <a:r>
              <a:rPr lang="en-US" sz="4800" b="0" dirty="0">
                <a:solidFill>
                  <a:srgbClr val="0070C0"/>
                </a:solidFill>
                <a:latin typeface="+mn-lt"/>
              </a:rPr>
              <a:t>Lynne Truss</a:t>
            </a:r>
          </a:p>
          <a:p>
            <a:pPr algn="ctr">
              <a:lnSpc>
                <a:spcPct val="110000"/>
              </a:lnSpc>
              <a:spcBef>
                <a:spcPts val="0"/>
              </a:spcBef>
            </a:pPr>
            <a:r>
              <a:rPr lang="en-US" sz="4800" b="0" i="1" dirty="0">
                <a:solidFill>
                  <a:srgbClr val="0070C0"/>
                </a:solidFill>
                <a:latin typeface="+mn-lt"/>
              </a:rPr>
              <a:t>Eats, shoots &amp; leaves: </a:t>
            </a:r>
          </a:p>
          <a:p>
            <a:pPr algn="ctr">
              <a:lnSpc>
                <a:spcPct val="110000"/>
              </a:lnSpc>
              <a:spcBef>
                <a:spcPts val="0"/>
              </a:spcBef>
            </a:pPr>
            <a:r>
              <a:rPr lang="en-US" sz="4800" b="0" i="1" dirty="0">
                <a:solidFill>
                  <a:srgbClr val="0070C0"/>
                </a:solidFill>
                <a:latin typeface="+mn-lt"/>
              </a:rPr>
              <a:t>the zero tolerance approach to punctuation</a:t>
            </a:r>
          </a:p>
          <a:p>
            <a:pPr algn="ctr">
              <a:lnSpc>
                <a:spcPct val="110000"/>
              </a:lnSpc>
              <a:spcBef>
                <a:spcPts val="0"/>
              </a:spcBef>
            </a:pPr>
            <a:r>
              <a:rPr lang="en-US" sz="4800" b="0" dirty="0">
                <a:solidFill>
                  <a:srgbClr val="0070C0"/>
                </a:solidFill>
                <a:latin typeface="+mn-lt"/>
              </a:rPr>
              <a:t>Gotham Books, 2004</a:t>
            </a:r>
          </a:p>
        </p:txBody>
      </p:sp>
      <p:sp>
        <p:nvSpPr>
          <p:cNvPr id="6" name="Content Placeholder 5">
            <a:extLst>
              <a:ext uri="{FF2B5EF4-FFF2-40B4-BE49-F238E27FC236}">
                <a16:creationId xmlns:a16="http://schemas.microsoft.com/office/drawing/2014/main" id="{493EEB8B-CD21-7FC9-7695-51BBA0322468}"/>
              </a:ext>
            </a:extLst>
          </p:cNvPr>
          <p:cNvSpPr>
            <a:spLocks noGrp="1"/>
          </p:cNvSpPr>
          <p:nvPr>
            <p:ph idx="13"/>
          </p:nvPr>
        </p:nvSpPr>
        <p:spPr>
          <a:xfrm>
            <a:off x="7689274" y="1686756"/>
            <a:ext cx="3540981" cy="754602"/>
          </a:xfrm>
        </p:spPr>
        <p:txBody>
          <a:bodyPr>
            <a:normAutofit fontScale="25000" lnSpcReduction="20000"/>
          </a:bodyPr>
          <a:lstStyle/>
          <a:p>
            <a:pPr algn="r"/>
            <a:r>
              <a:rPr lang="en-US" sz="4800" b="0" dirty="0">
                <a:solidFill>
                  <a:srgbClr val="0070C0"/>
                </a:solidFill>
              </a:rPr>
              <a:t>Joseph M. Williams</a:t>
            </a:r>
            <a:endParaRPr lang="en-US" sz="4800" b="0" i="1" dirty="0">
              <a:solidFill>
                <a:srgbClr val="0070C0"/>
              </a:solidFill>
              <a:latin typeface="+mn-lt"/>
            </a:endParaRPr>
          </a:p>
          <a:p>
            <a:pPr algn="r">
              <a:lnSpc>
                <a:spcPct val="120000"/>
              </a:lnSpc>
              <a:spcBef>
                <a:spcPts val="0"/>
              </a:spcBef>
            </a:pPr>
            <a:r>
              <a:rPr lang="en-US" sz="4800" b="0" i="1" dirty="0">
                <a:solidFill>
                  <a:srgbClr val="0070C0"/>
                </a:solidFill>
                <a:latin typeface="+mn-lt"/>
              </a:rPr>
              <a:t> Style: Toward Clarity &amp; Grace</a:t>
            </a:r>
          </a:p>
          <a:p>
            <a:pPr algn="r">
              <a:lnSpc>
                <a:spcPct val="120000"/>
              </a:lnSpc>
              <a:spcBef>
                <a:spcPts val="0"/>
              </a:spcBef>
            </a:pPr>
            <a:r>
              <a:rPr lang="en-US" sz="4800" b="0" dirty="0">
                <a:solidFill>
                  <a:srgbClr val="0070C0"/>
                </a:solidFill>
                <a:latin typeface="+mn-lt"/>
              </a:rPr>
              <a:t>Chicago Guides to Writing,  Editing, and Publishing </a:t>
            </a:r>
          </a:p>
          <a:p>
            <a:pPr algn="r">
              <a:lnSpc>
                <a:spcPct val="120000"/>
              </a:lnSpc>
              <a:spcBef>
                <a:spcPts val="0"/>
              </a:spcBef>
            </a:pPr>
            <a:r>
              <a:rPr lang="en-US" sz="4800" b="0" dirty="0">
                <a:solidFill>
                  <a:srgbClr val="0070C0"/>
                </a:solidFill>
                <a:latin typeface="+mn-lt"/>
              </a:rPr>
              <a:t>   The University of Chicago Press, 1995</a:t>
            </a:r>
          </a:p>
          <a:p>
            <a:endParaRPr lang="en-US" dirty="0"/>
          </a:p>
          <a:p>
            <a:endParaRPr lang="en-US" dirty="0"/>
          </a:p>
        </p:txBody>
      </p:sp>
      <p:sp>
        <p:nvSpPr>
          <p:cNvPr id="8" name="Title 7">
            <a:extLst>
              <a:ext uri="{FF2B5EF4-FFF2-40B4-BE49-F238E27FC236}">
                <a16:creationId xmlns:a16="http://schemas.microsoft.com/office/drawing/2014/main" id="{B8196F39-E4C5-D666-E9C0-D02033CCB571}"/>
              </a:ext>
            </a:extLst>
          </p:cNvPr>
          <p:cNvSpPr>
            <a:spLocks noGrp="1"/>
          </p:cNvSpPr>
          <p:nvPr>
            <p:ph type="title"/>
          </p:nvPr>
        </p:nvSpPr>
        <p:spPr/>
        <p:txBody>
          <a:bodyPr/>
          <a:lstStyle/>
          <a:p>
            <a:r>
              <a:rPr lang="en-US" b="0" dirty="0"/>
              <a:t>Resources</a:t>
            </a:r>
          </a:p>
        </p:txBody>
      </p:sp>
      <p:pic>
        <p:nvPicPr>
          <p:cNvPr id="12" name="Picture 7">
            <a:extLst>
              <a:ext uri="{FF2B5EF4-FFF2-40B4-BE49-F238E27FC236}">
                <a16:creationId xmlns:a16="http://schemas.microsoft.com/office/drawing/2014/main" id="{04A90196-4313-9400-66D5-588EC6F44965}"/>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907473" y="2674938"/>
            <a:ext cx="1349015" cy="2195216"/>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9">
            <a:extLst>
              <a:ext uri="{FF2B5EF4-FFF2-40B4-BE49-F238E27FC236}">
                <a16:creationId xmlns:a16="http://schemas.microsoft.com/office/drawing/2014/main" id="{0610454F-470B-EA3E-3C87-B71EDA7606F8}"/>
              </a:ext>
            </a:extLst>
          </p:cNvPr>
          <p:cNvPicPr>
            <a:picLocks noGrp="1" noChangeAspect="1" noChangeArrowheads="1"/>
          </p:cNvPicPr>
          <p:nvPr>
            <p:ph idx="12"/>
          </p:nvPr>
        </p:nvPicPr>
        <p:blipFill>
          <a:blip r:embed="rId4">
            <a:extLst>
              <a:ext uri="{28A0092B-C50C-407E-A947-70E740481C1C}">
                <a14:useLocalDpi xmlns:a14="http://schemas.microsoft.com/office/drawing/2010/main" val="0"/>
              </a:ext>
            </a:extLst>
          </a:blip>
          <a:srcRect/>
          <a:stretch>
            <a:fillRect/>
          </a:stretch>
        </p:blipFill>
        <p:spPr bwMode="auto">
          <a:xfrm>
            <a:off x="5348072" y="2674938"/>
            <a:ext cx="1465017" cy="2195216"/>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1">
            <a:extLst>
              <a:ext uri="{FF2B5EF4-FFF2-40B4-BE49-F238E27FC236}">
                <a16:creationId xmlns:a16="http://schemas.microsoft.com/office/drawing/2014/main" id="{1E8F5D09-3FEA-E8EF-B322-2C43BC583753}"/>
              </a:ext>
            </a:extLst>
          </p:cNvPr>
          <p:cNvPicPr>
            <a:picLocks noGrp="1" noChangeAspect="1" noChangeArrowheads="1"/>
          </p:cNvPicPr>
          <p:nvPr>
            <p:ph idx="14"/>
          </p:nvPr>
        </p:nvPicPr>
        <p:blipFill rotWithShape="1">
          <a:blip r:embed="rId5">
            <a:extLst>
              <a:ext uri="{28A0092B-C50C-407E-A947-70E740481C1C}">
                <a14:useLocalDpi xmlns:a14="http://schemas.microsoft.com/office/drawing/2010/main" val="0"/>
              </a:ext>
            </a:extLst>
          </a:blip>
          <a:srcRect l="19271" r="18229"/>
          <a:stretch/>
        </p:blipFill>
        <p:spPr bwMode="auto">
          <a:xfrm>
            <a:off x="9858244" y="2674938"/>
            <a:ext cx="1372010" cy="219521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5">
            <a:extLst>
              <a:ext uri="{FF2B5EF4-FFF2-40B4-BE49-F238E27FC236}">
                <a16:creationId xmlns:a16="http://schemas.microsoft.com/office/drawing/2014/main" id="{00859D8A-D1E6-4A74-26E6-3090565B7149}"/>
              </a:ext>
            </a:extLst>
          </p:cNvPr>
          <p:cNvSpPr>
            <a:spLocks noChangeArrowheads="1"/>
          </p:cNvSpPr>
          <p:nvPr/>
        </p:nvSpPr>
        <p:spPr bwMode="auto">
          <a:xfrm>
            <a:off x="907473" y="5379067"/>
            <a:ext cx="4893719" cy="830997"/>
          </a:xfrm>
          <a:prstGeom prst="rect">
            <a:avLst/>
          </a:prstGeom>
          <a:solidFill>
            <a:schemeClr val="bg1">
              <a:lumMod val="95000"/>
            </a:schemeClr>
          </a:solid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r>
              <a:rPr lang="en-US" sz="1200" dirty="0">
                <a:solidFill>
                  <a:srgbClr val="0070C0"/>
                </a:solidFill>
              </a:rPr>
              <a:t>Writing tips by Gary Westbrook &amp; Linda Cooper  </a:t>
            </a:r>
          </a:p>
          <a:p>
            <a:r>
              <a:rPr lang="en-US" sz="1200" dirty="0">
                <a:solidFill>
                  <a:srgbClr val="0070C0"/>
                </a:solidFill>
              </a:rPr>
              <a:t>Society for Neuroscience and </a:t>
            </a:r>
            <a:r>
              <a:rPr lang="en-US" sz="1200" i="1" dirty="0">
                <a:solidFill>
                  <a:srgbClr val="0070C0"/>
                </a:solidFill>
              </a:rPr>
              <a:t>The Journal of Neuroscience </a:t>
            </a:r>
            <a:r>
              <a:rPr lang="en-US" sz="1200" dirty="0">
                <a:solidFill>
                  <a:srgbClr val="0070C0"/>
                </a:solidFill>
              </a:rPr>
              <a:t>websites</a:t>
            </a:r>
          </a:p>
          <a:p>
            <a:r>
              <a:rPr lang="en-US" sz="800" dirty="0">
                <a:solidFill>
                  <a:srgbClr val="0070C0"/>
                </a:solidFill>
              </a:rPr>
              <a:t>http://</a:t>
            </a:r>
            <a:r>
              <a:rPr lang="en-US" sz="800" dirty="0" err="1">
                <a:solidFill>
                  <a:srgbClr val="0070C0"/>
                </a:solidFill>
              </a:rPr>
              <a:t>www.jneurosci.org</a:t>
            </a:r>
            <a:r>
              <a:rPr lang="en-US" sz="800" dirty="0">
                <a:solidFill>
                  <a:srgbClr val="0070C0"/>
                </a:solidFill>
              </a:rPr>
              <a:t>/site/</a:t>
            </a:r>
            <a:r>
              <a:rPr lang="en-US" sz="800" dirty="0" err="1">
                <a:solidFill>
                  <a:srgbClr val="0070C0"/>
                </a:solidFill>
              </a:rPr>
              <a:t>misc</a:t>
            </a:r>
            <a:r>
              <a:rPr lang="en-US" sz="800" dirty="0">
                <a:solidFill>
                  <a:srgbClr val="0070C0"/>
                </a:solidFill>
              </a:rPr>
              <a:t>/</a:t>
            </a:r>
            <a:r>
              <a:rPr lang="en-US" sz="800" dirty="0" err="1">
                <a:solidFill>
                  <a:srgbClr val="0070C0"/>
                </a:solidFill>
              </a:rPr>
              <a:t>publishingpointers.xhtml</a:t>
            </a:r>
            <a:endParaRPr lang="en-US" sz="800" dirty="0">
              <a:solidFill>
                <a:srgbClr val="0070C0"/>
              </a:solidFill>
            </a:endParaRPr>
          </a:p>
          <a:p>
            <a:r>
              <a:rPr lang="en-US" sz="800" dirty="0">
                <a:solidFill>
                  <a:srgbClr val="0070C0"/>
                </a:solidFill>
                <a:hlinkClick r:id="rId6"/>
              </a:rPr>
              <a:t>http://www.jneurosci.org/site/misc/writingtips.xhtml</a:t>
            </a:r>
            <a:endParaRPr lang="en-US" sz="800" dirty="0">
              <a:solidFill>
                <a:srgbClr val="0070C0"/>
              </a:solidFill>
            </a:endParaRPr>
          </a:p>
          <a:p>
            <a:endParaRPr lang="en-US" sz="800" dirty="0">
              <a:solidFill>
                <a:srgbClr val="0070C0"/>
              </a:solidFill>
            </a:endParaRPr>
          </a:p>
        </p:txBody>
      </p:sp>
      <p:sp>
        <p:nvSpPr>
          <p:cNvPr id="3" name="Footer Placeholder 2">
            <a:extLst>
              <a:ext uri="{FF2B5EF4-FFF2-40B4-BE49-F238E27FC236}">
                <a16:creationId xmlns:a16="http://schemas.microsoft.com/office/drawing/2014/main" id="{4F51ECE7-8417-7BAC-2969-FA4054B0E28D}"/>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
        <p:nvSpPr>
          <p:cNvPr id="5" name="TextBox 4">
            <a:extLst>
              <a:ext uri="{FF2B5EF4-FFF2-40B4-BE49-F238E27FC236}">
                <a16:creationId xmlns:a16="http://schemas.microsoft.com/office/drawing/2014/main" id="{308A1EAF-BE21-0EDA-E320-C3E8F9104DDC}"/>
              </a:ext>
            </a:extLst>
          </p:cNvPr>
          <p:cNvSpPr txBox="1"/>
          <p:nvPr/>
        </p:nvSpPr>
        <p:spPr>
          <a:xfrm>
            <a:off x="6146979" y="5389328"/>
            <a:ext cx="5083276" cy="820738"/>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anchor="ctr">
            <a:spAutoFit/>
          </a:bodyPr>
          <a:lstStyle/>
          <a:p>
            <a:pPr algn="r"/>
            <a:r>
              <a:rPr lang="en-US" sz="1200" dirty="0">
                <a:solidFill>
                  <a:srgbClr val="0070C0"/>
                </a:solidFill>
              </a:rPr>
              <a:t>George </a:t>
            </a:r>
            <a:r>
              <a:rPr lang="en-US" sz="1200" dirty="0" err="1">
                <a:solidFill>
                  <a:srgbClr val="0070C0"/>
                </a:solidFill>
              </a:rPr>
              <a:t>Gopen</a:t>
            </a:r>
            <a:r>
              <a:rPr lang="en-US" sz="1200" dirty="0">
                <a:solidFill>
                  <a:srgbClr val="0070C0"/>
                </a:solidFill>
              </a:rPr>
              <a:t> &amp; Judith Swan</a:t>
            </a:r>
          </a:p>
          <a:p>
            <a:pPr algn="r"/>
            <a:r>
              <a:rPr lang="en-US" sz="1200" dirty="0">
                <a:solidFill>
                  <a:srgbClr val="0070C0"/>
                </a:solidFill>
              </a:rPr>
              <a:t>The Science of Scientific Writing, </a:t>
            </a:r>
            <a:r>
              <a:rPr lang="en-US" sz="1200" i="1" dirty="0">
                <a:solidFill>
                  <a:srgbClr val="0070C0"/>
                </a:solidFill>
              </a:rPr>
              <a:t>American Scientist </a:t>
            </a:r>
            <a:r>
              <a:rPr lang="en-US" sz="1200" dirty="0">
                <a:solidFill>
                  <a:srgbClr val="0070C0"/>
                </a:solidFill>
              </a:rPr>
              <a:t>78, 550-558, 1990</a:t>
            </a:r>
          </a:p>
          <a:p>
            <a:pPr algn="r">
              <a:spcAft>
                <a:spcPts val="400"/>
              </a:spcAft>
            </a:pPr>
            <a:r>
              <a:rPr lang="en-US" sz="1000" dirty="0">
                <a:solidFill>
                  <a:srgbClr val="0070C0"/>
                </a:solidFill>
                <a:hlinkClick r:id="rId7"/>
              </a:rPr>
              <a:t>http://www.americanscientist.org/issues/pub/the-science-of-scientific-writing</a:t>
            </a:r>
            <a:endParaRPr lang="en-US" sz="1000" dirty="0">
              <a:solidFill>
                <a:srgbClr val="0070C0"/>
              </a:solidFill>
            </a:endParaRPr>
          </a:p>
          <a:p>
            <a:pPr algn="r">
              <a:spcAft>
                <a:spcPts val="400"/>
              </a:spcAft>
            </a:pPr>
            <a:endParaRPr lang="en-US" sz="1000" dirty="0">
              <a:solidFill>
                <a:srgbClr val="0070C0"/>
              </a:solidFill>
            </a:endParaRPr>
          </a:p>
        </p:txBody>
      </p:sp>
      <p:sp>
        <p:nvSpPr>
          <p:cNvPr id="9" name="Donut 8">
            <a:extLst>
              <a:ext uri="{FF2B5EF4-FFF2-40B4-BE49-F238E27FC236}">
                <a16:creationId xmlns:a16="http://schemas.microsoft.com/office/drawing/2014/main" id="{9C3D90E2-428F-304D-2F85-8AF71A07B7C7}"/>
              </a:ext>
            </a:extLst>
          </p:cNvPr>
          <p:cNvSpPr/>
          <p:nvPr/>
        </p:nvSpPr>
        <p:spPr>
          <a:xfrm>
            <a:off x="5921116" y="5148705"/>
            <a:ext cx="5841761" cy="1227489"/>
          </a:xfrm>
          <a:prstGeom prst="donut">
            <a:avLst>
              <a:gd name="adj" fmla="val 3446"/>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56462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18E45E-2320-49F4-14EF-E5D651F11286}"/>
              </a:ext>
            </a:extLst>
          </p:cNvPr>
          <p:cNvSpPr>
            <a:spLocks noGrp="1"/>
          </p:cNvSpPr>
          <p:nvPr>
            <p:ph idx="1"/>
          </p:nvPr>
        </p:nvSpPr>
        <p:spPr/>
        <p:txBody>
          <a:bodyPr>
            <a:normAutofit fontScale="85000" lnSpcReduction="10000"/>
          </a:bodyPr>
          <a:lstStyle/>
          <a:p>
            <a:r>
              <a:rPr lang="en-US" sz="1600" i="1" dirty="0">
                <a:solidFill>
                  <a:srgbClr val="0070C0"/>
                </a:solidFill>
              </a:rPr>
              <a:t>Academic Writing for Graduate Students, 3</a:t>
            </a:r>
            <a:r>
              <a:rPr lang="en-US" sz="1600" i="1" baseline="30000" dirty="0">
                <a:solidFill>
                  <a:srgbClr val="0070C0"/>
                </a:solidFill>
              </a:rPr>
              <a:t>rd</a:t>
            </a:r>
            <a:r>
              <a:rPr lang="en-US" sz="1600" i="1" dirty="0">
                <a:solidFill>
                  <a:srgbClr val="0070C0"/>
                </a:solidFill>
              </a:rPr>
              <a:t> Edition</a:t>
            </a:r>
          </a:p>
          <a:p>
            <a:r>
              <a:rPr lang="en-US" sz="1600" b="0" dirty="0">
                <a:solidFill>
                  <a:srgbClr val="0070C0"/>
                </a:solidFill>
              </a:rPr>
              <a:t>John Swales &amp; Christine Feak</a:t>
            </a:r>
          </a:p>
          <a:p>
            <a:endParaRPr lang="en-US" sz="1800" dirty="0"/>
          </a:p>
        </p:txBody>
      </p:sp>
      <p:pic>
        <p:nvPicPr>
          <p:cNvPr id="15" name="Picture 5" descr="0472034758.jpg">
            <a:extLst>
              <a:ext uri="{FF2B5EF4-FFF2-40B4-BE49-F238E27FC236}">
                <a16:creationId xmlns:a16="http://schemas.microsoft.com/office/drawing/2014/main" id="{9D65C5E0-C1EC-CAFC-6A26-991689637A38}"/>
              </a:ext>
            </a:extLst>
          </p:cNvPr>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bwMode="auto">
          <a:xfrm>
            <a:off x="1105002" y="2732251"/>
            <a:ext cx="2053864" cy="31623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8FE516D0-7A77-DE96-5993-A9DE499CCB47}"/>
              </a:ext>
            </a:extLst>
          </p:cNvPr>
          <p:cNvSpPr>
            <a:spLocks noGrp="1"/>
          </p:cNvSpPr>
          <p:nvPr>
            <p:ph idx="11"/>
          </p:nvPr>
        </p:nvSpPr>
        <p:spPr/>
        <p:txBody>
          <a:bodyPr>
            <a:normAutofit fontScale="70000" lnSpcReduction="20000"/>
          </a:bodyPr>
          <a:lstStyle/>
          <a:p>
            <a:r>
              <a:rPr lang="en-US" i="1" dirty="0">
                <a:solidFill>
                  <a:srgbClr val="0070C0"/>
                </a:solidFill>
              </a:rPr>
              <a:t>Science Research Writing</a:t>
            </a:r>
          </a:p>
          <a:p>
            <a:r>
              <a:rPr lang="en-US" b="0" dirty="0">
                <a:solidFill>
                  <a:srgbClr val="0070C0"/>
                </a:solidFill>
              </a:rPr>
              <a:t>Hilary </a:t>
            </a:r>
            <a:r>
              <a:rPr lang="en-US" b="0" dirty="0" err="1">
                <a:solidFill>
                  <a:srgbClr val="0070C0"/>
                </a:solidFill>
              </a:rPr>
              <a:t>Glasman</a:t>
            </a:r>
            <a:r>
              <a:rPr lang="en-US" b="0" dirty="0">
                <a:solidFill>
                  <a:srgbClr val="0070C0"/>
                </a:solidFill>
              </a:rPr>
              <a:t>-Deal</a:t>
            </a:r>
          </a:p>
        </p:txBody>
      </p:sp>
      <p:pic>
        <p:nvPicPr>
          <p:cNvPr id="16" name="Content Placeholder 15">
            <a:extLst>
              <a:ext uri="{FF2B5EF4-FFF2-40B4-BE49-F238E27FC236}">
                <a16:creationId xmlns:a16="http://schemas.microsoft.com/office/drawing/2014/main" id="{6D187994-E335-B6CD-1371-54698A1730F5}"/>
              </a:ext>
            </a:extLst>
          </p:cNvPr>
          <p:cNvPicPr>
            <a:picLocks noGrp="1" noChangeAspect="1"/>
          </p:cNvPicPr>
          <p:nvPr>
            <p:ph idx="12"/>
          </p:nvPr>
        </p:nvPicPr>
        <p:blipFill>
          <a:blip r:embed="rId4"/>
          <a:stretch>
            <a:fillRect/>
          </a:stretch>
        </p:blipFill>
        <p:spPr>
          <a:xfrm>
            <a:off x="3757612" y="2728119"/>
            <a:ext cx="2108200" cy="3162300"/>
          </a:xfrm>
          <a:prstGeom prst="rect">
            <a:avLst/>
          </a:prstGeom>
          <a:effectLst>
            <a:outerShdw blurRad="63500" sx="102000" sy="102000" algn="ctr" rotWithShape="0">
              <a:prstClr val="black">
                <a:alpha val="40000"/>
              </a:prstClr>
            </a:outerShdw>
          </a:effectLst>
        </p:spPr>
      </p:pic>
      <p:sp>
        <p:nvSpPr>
          <p:cNvPr id="6" name="Content Placeholder 5">
            <a:extLst>
              <a:ext uri="{FF2B5EF4-FFF2-40B4-BE49-F238E27FC236}">
                <a16:creationId xmlns:a16="http://schemas.microsoft.com/office/drawing/2014/main" id="{EC36B3FE-9899-8ADA-E940-FEB3070EE8FE}"/>
              </a:ext>
            </a:extLst>
          </p:cNvPr>
          <p:cNvSpPr>
            <a:spLocks noGrp="1"/>
          </p:cNvSpPr>
          <p:nvPr>
            <p:ph idx="13"/>
          </p:nvPr>
        </p:nvSpPr>
        <p:spPr/>
        <p:txBody>
          <a:bodyPr>
            <a:normAutofit fontScale="47500" lnSpcReduction="20000"/>
          </a:bodyPr>
          <a:lstStyle/>
          <a:p>
            <a:r>
              <a:rPr lang="en-US" sz="3400" i="1" dirty="0">
                <a:solidFill>
                  <a:srgbClr val="0070C0"/>
                </a:solidFill>
              </a:rPr>
              <a:t>Writing Science: </a:t>
            </a:r>
            <a:r>
              <a:rPr lang="en-US" i="1" dirty="0">
                <a:solidFill>
                  <a:srgbClr val="0070C0"/>
                </a:solidFill>
              </a:rPr>
              <a:t>How to Write Papers That Get Cited and Proposals that Get Funded</a:t>
            </a:r>
          </a:p>
          <a:p>
            <a:r>
              <a:rPr lang="en-US" sz="2800" b="0" dirty="0">
                <a:solidFill>
                  <a:srgbClr val="0070C0"/>
                </a:solidFill>
              </a:rPr>
              <a:t>Joshua Schimel</a:t>
            </a:r>
          </a:p>
        </p:txBody>
      </p:sp>
      <p:pic>
        <p:nvPicPr>
          <p:cNvPr id="17" name="Content Placeholder 16">
            <a:extLst>
              <a:ext uri="{FF2B5EF4-FFF2-40B4-BE49-F238E27FC236}">
                <a16:creationId xmlns:a16="http://schemas.microsoft.com/office/drawing/2014/main" id="{BBA612BF-EF94-902A-67C1-FF4D42FFAF41}"/>
              </a:ext>
            </a:extLst>
          </p:cNvPr>
          <p:cNvPicPr>
            <a:picLocks noGrp="1" noChangeAspect="1"/>
          </p:cNvPicPr>
          <p:nvPr>
            <p:ph idx="14"/>
          </p:nvPr>
        </p:nvPicPr>
        <p:blipFill>
          <a:blip r:embed="rId5"/>
          <a:stretch>
            <a:fillRect/>
          </a:stretch>
        </p:blipFill>
        <p:spPr>
          <a:xfrm>
            <a:off x="6326187" y="2728119"/>
            <a:ext cx="2108200" cy="3162300"/>
          </a:xfrm>
          <a:prstGeom prst="rect">
            <a:avLst/>
          </a:prstGeom>
          <a:effectLst>
            <a:outerShdw blurRad="63500" sx="102000" sy="102000" algn="ctr" rotWithShape="0">
              <a:prstClr val="black">
                <a:alpha val="40000"/>
              </a:prstClr>
            </a:outerShdw>
          </a:effectLst>
        </p:spPr>
      </p:pic>
      <p:sp>
        <p:nvSpPr>
          <p:cNvPr id="8" name="Content Placeholder 7">
            <a:extLst>
              <a:ext uri="{FF2B5EF4-FFF2-40B4-BE49-F238E27FC236}">
                <a16:creationId xmlns:a16="http://schemas.microsoft.com/office/drawing/2014/main" id="{5B0817F6-98BD-F916-A2B2-FD93342E6228}"/>
              </a:ext>
            </a:extLst>
          </p:cNvPr>
          <p:cNvSpPr>
            <a:spLocks noGrp="1"/>
          </p:cNvSpPr>
          <p:nvPr>
            <p:ph idx="15"/>
          </p:nvPr>
        </p:nvSpPr>
        <p:spPr/>
        <p:txBody>
          <a:bodyPr>
            <a:normAutofit fontScale="40000" lnSpcReduction="20000"/>
          </a:bodyPr>
          <a:lstStyle/>
          <a:p>
            <a:r>
              <a:rPr lang="en-US" sz="4000" i="1" dirty="0">
                <a:solidFill>
                  <a:srgbClr val="0070C0"/>
                </a:solidFill>
              </a:rPr>
              <a:t>What Editors Want</a:t>
            </a:r>
            <a:r>
              <a:rPr lang="en-US" sz="3400" i="1" dirty="0">
                <a:solidFill>
                  <a:srgbClr val="0070C0"/>
                </a:solidFill>
              </a:rPr>
              <a:t>: </a:t>
            </a:r>
            <a:r>
              <a:rPr lang="en-US" sz="2500" i="1" dirty="0">
                <a:solidFill>
                  <a:srgbClr val="0070C0"/>
                </a:solidFill>
              </a:rPr>
              <a:t>An Author’s Guide to Scientific Journal Publishing</a:t>
            </a:r>
          </a:p>
          <a:p>
            <a:r>
              <a:rPr lang="en-US" sz="3000" b="0" dirty="0">
                <a:solidFill>
                  <a:srgbClr val="0070C0"/>
                </a:solidFill>
              </a:rPr>
              <a:t>Phillipa Benson &amp; Susan Silver</a:t>
            </a:r>
          </a:p>
        </p:txBody>
      </p:sp>
      <p:pic>
        <p:nvPicPr>
          <p:cNvPr id="19" name="Picture 3" descr="9780226043142.jpg">
            <a:extLst>
              <a:ext uri="{FF2B5EF4-FFF2-40B4-BE49-F238E27FC236}">
                <a16:creationId xmlns:a16="http://schemas.microsoft.com/office/drawing/2014/main" id="{83D0EA19-3130-C6DC-9DD3-C2DE70BF021B}"/>
              </a:ext>
            </a:extLst>
          </p:cNvPr>
          <p:cNvPicPr>
            <a:picLocks noGrp="1" noChangeAspect="1"/>
          </p:cNvPicPr>
          <p:nvPr>
            <p:ph idx="16"/>
          </p:nvPr>
        </p:nvPicPr>
        <p:blipFill>
          <a:blip r:embed="rId6">
            <a:extLst>
              <a:ext uri="{28A0092B-C50C-407E-A947-70E740481C1C}">
                <a14:useLocalDpi xmlns:a14="http://schemas.microsoft.com/office/drawing/2010/main" val="0"/>
              </a:ext>
            </a:extLst>
          </a:blip>
          <a:stretch>
            <a:fillRect/>
          </a:stretch>
        </p:blipFill>
        <p:spPr bwMode="auto">
          <a:xfrm>
            <a:off x="8998596" y="2723723"/>
            <a:ext cx="2117611" cy="316229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itle 20">
            <a:extLst>
              <a:ext uri="{FF2B5EF4-FFF2-40B4-BE49-F238E27FC236}">
                <a16:creationId xmlns:a16="http://schemas.microsoft.com/office/drawing/2014/main" id="{5A9080DC-AA16-F86B-6031-389582D6DFE3}"/>
              </a:ext>
            </a:extLst>
          </p:cNvPr>
          <p:cNvSpPr>
            <a:spLocks noGrp="1"/>
          </p:cNvSpPr>
          <p:nvPr>
            <p:ph type="title"/>
          </p:nvPr>
        </p:nvSpPr>
        <p:spPr/>
        <p:txBody>
          <a:bodyPr/>
          <a:lstStyle/>
          <a:p>
            <a:r>
              <a:rPr lang="en-US" dirty="0"/>
              <a:t>Resources</a:t>
            </a:r>
          </a:p>
        </p:txBody>
      </p:sp>
      <p:sp>
        <p:nvSpPr>
          <p:cNvPr id="13" name="Footer Placeholder 12">
            <a:extLst>
              <a:ext uri="{FF2B5EF4-FFF2-40B4-BE49-F238E27FC236}">
                <a16:creationId xmlns:a16="http://schemas.microsoft.com/office/drawing/2014/main" id="{97C92C9A-4C2C-22D8-CA21-BAFFBD4A1AB1}"/>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11786569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20784CE-DBCE-3AE5-8292-276DBEF4021E}"/>
              </a:ext>
            </a:extLst>
          </p:cNvPr>
          <p:cNvSpPr>
            <a:spLocks noGrp="1"/>
          </p:cNvSpPr>
          <p:nvPr>
            <p:ph idx="1"/>
          </p:nvPr>
        </p:nvSpPr>
        <p:spPr/>
        <p:txBody>
          <a:bodyPr/>
          <a:lstStyle/>
          <a:p>
            <a:pPr marL="0" indent="0">
              <a:buNone/>
            </a:pPr>
            <a:r>
              <a:rPr lang="en-US" dirty="0"/>
              <a:t>Frequency of passive voice in specific research article sections:</a:t>
            </a:r>
          </a:p>
          <a:p>
            <a:endParaRPr lang="en-US" dirty="0"/>
          </a:p>
          <a:p>
            <a:endParaRPr lang="en-US" dirty="0"/>
          </a:p>
          <a:p>
            <a:endParaRPr lang="en-US" dirty="0"/>
          </a:p>
          <a:p>
            <a:endParaRPr lang="en-US" dirty="0"/>
          </a:p>
        </p:txBody>
      </p:sp>
      <p:sp>
        <p:nvSpPr>
          <p:cNvPr id="8" name="Rectangle 7">
            <a:extLst>
              <a:ext uri="{FF2B5EF4-FFF2-40B4-BE49-F238E27FC236}">
                <a16:creationId xmlns:a16="http://schemas.microsoft.com/office/drawing/2014/main" id="{D36C1926-D206-2312-CCB6-D3C15D6B47BD}"/>
              </a:ext>
            </a:extLst>
          </p:cNvPr>
          <p:cNvSpPr/>
          <p:nvPr/>
        </p:nvSpPr>
        <p:spPr>
          <a:xfrm>
            <a:off x="937055" y="5593834"/>
            <a:ext cx="7315200" cy="461665"/>
          </a:xfrm>
          <a:prstGeom prst="rect">
            <a:avLst/>
          </a:prstGeom>
          <a:solidFill>
            <a:schemeClr val="bg1"/>
          </a:solidFill>
        </p:spPr>
        <p:txBody>
          <a:bodyPr wrap="square">
            <a:spAutoFit/>
          </a:bodyPr>
          <a:lstStyle/>
          <a:p>
            <a:r>
              <a:rPr lang="en-US" sz="1200" dirty="0">
                <a:solidFill>
                  <a:srgbClr val="0070C0"/>
                </a:solidFill>
                <a:cs typeface="Arial" panose="020B0604020202020204" pitchFamily="34" charset="0"/>
              </a:rPr>
              <a:t>Reproduced from Table 21, Swales &amp; </a:t>
            </a:r>
            <a:r>
              <a:rPr lang="en-US" sz="1200" dirty="0" err="1">
                <a:solidFill>
                  <a:srgbClr val="0070C0"/>
                </a:solidFill>
                <a:cs typeface="Arial" panose="020B0604020202020204" pitchFamily="34" charset="0"/>
              </a:rPr>
              <a:t>Feak</a:t>
            </a:r>
            <a:r>
              <a:rPr lang="en-US" sz="1200" dirty="0">
                <a:solidFill>
                  <a:srgbClr val="0070C0"/>
                </a:solidFill>
                <a:cs typeface="Arial" panose="020B0604020202020204" pitchFamily="34" charset="0"/>
              </a:rPr>
              <a:t>, 2004, Academic Writing for Graduate Students: Essential Tasks and Skills (second edition). University of Michigan Press.</a:t>
            </a:r>
          </a:p>
        </p:txBody>
      </p:sp>
      <p:graphicFrame>
        <p:nvGraphicFramePr>
          <p:cNvPr id="9" name="Table 8">
            <a:extLst>
              <a:ext uri="{FF2B5EF4-FFF2-40B4-BE49-F238E27FC236}">
                <a16:creationId xmlns:a16="http://schemas.microsoft.com/office/drawing/2014/main" id="{F371EF45-EF6F-C013-D3CA-3017CA5B5A43}"/>
              </a:ext>
            </a:extLst>
          </p:cNvPr>
          <p:cNvGraphicFramePr>
            <a:graphicFrameLocks noGrp="1"/>
          </p:cNvGraphicFramePr>
          <p:nvPr/>
        </p:nvGraphicFramePr>
        <p:xfrm>
          <a:off x="937055" y="2700686"/>
          <a:ext cx="9998373" cy="2178724"/>
        </p:xfrm>
        <a:graphic>
          <a:graphicData uri="http://schemas.openxmlformats.org/drawingml/2006/table">
            <a:tbl>
              <a:tblPr firstRow="1" firstCol="1" bandRow="1">
                <a:tableStyleId>{5C22544A-7EE6-4342-B048-85BDC9FD1C3A}</a:tableStyleId>
              </a:tblPr>
              <a:tblGrid>
                <a:gridCol w="2036040">
                  <a:extLst>
                    <a:ext uri="{9D8B030D-6E8A-4147-A177-3AD203B41FA5}">
                      <a16:colId xmlns:a16="http://schemas.microsoft.com/office/drawing/2014/main" val="734121688"/>
                    </a:ext>
                  </a:extLst>
                </a:gridCol>
                <a:gridCol w="2020763">
                  <a:extLst>
                    <a:ext uri="{9D8B030D-6E8A-4147-A177-3AD203B41FA5}">
                      <a16:colId xmlns:a16="http://schemas.microsoft.com/office/drawing/2014/main" val="762767833"/>
                    </a:ext>
                  </a:extLst>
                </a:gridCol>
                <a:gridCol w="1869490">
                  <a:extLst>
                    <a:ext uri="{9D8B030D-6E8A-4147-A177-3AD203B41FA5}">
                      <a16:colId xmlns:a16="http://schemas.microsoft.com/office/drawing/2014/main" val="2646386667"/>
                    </a:ext>
                  </a:extLst>
                </a:gridCol>
                <a:gridCol w="2036040">
                  <a:extLst>
                    <a:ext uri="{9D8B030D-6E8A-4147-A177-3AD203B41FA5}">
                      <a16:colId xmlns:a16="http://schemas.microsoft.com/office/drawing/2014/main" val="2183423675"/>
                    </a:ext>
                  </a:extLst>
                </a:gridCol>
                <a:gridCol w="2036040">
                  <a:extLst>
                    <a:ext uri="{9D8B030D-6E8A-4147-A177-3AD203B41FA5}">
                      <a16:colId xmlns:a16="http://schemas.microsoft.com/office/drawing/2014/main" val="4049104890"/>
                    </a:ext>
                  </a:extLst>
                </a:gridCol>
              </a:tblGrid>
              <a:tr h="704663">
                <a:tc>
                  <a:txBody>
                    <a:bodyPr/>
                    <a:lstStyle/>
                    <a:p>
                      <a:pPr marL="0" marR="0" algn="just">
                        <a:spcBef>
                          <a:spcPts val="0"/>
                        </a:spcBef>
                        <a:spcAft>
                          <a:spcPts val="0"/>
                        </a:spcAf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1600" dirty="0">
                          <a:solidFill>
                            <a:schemeClr val="tx1"/>
                          </a:solidFill>
                          <a:effectLst/>
                        </a:rPr>
                        <a:t>Introduction</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1600" dirty="0">
                          <a:solidFill>
                            <a:schemeClr val="tx1"/>
                          </a:solidFill>
                          <a:effectLst/>
                        </a:rPr>
                        <a:t>Methods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1600" dirty="0">
                          <a:solidFill>
                            <a:schemeClr val="tx1"/>
                          </a:solidFill>
                          <a:effectLst/>
                        </a:rPr>
                        <a:t>Results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1600" dirty="0">
                          <a:solidFill>
                            <a:schemeClr val="tx1"/>
                          </a:solidFill>
                          <a:effectLst/>
                        </a:rPr>
                        <a:t>Discussion</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113218" marR="113218" marT="0" marB="0" anchor="ctr"/>
                </a:tc>
                <a:extLst>
                  <a:ext uri="{0D108BD9-81ED-4DB2-BD59-A6C34878D82A}">
                    <a16:rowId xmlns:a16="http://schemas.microsoft.com/office/drawing/2014/main" val="349057856"/>
                  </a:ext>
                </a:extLst>
              </a:tr>
              <a:tr h="552234">
                <a:tc>
                  <a:txBody>
                    <a:bodyPr/>
                    <a:lstStyle/>
                    <a:p>
                      <a:pPr marL="0" marR="0" algn="just">
                        <a:spcBef>
                          <a:spcPts val="0"/>
                        </a:spcBef>
                        <a:spcAft>
                          <a:spcPts val="0"/>
                        </a:spcAft>
                      </a:pPr>
                      <a:r>
                        <a:rPr lang="en-US" sz="1600" dirty="0">
                          <a:solidFill>
                            <a:schemeClr val="tx1"/>
                          </a:solidFill>
                          <a:effectLst/>
                        </a:rPr>
                        <a:t>Present tense</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dirty="0">
                          <a:effectLst/>
                        </a:rPr>
                        <a:t>+++</a:t>
                      </a:r>
                      <a:endParaRPr lang="en-US" sz="2000" dirty="0">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dirty="0">
                          <a:effectLst/>
                        </a:rPr>
                        <a:t>+</a:t>
                      </a:r>
                      <a:endParaRPr lang="en-US" sz="2000" dirty="0">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dirty="0">
                          <a:effectLst/>
                        </a:rPr>
                        <a:t>+</a:t>
                      </a:r>
                      <a:endParaRPr lang="en-US" sz="2000" dirty="0">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a:effectLst/>
                        </a:rPr>
                        <a:t>+++</a:t>
                      </a:r>
                      <a:endParaRPr lang="en-US" sz="2000">
                        <a:effectLst/>
                        <a:latin typeface="Times New Roman" panose="02020603050405020304" pitchFamily="18" charset="0"/>
                        <a:ea typeface="Times New Roman" panose="02020603050405020304" pitchFamily="18" charset="0"/>
                      </a:endParaRPr>
                    </a:p>
                  </a:txBody>
                  <a:tcPr marL="113218" marR="113218" marT="0" marB="0" anchor="ctr"/>
                </a:tc>
                <a:extLst>
                  <a:ext uri="{0D108BD9-81ED-4DB2-BD59-A6C34878D82A}">
                    <a16:rowId xmlns:a16="http://schemas.microsoft.com/office/drawing/2014/main" val="2381762426"/>
                  </a:ext>
                </a:extLst>
              </a:tr>
              <a:tr h="369593">
                <a:tc>
                  <a:txBody>
                    <a:bodyPr/>
                    <a:lstStyle/>
                    <a:p>
                      <a:pPr marL="0" marR="0" algn="just">
                        <a:spcBef>
                          <a:spcPts val="0"/>
                        </a:spcBef>
                        <a:spcAft>
                          <a:spcPts val="0"/>
                        </a:spcAft>
                      </a:pPr>
                      <a:r>
                        <a:rPr lang="en-US" sz="1600" dirty="0">
                          <a:solidFill>
                            <a:schemeClr val="tx1"/>
                          </a:solidFill>
                          <a:effectLst/>
                        </a:rPr>
                        <a:t>Past tense</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dirty="0">
                          <a:effectLst/>
                        </a:rPr>
                        <a:t>++</a:t>
                      </a:r>
                      <a:endParaRPr lang="en-US" sz="2000" dirty="0">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dirty="0">
                          <a:effectLst/>
                        </a:rPr>
                        <a:t>+++</a:t>
                      </a:r>
                      <a:endParaRPr lang="en-US" sz="2000" dirty="0">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dirty="0">
                          <a:effectLst/>
                        </a:rPr>
                        <a:t>+++</a:t>
                      </a:r>
                      <a:endParaRPr lang="en-US" sz="2000" dirty="0">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dirty="0">
                          <a:effectLst/>
                        </a:rPr>
                        <a:t>++</a:t>
                      </a:r>
                      <a:endParaRPr lang="en-US" sz="2000" dirty="0">
                        <a:effectLst/>
                        <a:latin typeface="Times New Roman" panose="02020603050405020304" pitchFamily="18" charset="0"/>
                        <a:ea typeface="Times New Roman" panose="02020603050405020304" pitchFamily="18" charset="0"/>
                      </a:endParaRPr>
                    </a:p>
                  </a:txBody>
                  <a:tcPr marL="113218" marR="113218" marT="0" marB="0" anchor="ctr"/>
                </a:tc>
                <a:extLst>
                  <a:ext uri="{0D108BD9-81ED-4DB2-BD59-A6C34878D82A}">
                    <a16:rowId xmlns:a16="http://schemas.microsoft.com/office/drawing/2014/main" val="2056241429"/>
                  </a:ext>
                </a:extLst>
              </a:tr>
              <a:tr h="552234">
                <a:tc>
                  <a:txBody>
                    <a:bodyPr/>
                    <a:lstStyle/>
                    <a:p>
                      <a:pPr marL="0" marR="0" algn="just">
                        <a:spcBef>
                          <a:spcPts val="0"/>
                        </a:spcBef>
                        <a:spcAft>
                          <a:spcPts val="0"/>
                        </a:spcAft>
                      </a:pPr>
                      <a:r>
                        <a:rPr lang="en-US" sz="1600" dirty="0">
                          <a:solidFill>
                            <a:schemeClr val="tx1"/>
                          </a:solidFill>
                          <a:effectLst/>
                        </a:rPr>
                        <a:t>Passive voice</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a:effectLst/>
                        </a:rPr>
                        <a:t>+</a:t>
                      </a:r>
                      <a:endParaRPr lang="en-US" sz="2000">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a:effectLst/>
                        </a:rPr>
                        <a:t>+++</a:t>
                      </a:r>
                      <a:endParaRPr lang="en-US" sz="2000">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dirty="0">
                          <a:effectLst/>
                        </a:rPr>
                        <a:t>variable</a:t>
                      </a:r>
                      <a:endParaRPr lang="en-US" sz="2000" dirty="0">
                        <a:effectLst/>
                        <a:latin typeface="Times New Roman" panose="02020603050405020304" pitchFamily="18" charset="0"/>
                        <a:ea typeface="Times New Roman" panose="02020603050405020304" pitchFamily="18" charset="0"/>
                      </a:endParaRPr>
                    </a:p>
                  </a:txBody>
                  <a:tcPr marL="113218" marR="113218" marT="0" marB="0" anchor="ctr"/>
                </a:tc>
                <a:tc>
                  <a:txBody>
                    <a:bodyPr/>
                    <a:lstStyle/>
                    <a:p>
                      <a:pPr marL="0" marR="0" algn="ctr">
                        <a:spcBef>
                          <a:spcPts val="0"/>
                        </a:spcBef>
                        <a:spcAft>
                          <a:spcPts val="0"/>
                        </a:spcAft>
                      </a:pPr>
                      <a:r>
                        <a:rPr lang="en-US" sz="2000" dirty="0">
                          <a:effectLst/>
                        </a:rPr>
                        <a:t>variable</a:t>
                      </a:r>
                      <a:endParaRPr lang="en-US" sz="2000" dirty="0">
                        <a:effectLst/>
                        <a:latin typeface="Times New Roman" panose="02020603050405020304" pitchFamily="18" charset="0"/>
                        <a:ea typeface="Times New Roman" panose="02020603050405020304" pitchFamily="18" charset="0"/>
                      </a:endParaRPr>
                    </a:p>
                  </a:txBody>
                  <a:tcPr marL="113218" marR="113218" marT="0" marB="0" anchor="ctr"/>
                </a:tc>
                <a:extLst>
                  <a:ext uri="{0D108BD9-81ED-4DB2-BD59-A6C34878D82A}">
                    <a16:rowId xmlns:a16="http://schemas.microsoft.com/office/drawing/2014/main" val="3079108416"/>
                  </a:ext>
                </a:extLst>
              </a:tr>
            </a:tbl>
          </a:graphicData>
        </a:graphic>
      </p:graphicFrame>
      <p:sp>
        <p:nvSpPr>
          <p:cNvPr id="10" name="Title 1">
            <a:extLst>
              <a:ext uri="{FF2B5EF4-FFF2-40B4-BE49-F238E27FC236}">
                <a16:creationId xmlns:a16="http://schemas.microsoft.com/office/drawing/2014/main" id="{5343AFEA-6E76-9737-209A-FB76BFDD6263}"/>
              </a:ext>
            </a:extLst>
          </p:cNvPr>
          <p:cNvSpPr>
            <a:spLocks noGrp="1"/>
          </p:cNvSpPr>
          <p:nvPr>
            <p:ph type="title"/>
          </p:nvPr>
        </p:nvSpPr>
        <p:spPr/>
        <p:txBody>
          <a:bodyPr/>
          <a:lstStyle/>
          <a:p>
            <a:r>
              <a:rPr lang="en-US" dirty="0"/>
              <a:t>2. Use the topic and stress positions wisely</a:t>
            </a:r>
          </a:p>
        </p:txBody>
      </p:sp>
      <p:sp>
        <p:nvSpPr>
          <p:cNvPr id="11" name="Donut 10">
            <a:extLst>
              <a:ext uri="{FF2B5EF4-FFF2-40B4-BE49-F238E27FC236}">
                <a16:creationId xmlns:a16="http://schemas.microsoft.com/office/drawing/2014/main" id="{B05D9C85-47DE-3047-D11D-A68D5BBE043F}"/>
              </a:ext>
            </a:extLst>
          </p:cNvPr>
          <p:cNvSpPr/>
          <p:nvPr/>
        </p:nvSpPr>
        <p:spPr>
          <a:xfrm>
            <a:off x="419860" y="4212246"/>
            <a:ext cx="11032761" cy="824095"/>
          </a:xfrm>
          <a:prstGeom prst="donut">
            <a:avLst>
              <a:gd name="adj" fmla="val 1343"/>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ooter Placeholder 2">
            <a:extLst>
              <a:ext uri="{FF2B5EF4-FFF2-40B4-BE49-F238E27FC236}">
                <a16:creationId xmlns:a16="http://schemas.microsoft.com/office/drawing/2014/main" id="{27F0E26A-ECB4-7DB2-F354-B925F5A65C9F}"/>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1083172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B59D0B-7BD6-E2C1-9B52-E6522A56BA5C}"/>
              </a:ext>
            </a:extLst>
          </p:cNvPr>
          <p:cNvSpPr>
            <a:spLocks noGrp="1"/>
          </p:cNvSpPr>
          <p:nvPr>
            <p:ph type="title"/>
          </p:nvPr>
        </p:nvSpPr>
        <p:spPr>
          <a:xfrm>
            <a:off x="952499" y="526777"/>
            <a:ext cx="10287001" cy="869089"/>
          </a:xfrm>
        </p:spPr>
        <p:txBody>
          <a:bodyPr>
            <a:normAutofit/>
          </a:bodyPr>
          <a:lstStyle/>
          <a:p>
            <a:r>
              <a:rPr lang="en-US" b="0" dirty="0"/>
              <a:t>Why does clear writing matter?</a:t>
            </a:r>
          </a:p>
        </p:txBody>
      </p:sp>
      <p:sp>
        <p:nvSpPr>
          <p:cNvPr id="9" name="TextBox 8">
            <a:extLst>
              <a:ext uri="{FF2B5EF4-FFF2-40B4-BE49-F238E27FC236}">
                <a16:creationId xmlns:a16="http://schemas.microsoft.com/office/drawing/2014/main" id="{0682F1BF-0383-1BC8-D4A2-11513FA00333}"/>
              </a:ext>
            </a:extLst>
          </p:cNvPr>
          <p:cNvSpPr txBox="1"/>
          <p:nvPr/>
        </p:nvSpPr>
        <p:spPr>
          <a:xfrm>
            <a:off x="7357785" y="2534664"/>
            <a:ext cx="453188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Created scientific abstracts written at four levels of difficulty</a:t>
            </a:r>
          </a:p>
          <a:p>
            <a:endParaRPr lang="en-US" dirty="0"/>
          </a:p>
          <a:p>
            <a:pPr marL="285750" indent="-285750">
              <a:buFont typeface="Arial" panose="020B0604020202020204" pitchFamily="34" charset="0"/>
              <a:buChar char="•"/>
            </a:pPr>
            <a:r>
              <a:rPr lang="en-US" dirty="0"/>
              <a:t>Gave them to 170 third-year undergraduate students</a:t>
            </a:r>
          </a:p>
          <a:p>
            <a:endParaRPr lang="en-US" dirty="0"/>
          </a:p>
          <a:p>
            <a:pPr marL="285750" indent="-285750">
              <a:buFont typeface="Arial" panose="020B0604020202020204" pitchFamily="34" charset="0"/>
              <a:buChar char="•"/>
            </a:pPr>
            <a:r>
              <a:rPr lang="en-US" dirty="0"/>
              <a:t>Asked questions to measure readability, confidence, and understanding of the content.</a:t>
            </a:r>
          </a:p>
        </p:txBody>
      </p:sp>
      <p:pic>
        <p:nvPicPr>
          <p:cNvPr id="18" name="Picture 17" descr="A screenshot of a website&#10;&#10;AI-generated content may be incorrect.">
            <a:extLst>
              <a:ext uri="{FF2B5EF4-FFF2-40B4-BE49-F238E27FC236}">
                <a16:creationId xmlns:a16="http://schemas.microsoft.com/office/drawing/2014/main" id="{1D219BB5-485C-F5FD-8E6D-40B66E442B63}"/>
              </a:ext>
            </a:extLst>
          </p:cNvPr>
          <p:cNvPicPr>
            <a:picLocks noChangeAspect="1"/>
          </p:cNvPicPr>
          <p:nvPr/>
        </p:nvPicPr>
        <p:blipFill>
          <a:blip r:embed="rId3"/>
          <a:srcRect l="-1" r="1091" b="-100"/>
          <a:stretch>
            <a:fillRect/>
          </a:stretch>
        </p:blipFill>
        <p:spPr>
          <a:xfrm>
            <a:off x="952498" y="1906268"/>
            <a:ext cx="6325825" cy="3994068"/>
          </a:xfrm>
          <a:prstGeom prst="rect">
            <a:avLst/>
          </a:prstGeom>
        </p:spPr>
      </p:pic>
      <p:sp>
        <p:nvSpPr>
          <p:cNvPr id="21" name="TextBox 20">
            <a:extLst>
              <a:ext uri="{FF2B5EF4-FFF2-40B4-BE49-F238E27FC236}">
                <a16:creationId xmlns:a16="http://schemas.microsoft.com/office/drawing/2014/main" id="{4AFC59F7-A537-B767-7F28-60069E336BDA}"/>
              </a:ext>
            </a:extLst>
          </p:cNvPr>
          <p:cNvSpPr txBox="1"/>
          <p:nvPr/>
        </p:nvSpPr>
        <p:spPr>
          <a:xfrm>
            <a:off x="6096000" y="5919420"/>
            <a:ext cx="6096000" cy="430887"/>
          </a:xfrm>
          <a:prstGeom prst="rect">
            <a:avLst/>
          </a:prstGeom>
          <a:noFill/>
        </p:spPr>
        <p:txBody>
          <a:bodyPr wrap="square" rtlCol="0">
            <a:spAutoFit/>
          </a:bodyPr>
          <a:lstStyle/>
          <a:p>
            <a:pPr algn="r"/>
            <a:r>
              <a:rPr lang="en-US" sz="1100" dirty="0">
                <a:solidFill>
                  <a:srgbClr val="0070C0"/>
                </a:solidFill>
                <a:latin typeface="Helvetica" pitchFamily="2" charset="0"/>
              </a:rPr>
              <a:t>Ren Ryba, Zoe A Doubleday, Matthew J. Dry, Carolyn Semmler, Sean D. Connell</a:t>
            </a:r>
          </a:p>
          <a:p>
            <a:pPr algn="r"/>
            <a:r>
              <a:rPr lang="en-US" sz="1100" i="1" dirty="0">
                <a:solidFill>
                  <a:srgbClr val="0070C0"/>
                </a:solidFill>
                <a:latin typeface="Helvetica" pitchFamily="2" charset="0"/>
              </a:rPr>
              <a:t>Frontiers in Psychology </a:t>
            </a:r>
            <a:r>
              <a:rPr lang="en-US" sz="1100" dirty="0">
                <a:solidFill>
                  <a:srgbClr val="0070C0"/>
                </a:solidFill>
                <a:latin typeface="Helvetica" pitchFamily="2" charset="0"/>
              </a:rPr>
              <a:t>August 27, 2021 (12)714321;doi: </a:t>
            </a:r>
            <a:r>
              <a:rPr lang="en-US" sz="1100" dirty="0">
                <a:solidFill>
                  <a:srgbClr val="0070C0"/>
                </a:solidFill>
                <a:latin typeface="Helvetica" pitchFamily="2" charset="0"/>
                <a:hlinkClick r:id="rId4">
                  <a:extLst>
                    <a:ext uri="{A12FA001-AC4F-418D-AE19-62706E023703}">
                      <ahyp:hlinkClr xmlns:ahyp="http://schemas.microsoft.com/office/drawing/2018/hyperlinkcolor" val="tx"/>
                    </a:ext>
                  </a:extLst>
                </a:hlinkClick>
              </a:rPr>
              <a:t>10.3389/fpsyg.2021.714321</a:t>
            </a:r>
            <a:endParaRPr lang="en-US" sz="1100" dirty="0">
              <a:solidFill>
                <a:srgbClr val="0070C0"/>
              </a:solidFill>
              <a:latin typeface="Helvetica" pitchFamily="2" charset="0"/>
            </a:endParaRPr>
          </a:p>
        </p:txBody>
      </p:sp>
      <p:sp>
        <p:nvSpPr>
          <p:cNvPr id="2" name="Footer Placeholder 2">
            <a:extLst>
              <a:ext uri="{FF2B5EF4-FFF2-40B4-BE49-F238E27FC236}">
                <a16:creationId xmlns:a16="http://schemas.microsoft.com/office/drawing/2014/main" id="{EFF74314-A2A8-C15F-9C00-9A23573F0329}"/>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376072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4D20324-4B4F-411C-C308-33A7F8D1075E}"/>
              </a:ext>
            </a:extLst>
          </p:cNvPr>
          <p:cNvSpPr>
            <a:spLocks noChangeArrowheads="1"/>
          </p:cNvSpPr>
          <p:nvPr/>
        </p:nvSpPr>
        <p:spPr bwMode="auto">
          <a:xfrm>
            <a:off x="1019664" y="1996929"/>
            <a:ext cx="968912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400" dirty="0">
                <a:solidFill>
                  <a:schemeClr val="accent4"/>
                </a:solidFill>
                <a:latin typeface="Arial" panose="020B0604020202020204" pitchFamily="34" charset="0"/>
                <a:cs typeface="Arial" panose="020B0604020202020204" pitchFamily="34" charset="0"/>
              </a:rPr>
              <a:t>WT early pro-B cells </a:t>
            </a:r>
            <a:r>
              <a:rPr lang="en-US" sz="2400" dirty="0">
                <a:solidFill>
                  <a:schemeClr val="accent6"/>
                </a:solidFill>
                <a:latin typeface="Arial" panose="020B0604020202020204" pitchFamily="34" charset="0"/>
                <a:cs typeface="Arial" panose="020B0604020202020204" pitchFamily="34" charset="0"/>
              </a:rPr>
              <a:t>downregulated</a:t>
            </a:r>
            <a:r>
              <a:rPr lang="en-US" sz="2400" dirty="0">
                <a:latin typeface="Arial" panose="020B0604020202020204" pitchFamily="34" charset="0"/>
                <a:cs typeface="Arial" panose="020B0604020202020204" pitchFamily="34" charset="0"/>
              </a:rPr>
              <a:t> genes that promote alternative lineage potential, whereas these factors </a:t>
            </a:r>
            <a:r>
              <a:rPr lang="en-US" sz="2400" dirty="0">
                <a:solidFill>
                  <a:schemeClr val="accent6"/>
                </a:solidFill>
                <a:latin typeface="Arial" panose="020B0604020202020204" pitchFamily="34" charset="0"/>
                <a:cs typeface="Arial" panose="020B0604020202020204" pitchFamily="34" charset="0"/>
              </a:rPr>
              <a:t>remained</a:t>
            </a:r>
            <a:r>
              <a:rPr lang="en-US" sz="2400" dirty="0">
                <a:latin typeface="Arial" panose="020B0604020202020204" pitchFamily="34" charset="0"/>
                <a:cs typeface="Arial" panose="020B0604020202020204" pitchFamily="34" charset="0"/>
              </a:rPr>
              <a:t> highly overexpressed in </a:t>
            </a:r>
            <a:r>
              <a:rPr lang="en-US" sz="2400" dirty="0">
                <a:solidFill>
                  <a:schemeClr val="accent4"/>
                </a:solidFill>
                <a:latin typeface="Arial" panose="020B0604020202020204" pitchFamily="34" charset="0"/>
                <a:cs typeface="Arial" panose="020B0604020202020204" pitchFamily="34" charset="0"/>
              </a:rPr>
              <a:t>Justy early pro-B cells</a:t>
            </a:r>
            <a:r>
              <a:rPr lang="en-US" sz="2400" dirty="0">
                <a:solidFill>
                  <a:schemeClr val="accent4"/>
                </a:solidFill>
                <a:latin typeface="Arial" panose="020B0604020202020204" pitchFamily="34" charset="0"/>
                <a:ea typeface="Calibri" panose="020F0502020204030204" pitchFamily="34" charset="0"/>
                <a:cs typeface="Arial" panose="020B0604020202020204" pitchFamily="34" charset="0"/>
              </a:rPr>
              <a:t> </a:t>
            </a:r>
          </a:p>
        </p:txBody>
      </p:sp>
      <p:sp>
        <p:nvSpPr>
          <p:cNvPr id="8" name="Title 2">
            <a:extLst>
              <a:ext uri="{FF2B5EF4-FFF2-40B4-BE49-F238E27FC236}">
                <a16:creationId xmlns:a16="http://schemas.microsoft.com/office/drawing/2014/main" id="{352BFC55-550F-754D-84BA-C41679366465}"/>
              </a:ext>
            </a:extLst>
          </p:cNvPr>
          <p:cNvSpPr txBox="1">
            <a:spLocks/>
          </p:cNvSpPr>
          <p:nvPr/>
        </p:nvSpPr>
        <p:spPr>
          <a:xfrm>
            <a:off x="838078" y="530297"/>
            <a:ext cx="10515844" cy="896116"/>
          </a:xfrm>
          <a:prstGeom prst="rect">
            <a:avLst/>
          </a:prstGeom>
        </p:spPr>
        <p:txBody>
          <a:bodyPr vert="horz" lIns="0" tIns="0" rIns="0" bIns="0" rtlCol="0" anchor="ctr">
            <a:normAutofit fontScale="90000"/>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Key elements of a good story: parallel construction</a:t>
            </a:r>
          </a:p>
        </p:txBody>
      </p:sp>
      <p:sp>
        <p:nvSpPr>
          <p:cNvPr id="10" name="Rectangle 9">
            <a:extLst>
              <a:ext uri="{FF2B5EF4-FFF2-40B4-BE49-F238E27FC236}">
                <a16:creationId xmlns:a16="http://schemas.microsoft.com/office/drawing/2014/main" id="{4C928F7B-B91C-8A4B-D986-F73AD2CCCBD4}"/>
              </a:ext>
            </a:extLst>
          </p:cNvPr>
          <p:cNvSpPr/>
          <p:nvPr/>
        </p:nvSpPr>
        <p:spPr>
          <a:xfrm>
            <a:off x="1019663" y="4164399"/>
            <a:ext cx="9689123" cy="1569660"/>
          </a:xfrm>
          <a:prstGeom prst="rect">
            <a:avLst/>
          </a:prstGeom>
        </p:spPr>
        <p:txBody>
          <a:bodyPr wrap="square">
            <a:spAutoFit/>
          </a:bodyPr>
          <a:lstStyle/>
          <a:p>
            <a:pPr marL="0" marR="0">
              <a:spcBef>
                <a:spcPts val="0"/>
              </a:spcBef>
              <a:spcAft>
                <a:spcPts val="0"/>
              </a:spcAft>
            </a:pPr>
            <a:r>
              <a:rPr lang="en-US" sz="2400" b="0" i="0" dirty="0">
                <a:solidFill>
                  <a:schemeClr val="accent4"/>
                </a:solidFill>
                <a:latin typeface="Arial" panose="020B0604020202020204" pitchFamily="34" charset="0"/>
                <a:cs typeface="Arial" panose="020B0604020202020204" pitchFamily="34" charset="0"/>
              </a:rPr>
              <a:t>WT early pro-B cells </a:t>
            </a:r>
            <a:r>
              <a:rPr lang="en-US" sz="2400" b="0" i="0" dirty="0">
                <a:solidFill>
                  <a:schemeClr val="accent6"/>
                </a:solidFill>
                <a:latin typeface="Arial" panose="020B0604020202020204" pitchFamily="34" charset="0"/>
                <a:cs typeface="Arial" panose="020B0604020202020204" pitchFamily="34" charset="0"/>
              </a:rPr>
              <a:t>downregulated</a:t>
            </a:r>
            <a:r>
              <a:rPr lang="en-US" sz="2400" b="0" i="0" dirty="0">
                <a:latin typeface="Arial" panose="020B0604020202020204" pitchFamily="34" charset="0"/>
                <a:cs typeface="Arial" panose="020B0604020202020204" pitchFamily="34" charset="0"/>
              </a:rPr>
              <a:t> genes that promote alternative lineage potential, whereas </a:t>
            </a:r>
            <a:r>
              <a:rPr lang="en-US" sz="2400" b="0" dirty="0">
                <a:solidFill>
                  <a:schemeClr val="accent4"/>
                </a:solidFill>
                <a:latin typeface="Arial" panose="020B0604020202020204" pitchFamily="34" charset="0"/>
                <a:cs typeface="Arial" panose="020B0604020202020204" pitchFamily="34" charset="0"/>
              </a:rPr>
              <a:t>Justy </a:t>
            </a:r>
            <a:r>
              <a:rPr lang="en-US" sz="2400" b="0" i="0" dirty="0">
                <a:solidFill>
                  <a:schemeClr val="accent4"/>
                </a:solidFill>
                <a:latin typeface="Arial" panose="020B0604020202020204" pitchFamily="34" charset="0"/>
                <a:cs typeface="Arial" panose="020B0604020202020204" pitchFamily="34" charset="0"/>
              </a:rPr>
              <a:t>early pro-B cells </a:t>
            </a:r>
            <a:r>
              <a:rPr lang="en-US" sz="2400" b="0" i="0" dirty="0">
                <a:solidFill>
                  <a:schemeClr val="accent6"/>
                </a:solidFill>
                <a:latin typeface="Arial" panose="020B0604020202020204" pitchFamily="34" charset="0"/>
                <a:cs typeface="Arial" panose="020B0604020202020204" pitchFamily="34" charset="0"/>
              </a:rPr>
              <a:t>retained</a:t>
            </a:r>
            <a:r>
              <a:rPr lang="en-US" sz="2400" b="0" i="0" dirty="0">
                <a:latin typeface="Arial" panose="020B0604020202020204" pitchFamily="34" charset="0"/>
                <a:cs typeface="Arial" panose="020B0604020202020204" pitchFamily="34" charset="0"/>
              </a:rPr>
              <a:t> high expression of these factors. </a:t>
            </a:r>
          </a:p>
          <a:p>
            <a:pPr marL="0" marR="0">
              <a:spcBef>
                <a:spcPts val="0"/>
              </a:spcBef>
              <a:spcAft>
                <a:spcPts val="1000"/>
              </a:spcAft>
            </a:pPr>
            <a:r>
              <a:rPr lang="en-US" sz="2400" b="0" i="0" dirty="0">
                <a:latin typeface="Arial" panose="020B0604020202020204" pitchFamily="34" charset="0"/>
                <a:cs typeface="Arial" panose="020B0604020202020204" pitchFamily="34" charset="0"/>
              </a:rPr>
              <a:t> </a:t>
            </a:r>
          </a:p>
        </p:txBody>
      </p:sp>
      <p:sp>
        <p:nvSpPr>
          <p:cNvPr id="2" name="Footer Placeholder 4">
            <a:extLst>
              <a:ext uri="{FF2B5EF4-FFF2-40B4-BE49-F238E27FC236}">
                <a16:creationId xmlns:a16="http://schemas.microsoft.com/office/drawing/2014/main" id="{0DFF6F01-D733-0B05-FAF3-92FA6DD110B6}"/>
              </a:ext>
            </a:extLst>
          </p:cNvPr>
          <p:cNvSpPr>
            <a:spLocks noGrp="1"/>
          </p:cNvSpPr>
          <p:nvPr>
            <p:ph type="ftr" sz="quarter" idx="3"/>
          </p:nvPr>
        </p:nvSpPr>
        <p:spPr>
          <a:xfrm>
            <a:off x="6575729" y="6450817"/>
            <a:ext cx="4679216" cy="365125"/>
          </a:xfr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363861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60A0C-ACE9-85BC-CDE6-CD4AFD89159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7839D9C-86A2-227E-1CBC-D7DDF4326EE1}"/>
              </a:ext>
            </a:extLst>
          </p:cNvPr>
          <p:cNvSpPr>
            <a:spLocks noGrp="1"/>
          </p:cNvSpPr>
          <p:nvPr>
            <p:ph type="title"/>
          </p:nvPr>
        </p:nvSpPr>
        <p:spPr>
          <a:xfrm>
            <a:off x="952499" y="526777"/>
            <a:ext cx="10287001" cy="869089"/>
          </a:xfrm>
        </p:spPr>
        <p:txBody>
          <a:bodyPr>
            <a:normAutofit/>
          </a:bodyPr>
          <a:lstStyle/>
          <a:p>
            <a:r>
              <a:rPr lang="en-US" b="0" dirty="0"/>
              <a:t>Why does clear writing matter?</a:t>
            </a:r>
          </a:p>
        </p:txBody>
      </p:sp>
      <p:sp>
        <p:nvSpPr>
          <p:cNvPr id="9" name="TextBox 8">
            <a:extLst>
              <a:ext uri="{FF2B5EF4-FFF2-40B4-BE49-F238E27FC236}">
                <a16:creationId xmlns:a16="http://schemas.microsoft.com/office/drawing/2014/main" id="{471A0847-608B-2CA1-CE28-81DA37D3637D}"/>
              </a:ext>
            </a:extLst>
          </p:cNvPr>
          <p:cNvSpPr txBox="1"/>
          <p:nvPr/>
        </p:nvSpPr>
        <p:spPr>
          <a:xfrm>
            <a:off x="7284121" y="3429000"/>
            <a:ext cx="4679215" cy="923330"/>
          </a:xfrm>
          <a:prstGeom prst="rect">
            <a:avLst/>
          </a:prstGeom>
          <a:noFill/>
        </p:spPr>
        <p:txBody>
          <a:bodyPr wrap="square" rtlCol="0">
            <a:spAutoFit/>
          </a:bodyPr>
          <a:lstStyle/>
          <a:p>
            <a:r>
              <a:rPr lang="en-US" i="1" dirty="0"/>
              <a:t>The scientific abstracts written in a more accessible style resulted in higher understanding, confidence, and readability.</a:t>
            </a:r>
          </a:p>
        </p:txBody>
      </p:sp>
      <p:pic>
        <p:nvPicPr>
          <p:cNvPr id="20" name="Picture 19" descr="A diagram of people holding hands&#10;&#10;AI-generated content may be incorrect.">
            <a:extLst>
              <a:ext uri="{FF2B5EF4-FFF2-40B4-BE49-F238E27FC236}">
                <a16:creationId xmlns:a16="http://schemas.microsoft.com/office/drawing/2014/main" id="{B0E204A7-BBF5-EAEB-DCA1-B5E3E2D1DC31}"/>
              </a:ext>
            </a:extLst>
          </p:cNvPr>
          <p:cNvPicPr>
            <a:picLocks noChangeAspect="1"/>
          </p:cNvPicPr>
          <p:nvPr/>
        </p:nvPicPr>
        <p:blipFill>
          <a:blip r:embed="rId3"/>
          <a:stretch>
            <a:fillRect/>
          </a:stretch>
        </p:blipFill>
        <p:spPr>
          <a:xfrm>
            <a:off x="898493" y="2520094"/>
            <a:ext cx="6041994" cy="3138000"/>
          </a:xfrm>
          <a:prstGeom prst="rect">
            <a:avLst/>
          </a:prstGeom>
        </p:spPr>
      </p:pic>
      <p:sp>
        <p:nvSpPr>
          <p:cNvPr id="21" name="TextBox 20">
            <a:extLst>
              <a:ext uri="{FF2B5EF4-FFF2-40B4-BE49-F238E27FC236}">
                <a16:creationId xmlns:a16="http://schemas.microsoft.com/office/drawing/2014/main" id="{CB000D96-F676-4D9A-6D1D-C714CBED00FF}"/>
              </a:ext>
            </a:extLst>
          </p:cNvPr>
          <p:cNvSpPr txBox="1"/>
          <p:nvPr/>
        </p:nvSpPr>
        <p:spPr>
          <a:xfrm>
            <a:off x="6095999" y="5900336"/>
            <a:ext cx="6096000" cy="430887"/>
          </a:xfrm>
          <a:prstGeom prst="rect">
            <a:avLst/>
          </a:prstGeom>
          <a:noFill/>
        </p:spPr>
        <p:txBody>
          <a:bodyPr wrap="square" rtlCol="0">
            <a:spAutoFit/>
          </a:bodyPr>
          <a:lstStyle/>
          <a:p>
            <a:pPr algn="r"/>
            <a:r>
              <a:rPr lang="en-US" sz="1100" dirty="0">
                <a:solidFill>
                  <a:srgbClr val="0070C0"/>
                </a:solidFill>
                <a:latin typeface="Helvetica" pitchFamily="2" charset="0"/>
              </a:rPr>
              <a:t>Ren Ryba, Zoe A Doubleday, Matthew J. Dry, Carolyn Semmler, Sean D. Connell</a:t>
            </a:r>
          </a:p>
          <a:p>
            <a:pPr algn="r"/>
            <a:r>
              <a:rPr lang="en-US" sz="1100" i="1" dirty="0">
                <a:solidFill>
                  <a:srgbClr val="0070C0"/>
                </a:solidFill>
                <a:latin typeface="Helvetica" pitchFamily="2" charset="0"/>
              </a:rPr>
              <a:t>Frontiers in Psychology </a:t>
            </a:r>
            <a:r>
              <a:rPr lang="en-US" sz="1100" dirty="0">
                <a:solidFill>
                  <a:srgbClr val="0070C0"/>
                </a:solidFill>
                <a:latin typeface="Helvetica" pitchFamily="2" charset="0"/>
              </a:rPr>
              <a:t>August 27, 2021 (12)714321;doi: </a:t>
            </a:r>
            <a:r>
              <a:rPr lang="en-US" sz="1100" dirty="0">
                <a:solidFill>
                  <a:srgbClr val="0070C0"/>
                </a:solidFill>
                <a:latin typeface="Helvetica" pitchFamily="2" charset="0"/>
                <a:hlinkClick r:id="rId4">
                  <a:extLst>
                    <a:ext uri="{A12FA001-AC4F-418D-AE19-62706E023703}">
                      <ahyp:hlinkClr xmlns:ahyp="http://schemas.microsoft.com/office/drawing/2018/hyperlinkcolor" val="tx"/>
                    </a:ext>
                  </a:extLst>
                </a:hlinkClick>
              </a:rPr>
              <a:t>10.3389/fpsyg.2021.714321</a:t>
            </a:r>
            <a:endParaRPr lang="en-US" sz="1100" dirty="0">
              <a:solidFill>
                <a:srgbClr val="0070C0"/>
              </a:solidFill>
              <a:latin typeface="Helvetica" pitchFamily="2" charset="0"/>
            </a:endParaRPr>
          </a:p>
        </p:txBody>
      </p:sp>
      <p:sp>
        <p:nvSpPr>
          <p:cNvPr id="2" name="Footer Placeholder 2">
            <a:extLst>
              <a:ext uri="{FF2B5EF4-FFF2-40B4-BE49-F238E27FC236}">
                <a16:creationId xmlns:a16="http://schemas.microsoft.com/office/drawing/2014/main" id="{6F3EC0BD-5C76-1D7E-A7C7-46DCBCEE4BED}"/>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9745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D8268-B26A-B1CD-6305-E52E55A47FFC}"/>
            </a:ext>
          </a:extLst>
        </p:cNvPr>
        <p:cNvGrpSpPr/>
        <p:nvPr/>
      </p:nvGrpSpPr>
      <p:grpSpPr>
        <a:xfrm>
          <a:off x="0" y="0"/>
          <a:ext cx="0" cy="0"/>
          <a:chOff x="0" y="0"/>
          <a:chExt cx="0" cy="0"/>
        </a:xfrm>
      </p:grpSpPr>
      <p:pic>
        <p:nvPicPr>
          <p:cNvPr id="4" name="Picture 1">
            <a:extLst>
              <a:ext uri="{FF2B5EF4-FFF2-40B4-BE49-F238E27FC236}">
                <a16:creationId xmlns:a16="http://schemas.microsoft.com/office/drawing/2014/main" id="{B3F9C7B5-F461-76DB-ED47-CF3BB2EB07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405923" y="1638068"/>
            <a:ext cx="9004169" cy="4441677"/>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50E1B830-6EDF-080E-E650-621698182F8C}"/>
              </a:ext>
            </a:extLst>
          </p:cNvPr>
          <p:cNvSpPr txBox="1">
            <a:spLocks/>
          </p:cNvSpPr>
          <p:nvPr/>
        </p:nvSpPr>
        <p:spPr>
          <a:xfrm>
            <a:off x="1089401" y="494464"/>
            <a:ext cx="10287001" cy="86908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b="0"/>
              <a:t>Why does clear writing matter?</a:t>
            </a:r>
            <a:endParaRPr lang="en-US" b="0" dirty="0"/>
          </a:p>
        </p:txBody>
      </p:sp>
      <p:sp>
        <p:nvSpPr>
          <p:cNvPr id="2" name="Footer Placeholder 2">
            <a:extLst>
              <a:ext uri="{FF2B5EF4-FFF2-40B4-BE49-F238E27FC236}">
                <a16:creationId xmlns:a16="http://schemas.microsoft.com/office/drawing/2014/main" id="{E1DAEB8E-A1DA-CA54-74CE-AE2A6D5AEE27}"/>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476373435"/>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64FB0DBE-5BBE-4E9E-8103-0E5B30DA00C5}" vid="{264A1083-5F02-4FE4-B610-5730CDD5E7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31170</TotalTime>
  <Words>4932</Words>
  <Application>Microsoft Macintosh PowerPoint</Application>
  <PresentationFormat>Widescreen</PresentationFormat>
  <Paragraphs>786</Paragraphs>
  <Slides>70</Slides>
  <Notes>69</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70</vt:i4>
      </vt:variant>
    </vt:vector>
  </HeadingPairs>
  <TitlesOfParts>
    <vt:vector size="83" baseType="lpstr">
      <vt:lpstr>ＭＳ Ｐゴシック</vt:lpstr>
      <vt:lpstr>Antonio</vt:lpstr>
      <vt:lpstr>Arial</vt:lpstr>
      <vt:lpstr>Calibri</vt:lpstr>
      <vt:lpstr>Georgia</vt:lpstr>
      <vt:lpstr>Helvetica</vt:lpstr>
      <vt:lpstr>Roboto</vt:lpstr>
      <vt:lpstr>Times</vt:lpstr>
      <vt:lpstr>Times New Roman</vt:lpstr>
      <vt:lpstr>Verdana</vt:lpstr>
      <vt:lpstr>Wingdings</vt:lpstr>
      <vt:lpstr>Zapf Dingbats</vt:lpstr>
      <vt:lpstr>Office Theme</vt:lpstr>
      <vt:lpstr> Workshop III: Achieving Clarity in Scientific Writing </vt:lpstr>
      <vt:lpstr>In class</vt:lpstr>
      <vt:lpstr>In this lecture</vt:lpstr>
      <vt:lpstr>PowerPoint Presentation</vt:lpstr>
      <vt:lpstr>PowerPoint Presentation</vt:lpstr>
      <vt:lpstr>Why does clear writing matter?</vt:lpstr>
      <vt:lpstr>Why does clear writing matter?</vt:lpstr>
      <vt:lpstr>Why does clear writing matter?</vt:lpstr>
      <vt:lpstr>PowerPoint Presentation</vt:lpstr>
      <vt:lpstr>NIH General Grant Writing Tips</vt:lpstr>
      <vt:lpstr>“If the reader is to grasp what the writer means, the writer must understand what the reader needs.”</vt:lpstr>
      <vt:lpstr>PowerPoint Presentation</vt:lpstr>
      <vt:lpstr>Structure in scientific writing</vt:lpstr>
      <vt:lpstr>Structuring data</vt:lpstr>
      <vt:lpstr>Structuring text</vt:lpstr>
      <vt:lpstr>Structuring text</vt:lpstr>
      <vt:lpstr>Structuring text</vt:lpstr>
      <vt:lpstr>Paragraph structure</vt:lpstr>
      <vt:lpstr>Paragraph structure</vt:lpstr>
      <vt:lpstr>Paragraph structure</vt:lpstr>
      <vt:lpstr>Paragraph structure</vt:lpstr>
      <vt:lpstr>Paragraph structure</vt:lpstr>
      <vt:lpstr>Paragraph structure</vt:lpstr>
      <vt:lpstr>Paragraph structure</vt:lpstr>
      <vt:lpstr>Achieving clarity: paragraph level</vt:lpstr>
      <vt:lpstr>Structuring text</vt:lpstr>
      <vt:lpstr>5 strategies for clear sentence structure</vt:lpstr>
      <vt:lpstr>1. Use the topic and stress positions to create flow</vt:lpstr>
      <vt:lpstr>1. Use the topic and stress positions to create flow</vt:lpstr>
      <vt:lpstr>1. Use the topic and stress positions to create flow</vt:lpstr>
      <vt:lpstr>PowerPoint Presentation</vt:lpstr>
      <vt:lpstr>PowerPoint Presentation</vt:lpstr>
      <vt:lpstr>2. Place the verb near its grammatical subject </vt:lpstr>
      <vt:lpstr>2. Place the verb near its grammatical subject </vt:lpstr>
      <vt:lpstr>2. Place the verb near its grammatical subject </vt:lpstr>
      <vt:lpstr>PowerPoint Presentation</vt:lpstr>
      <vt:lpstr>3. Articulate the action with a verb</vt:lpstr>
      <vt:lpstr>3. Articulate the action with a verb</vt:lpstr>
      <vt:lpstr>3. Articulate the action with a verb</vt:lpstr>
      <vt:lpstr>3. Articulate the action with a verb</vt:lpstr>
      <vt:lpstr>3. Articulate the action with a verb</vt:lpstr>
      <vt:lpstr>5 strategies for clear sentence structure</vt:lpstr>
      <vt:lpstr>4. Use parallel structure</vt:lpstr>
      <vt:lpstr>4. Use parallel construction</vt:lpstr>
      <vt:lpstr>PowerPoint Presentation</vt:lpstr>
      <vt:lpstr>4. Use parallel construction</vt:lpstr>
      <vt:lpstr>4. Use parallel construction</vt:lpstr>
      <vt:lpstr>5 strategies for clear sentence structure</vt:lpstr>
      <vt:lpstr>PowerPoint Presentation</vt:lpstr>
      <vt:lpstr>PowerPoint Presentation</vt:lpstr>
      <vt:lpstr>PowerPoint Presentation</vt:lpstr>
      <vt:lpstr>PowerPoint Presentation</vt:lpstr>
      <vt:lpstr>PowerPoint Presentation</vt:lpstr>
      <vt:lpstr>Additional considerations</vt:lpstr>
      <vt:lpstr>Additional considerations</vt:lpstr>
      <vt:lpstr>Additional considerations</vt:lpstr>
      <vt:lpstr>Additional considerations</vt:lpstr>
      <vt:lpstr>Additional considerations</vt:lpstr>
      <vt:lpstr>Additional considerations</vt:lpstr>
      <vt:lpstr>Additional considerations</vt:lpstr>
      <vt:lpstr>Additional considerations</vt:lpstr>
      <vt:lpstr>Additional considerations</vt:lpstr>
      <vt:lpstr>Additional considerations</vt:lpstr>
      <vt:lpstr>Additional considerations</vt:lpstr>
      <vt:lpstr>Additional considerations</vt:lpstr>
      <vt:lpstr>PowerPoint Presentation</vt:lpstr>
      <vt:lpstr>Resources</vt:lpstr>
      <vt:lpstr>Resources</vt:lpstr>
      <vt:lpstr>2. Use the topic and stress positions wisely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Blaumueller, Christine</dc:creator>
  <cp:lastModifiedBy>Barr, Jennifer Y</cp:lastModifiedBy>
  <cp:revision>68</cp:revision>
  <cp:lastPrinted>2025-08-27T18:25:03Z</cp:lastPrinted>
  <dcterms:created xsi:type="dcterms:W3CDTF">2024-06-18T20:41:03Z</dcterms:created>
  <dcterms:modified xsi:type="dcterms:W3CDTF">2026-03-23T19:03:59Z</dcterms:modified>
</cp:coreProperties>
</file>