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8"/>
  </p:notesMasterIdLst>
  <p:sldIdLst>
    <p:sldId id="409" r:id="rId2"/>
    <p:sldId id="2147309647" r:id="rId3"/>
    <p:sldId id="2147309571" r:id="rId4"/>
    <p:sldId id="272" r:id="rId5"/>
    <p:sldId id="1587" r:id="rId6"/>
    <p:sldId id="2147309622" r:id="rId7"/>
    <p:sldId id="2147309664" r:id="rId8"/>
    <p:sldId id="2147309623" r:id="rId9"/>
    <p:sldId id="2147309648" r:id="rId10"/>
    <p:sldId id="2147309665" r:id="rId11"/>
    <p:sldId id="1528" r:id="rId12"/>
    <p:sldId id="1515" r:id="rId13"/>
    <p:sldId id="1512" r:id="rId14"/>
    <p:sldId id="2147309662" r:id="rId15"/>
    <p:sldId id="1456" r:id="rId16"/>
    <p:sldId id="1522" r:id="rId17"/>
    <p:sldId id="1527" r:id="rId18"/>
    <p:sldId id="2147309651" r:id="rId19"/>
    <p:sldId id="1497" r:id="rId20"/>
    <p:sldId id="1493" r:id="rId21"/>
    <p:sldId id="1520" r:id="rId22"/>
    <p:sldId id="1530" r:id="rId23"/>
    <p:sldId id="1494" r:id="rId24"/>
    <p:sldId id="1496" r:id="rId25"/>
    <p:sldId id="2147309652" r:id="rId26"/>
    <p:sldId id="2147309666" r:id="rId27"/>
    <p:sldId id="2147309669" r:id="rId28"/>
    <p:sldId id="2147309674" r:id="rId29"/>
    <p:sldId id="1537" r:id="rId30"/>
    <p:sldId id="2147309656" r:id="rId31"/>
    <p:sldId id="2147309667" r:id="rId32"/>
    <p:sldId id="1533" r:id="rId33"/>
    <p:sldId id="1578" r:id="rId34"/>
    <p:sldId id="1511" r:id="rId35"/>
    <p:sldId id="1531" r:id="rId36"/>
    <p:sldId id="2147309668" r:id="rId37"/>
    <p:sldId id="1500" r:id="rId38"/>
    <p:sldId id="2147309659" r:id="rId39"/>
    <p:sldId id="2147309600" r:id="rId40"/>
    <p:sldId id="1581" r:id="rId41"/>
    <p:sldId id="2147309671" r:id="rId42"/>
    <p:sldId id="2147309670" r:id="rId43"/>
    <p:sldId id="1579" r:id="rId44"/>
    <p:sldId id="2147309661" r:id="rId45"/>
    <p:sldId id="1582" r:id="rId46"/>
    <p:sldId id="2147309673" r:id="rId47"/>
    <p:sldId id="2147309637" r:id="rId48"/>
    <p:sldId id="2147309638" r:id="rId49"/>
    <p:sldId id="1453" r:id="rId50"/>
    <p:sldId id="1545" r:id="rId51"/>
    <p:sldId id="1452" r:id="rId52"/>
    <p:sldId id="1365" r:id="rId53"/>
    <p:sldId id="1461" r:id="rId54"/>
    <p:sldId id="1546" r:id="rId55"/>
    <p:sldId id="2147309639" r:id="rId56"/>
    <p:sldId id="214730965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housekeeping" id="{5CB602F9-3481-2646-9BCB-A0F76923D845}">
          <p14:sldIdLst>
            <p14:sldId id="409"/>
            <p14:sldId id="2147309647"/>
            <p14:sldId id="2147309571"/>
            <p14:sldId id="272"/>
            <p14:sldId id="1587"/>
          </p14:sldIdLst>
        </p14:section>
        <p14:section name="Storytelling" id="{5C2A0A93-01C6-B94C-8CCF-CB85C82378D0}">
          <p14:sldIdLst>
            <p14:sldId id="2147309622"/>
            <p14:sldId id="2147309664"/>
            <p14:sldId id="2147309623"/>
            <p14:sldId id="2147309648"/>
            <p14:sldId id="2147309665"/>
            <p14:sldId id="1528"/>
            <p14:sldId id="1515"/>
            <p14:sldId id="1512"/>
            <p14:sldId id="2147309662"/>
          </p14:sldIdLst>
        </p14:section>
        <p14:section name="Providing feedback using elements of storytelling" id="{534DFF80-AEB0-0947-BC7B-B8CB2BCF7048}">
          <p14:sldIdLst>
            <p14:sldId id="1456"/>
            <p14:sldId id="1522"/>
            <p14:sldId id="1527"/>
            <p14:sldId id="2147309651"/>
            <p14:sldId id="1497"/>
            <p14:sldId id="1493"/>
            <p14:sldId id="1520"/>
            <p14:sldId id="1530"/>
            <p14:sldId id="1494"/>
            <p14:sldId id="1496"/>
            <p14:sldId id="2147309652"/>
            <p14:sldId id="2147309666"/>
            <p14:sldId id="2147309669"/>
            <p14:sldId id="2147309674"/>
            <p14:sldId id="1537"/>
            <p14:sldId id="2147309656"/>
            <p14:sldId id="2147309667"/>
            <p14:sldId id="1533"/>
            <p14:sldId id="1578"/>
            <p14:sldId id="1511"/>
            <p14:sldId id="1531"/>
            <p14:sldId id="2147309668"/>
            <p14:sldId id="1500"/>
            <p14:sldId id="2147309659"/>
            <p14:sldId id="2147309600"/>
            <p14:sldId id="1581"/>
            <p14:sldId id="2147309671"/>
          </p14:sldIdLst>
        </p14:section>
        <p14:section name="Receiving feedback" id="{8F0899FB-EFC2-DB4E-9288-88CE09992CBB}">
          <p14:sldIdLst>
            <p14:sldId id="2147309670"/>
            <p14:sldId id="1579"/>
            <p14:sldId id="2147309661"/>
            <p14:sldId id="1582"/>
            <p14:sldId id="2147309673"/>
          </p14:sldIdLst>
        </p14:section>
        <p14:section name="Resources" id="{477CB43D-2236-F74A-B5C8-AE99AA43A1DF}">
          <p14:sldIdLst>
            <p14:sldId id="2147309637"/>
            <p14:sldId id="2147309638"/>
            <p14:sldId id="1453"/>
            <p14:sldId id="1545"/>
            <p14:sldId id="1452"/>
            <p14:sldId id="1365"/>
            <p14:sldId id="1461"/>
            <p14:sldId id="1546"/>
            <p14:sldId id="2147309639"/>
            <p14:sldId id="21473096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964B"/>
    <a:srgbClr val="005493"/>
    <a:srgbClr val="0550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5" autoAdjust="0"/>
    <p:restoredTop sz="72805" autoAdjust="0"/>
  </p:normalViewPr>
  <p:slideViewPr>
    <p:cSldViewPr snapToGrid="0" snapToObjects="1">
      <p:cViewPr varScale="1">
        <p:scale>
          <a:sx n="83" d="100"/>
          <a:sy n="83" d="100"/>
        </p:scale>
        <p:origin x="704" y="192"/>
      </p:cViewPr>
      <p:guideLst/>
    </p:cSldViewPr>
  </p:slideViewPr>
  <p:outlineViewPr>
    <p:cViewPr>
      <p:scale>
        <a:sx n="33" d="100"/>
        <a:sy n="33" d="100"/>
      </p:scale>
      <p:origin x="0" y="-7920"/>
    </p:cViewPr>
  </p:outlin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4D92D5-4C39-C249-98B8-8C05AEF99DCE}" type="doc">
      <dgm:prSet loTypeId="urn:microsoft.com/office/officeart/2005/8/layout/venn1" loCatId="" qsTypeId="urn:microsoft.com/office/officeart/2005/8/quickstyle/simple1" qsCatId="simple" csTypeId="urn:microsoft.com/office/officeart/2005/8/colors/accent1_2" csCatId="accent1" phldr="1"/>
      <dgm:spPr/>
    </dgm:pt>
    <dgm:pt modelId="{B55EE51D-65BE-C341-80ED-62A74580E111}">
      <dgm:prSet phldrT="[Text]"/>
      <dgm:spPr/>
      <dgm:t>
        <a:bodyPr/>
        <a:lstStyle/>
        <a:p>
          <a:r>
            <a:rPr lang="en-US" dirty="0"/>
            <a:t>The Science</a:t>
          </a:r>
        </a:p>
      </dgm:t>
    </dgm:pt>
    <dgm:pt modelId="{C717A66F-BE6F-5F49-A128-9AC59F91AB74}" type="parTrans" cxnId="{846068C7-89E2-5949-A36E-50B22E1AAE6E}">
      <dgm:prSet/>
      <dgm:spPr/>
      <dgm:t>
        <a:bodyPr/>
        <a:lstStyle/>
        <a:p>
          <a:endParaRPr lang="en-US"/>
        </a:p>
      </dgm:t>
    </dgm:pt>
    <dgm:pt modelId="{66FC6641-A7A0-AE49-82FB-4E4D58684AF8}" type="sibTrans" cxnId="{846068C7-89E2-5949-A36E-50B22E1AAE6E}">
      <dgm:prSet/>
      <dgm:spPr/>
      <dgm:t>
        <a:bodyPr/>
        <a:lstStyle/>
        <a:p>
          <a:endParaRPr lang="en-US"/>
        </a:p>
      </dgm:t>
    </dgm:pt>
    <dgm:pt modelId="{C95B986E-B47B-1146-BBA0-CB0A95FB5C51}">
      <dgm:prSet phldrT="[Text]"/>
      <dgm:spPr/>
      <dgm:t>
        <a:bodyPr/>
        <a:lstStyle/>
        <a:p>
          <a:r>
            <a:rPr lang="en-US" dirty="0"/>
            <a:t>Clear Writing</a:t>
          </a:r>
        </a:p>
      </dgm:t>
    </dgm:pt>
    <dgm:pt modelId="{48FA8A19-02F9-8447-B933-D71FA2208CA8}" type="parTrans" cxnId="{20FAE032-7B0D-9E4F-B225-4BB54AF5CE67}">
      <dgm:prSet/>
      <dgm:spPr/>
      <dgm:t>
        <a:bodyPr/>
        <a:lstStyle/>
        <a:p>
          <a:endParaRPr lang="en-US"/>
        </a:p>
      </dgm:t>
    </dgm:pt>
    <dgm:pt modelId="{A8F94976-D4E9-BA4A-8EB5-2E5A49646794}" type="sibTrans" cxnId="{20FAE032-7B0D-9E4F-B225-4BB54AF5CE67}">
      <dgm:prSet/>
      <dgm:spPr/>
      <dgm:t>
        <a:bodyPr/>
        <a:lstStyle/>
        <a:p>
          <a:endParaRPr lang="en-US"/>
        </a:p>
      </dgm:t>
    </dgm:pt>
    <dgm:pt modelId="{0DB98873-A229-BD44-8C35-645B916CF36B}">
      <dgm:prSet phldrT="[Text]"/>
      <dgm:spPr/>
      <dgm:t>
        <a:bodyPr/>
        <a:lstStyle/>
        <a:p>
          <a:pPr>
            <a:lnSpc>
              <a:spcPct val="100000"/>
            </a:lnSpc>
            <a:spcAft>
              <a:spcPts val="0"/>
            </a:spcAft>
          </a:pPr>
          <a:r>
            <a:rPr lang="en-US" dirty="0"/>
            <a:t>Strategic</a:t>
          </a:r>
        </a:p>
        <a:p>
          <a:pPr>
            <a:lnSpc>
              <a:spcPct val="90000"/>
            </a:lnSpc>
            <a:spcAft>
              <a:spcPct val="35000"/>
            </a:spcAft>
          </a:pPr>
          <a:r>
            <a:rPr lang="en-US" dirty="0"/>
            <a:t>Writing</a:t>
          </a:r>
        </a:p>
      </dgm:t>
    </dgm:pt>
    <dgm:pt modelId="{10F7519A-0868-7E41-A4BA-4E8B1C960784}" type="parTrans" cxnId="{F22C6CF9-9606-3447-A51F-B8B6A3FF9E9A}">
      <dgm:prSet/>
      <dgm:spPr/>
      <dgm:t>
        <a:bodyPr/>
        <a:lstStyle/>
        <a:p>
          <a:endParaRPr lang="en-US"/>
        </a:p>
      </dgm:t>
    </dgm:pt>
    <dgm:pt modelId="{BC61F01C-CB0E-B147-A078-4D55A55A0DF6}" type="sibTrans" cxnId="{F22C6CF9-9606-3447-A51F-B8B6A3FF9E9A}">
      <dgm:prSet/>
      <dgm:spPr/>
      <dgm:t>
        <a:bodyPr/>
        <a:lstStyle/>
        <a:p>
          <a:endParaRPr lang="en-US"/>
        </a:p>
      </dgm:t>
    </dgm:pt>
    <dgm:pt modelId="{EBFCBC4E-74F5-E34D-91A5-A6D40C05EF7F}" type="pres">
      <dgm:prSet presAssocID="{5A4D92D5-4C39-C249-98B8-8C05AEF99DCE}" presName="compositeShape" presStyleCnt="0">
        <dgm:presLayoutVars>
          <dgm:chMax val="7"/>
          <dgm:dir/>
          <dgm:resizeHandles val="exact"/>
        </dgm:presLayoutVars>
      </dgm:prSet>
      <dgm:spPr/>
    </dgm:pt>
    <dgm:pt modelId="{80F29FFF-6295-9F4B-9633-BAE08198A029}" type="pres">
      <dgm:prSet presAssocID="{B55EE51D-65BE-C341-80ED-62A74580E111}" presName="circ1" presStyleLbl="vennNode1" presStyleIdx="0" presStyleCnt="3"/>
      <dgm:spPr/>
    </dgm:pt>
    <dgm:pt modelId="{94C26BB0-C832-2743-87CE-E79316FB8BD6}" type="pres">
      <dgm:prSet presAssocID="{B55EE51D-65BE-C341-80ED-62A74580E111}" presName="circ1Tx" presStyleLbl="revTx" presStyleIdx="0" presStyleCnt="0">
        <dgm:presLayoutVars>
          <dgm:chMax val="0"/>
          <dgm:chPref val="0"/>
          <dgm:bulletEnabled val="1"/>
        </dgm:presLayoutVars>
      </dgm:prSet>
      <dgm:spPr/>
    </dgm:pt>
    <dgm:pt modelId="{E06AA046-87C2-DA4A-987F-BCEE2A31C34F}" type="pres">
      <dgm:prSet presAssocID="{C95B986E-B47B-1146-BBA0-CB0A95FB5C51}" presName="circ2" presStyleLbl="vennNode1" presStyleIdx="1" presStyleCnt="3"/>
      <dgm:spPr/>
    </dgm:pt>
    <dgm:pt modelId="{C2B5044E-C297-BB4B-A7D4-E40D4D3EF094}" type="pres">
      <dgm:prSet presAssocID="{C95B986E-B47B-1146-BBA0-CB0A95FB5C51}" presName="circ2Tx" presStyleLbl="revTx" presStyleIdx="0" presStyleCnt="0">
        <dgm:presLayoutVars>
          <dgm:chMax val="0"/>
          <dgm:chPref val="0"/>
          <dgm:bulletEnabled val="1"/>
        </dgm:presLayoutVars>
      </dgm:prSet>
      <dgm:spPr/>
    </dgm:pt>
    <dgm:pt modelId="{2A9B2E97-F462-5044-A3B5-075CBAACC533}" type="pres">
      <dgm:prSet presAssocID="{0DB98873-A229-BD44-8C35-645B916CF36B}" presName="circ3" presStyleLbl="vennNode1" presStyleIdx="2" presStyleCnt="3"/>
      <dgm:spPr/>
    </dgm:pt>
    <dgm:pt modelId="{43FAB61A-360C-554B-9883-20DB6B097193}" type="pres">
      <dgm:prSet presAssocID="{0DB98873-A229-BD44-8C35-645B916CF36B}" presName="circ3Tx" presStyleLbl="revTx" presStyleIdx="0" presStyleCnt="0">
        <dgm:presLayoutVars>
          <dgm:chMax val="0"/>
          <dgm:chPref val="0"/>
          <dgm:bulletEnabled val="1"/>
        </dgm:presLayoutVars>
      </dgm:prSet>
      <dgm:spPr/>
    </dgm:pt>
  </dgm:ptLst>
  <dgm:cxnLst>
    <dgm:cxn modelId="{A1096402-E036-F742-8ADD-63C03B36CD75}" type="presOf" srcId="{C95B986E-B47B-1146-BBA0-CB0A95FB5C51}" destId="{E06AA046-87C2-DA4A-987F-BCEE2A31C34F}" srcOrd="0" destOrd="0" presId="urn:microsoft.com/office/officeart/2005/8/layout/venn1"/>
    <dgm:cxn modelId="{33E5BA28-8BEF-DA40-87C3-82B3600DF966}" type="presOf" srcId="{0DB98873-A229-BD44-8C35-645B916CF36B}" destId="{43FAB61A-360C-554B-9883-20DB6B097193}" srcOrd="1" destOrd="0" presId="urn:microsoft.com/office/officeart/2005/8/layout/venn1"/>
    <dgm:cxn modelId="{46D9332A-3F84-D04F-815E-050DC640394F}" type="presOf" srcId="{B55EE51D-65BE-C341-80ED-62A74580E111}" destId="{94C26BB0-C832-2743-87CE-E79316FB8BD6}" srcOrd="1" destOrd="0" presId="urn:microsoft.com/office/officeart/2005/8/layout/venn1"/>
    <dgm:cxn modelId="{20FAE032-7B0D-9E4F-B225-4BB54AF5CE67}" srcId="{5A4D92D5-4C39-C249-98B8-8C05AEF99DCE}" destId="{C95B986E-B47B-1146-BBA0-CB0A95FB5C51}" srcOrd="1" destOrd="0" parTransId="{48FA8A19-02F9-8447-B933-D71FA2208CA8}" sibTransId="{A8F94976-D4E9-BA4A-8EB5-2E5A49646794}"/>
    <dgm:cxn modelId="{300E3786-E494-B94C-8EDE-57C302CBC9AF}" type="presOf" srcId="{0DB98873-A229-BD44-8C35-645B916CF36B}" destId="{2A9B2E97-F462-5044-A3B5-075CBAACC533}" srcOrd="0" destOrd="0" presId="urn:microsoft.com/office/officeart/2005/8/layout/venn1"/>
    <dgm:cxn modelId="{11E8B5AB-735D-004D-993F-961336EADC08}" type="presOf" srcId="{C95B986E-B47B-1146-BBA0-CB0A95FB5C51}" destId="{C2B5044E-C297-BB4B-A7D4-E40D4D3EF094}" srcOrd="1" destOrd="0" presId="urn:microsoft.com/office/officeart/2005/8/layout/venn1"/>
    <dgm:cxn modelId="{D0BAE3B4-8ECE-D047-8EA3-D751355FB3A1}" type="presOf" srcId="{B55EE51D-65BE-C341-80ED-62A74580E111}" destId="{80F29FFF-6295-9F4B-9633-BAE08198A029}" srcOrd="0" destOrd="0" presId="urn:microsoft.com/office/officeart/2005/8/layout/venn1"/>
    <dgm:cxn modelId="{846068C7-89E2-5949-A36E-50B22E1AAE6E}" srcId="{5A4D92D5-4C39-C249-98B8-8C05AEF99DCE}" destId="{B55EE51D-65BE-C341-80ED-62A74580E111}" srcOrd="0" destOrd="0" parTransId="{C717A66F-BE6F-5F49-A128-9AC59F91AB74}" sibTransId="{66FC6641-A7A0-AE49-82FB-4E4D58684AF8}"/>
    <dgm:cxn modelId="{6E6798EF-D343-4741-A42D-494A0939C717}" type="presOf" srcId="{5A4D92D5-4C39-C249-98B8-8C05AEF99DCE}" destId="{EBFCBC4E-74F5-E34D-91A5-A6D40C05EF7F}" srcOrd="0" destOrd="0" presId="urn:microsoft.com/office/officeart/2005/8/layout/venn1"/>
    <dgm:cxn modelId="{F22C6CF9-9606-3447-A51F-B8B6A3FF9E9A}" srcId="{5A4D92D5-4C39-C249-98B8-8C05AEF99DCE}" destId="{0DB98873-A229-BD44-8C35-645B916CF36B}" srcOrd="2" destOrd="0" parTransId="{10F7519A-0868-7E41-A4BA-4E8B1C960784}" sibTransId="{BC61F01C-CB0E-B147-A078-4D55A55A0DF6}"/>
    <dgm:cxn modelId="{0E754A27-B6BA-E34A-B6DD-85E6C6A67F70}" type="presParOf" srcId="{EBFCBC4E-74F5-E34D-91A5-A6D40C05EF7F}" destId="{80F29FFF-6295-9F4B-9633-BAE08198A029}" srcOrd="0" destOrd="0" presId="urn:microsoft.com/office/officeart/2005/8/layout/venn1"/>
    <dgm:cxn modelId="{C02AE2BC-2792-B144-AAD0-38E73E6998DF}" type="presParOf" srcId="{EBFCBC4E-74F5-E34D-91A5-A6D40C05EF7F}" destId="{94C26BB0-C832-2743-87CE-E79316FB8BD6}" srcOrd="1" destOrd="0" presId="urn:microsoft.com/office/officeart/2005/8/layout/venn1"/>
    <dgm:cxn modelId="{7434698D-47AF-174F-8586-9D7D23BA3000}" type="presParOf" srcId="{EBFCBC4E-74F5-E34D-91A5-A6D40C05EF7F}" destId="{E06AA046-87C2-DA4A-987F-BCEE2A31C34F}" srcOrd="2" destOrd="0" presId="urn:microsoft.com/office/officeart/2005/8/layout/venn1"/>
    <dgm:cxn modelId="{3BC79856-F4BB-284D-9CF3-2994DC53C4AC}" type="presParOf" srcId="{EBFCBC4E-74F5-E34D-91A5-A6D40C05EF7F}" destId="{C2B5044E-C297-BB4B-A7D4-E40D4D3EF094}" srcOrd="3" destOrd="0" presId="urn:microsoft.com/office/officeart/2005/8/layout/venn1"/>
    <dgm:cxn modelId="{F281A6B6-85F0-C34B-B386-FD3727CE990E}" type="presParOf" srcId="{EBFCBC4E-74F5-E34D-91A5-A6D40C05EF7F}" destId="{2A9B2E97-F462-5044-A3B5-075CBAACC533}" srcOrd="4" destOrd="0" presId="urn:microsoft.com/office/officeart/2005/8/layout/venn1"/>
    <dgm:cxn modelId="{7DDE778C-6FEB-634D-8939-4DD4F4A7580A}" type="presParOf" srcId="{EBFCBC4E-74F5-E34D-91A5-A6D40C05EF7F}" destId="{43FAB61A-360C-554B-9883-20DB6B09719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CDE51E-3CCA-4B82-8748-0590E83FE05D}"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931698A6-028B-479D-831A-4A7EEA75FAE0}">
      <dgm:prSet custT="1"/>
      <dgm:spPr/>
      <dgm:t>
        <a:bodyPr/>
        <a:lstStyle/>
        <a:p>
          <a:pPr>
            <a:lnSpc>
              <a:spcPct val="100000"/>
            </a:lnSpc>
            <a:defRPr cap="all"/>
          </a:pPr>
          <a:r>
            <a:rPr lang="en-US" sz="1800" b="1" i="0"/>
            <a:t>Beginning</a:t>
          </a:r>
          <a:r>
            <a:rPr lang="en-US" sz="1800" b="0" i="0"/>
            <a:t> </a:t>
          </a:r>
        </a:p>
        <a:p>
          <a:pPr>
            <a:lnSpc>
              <a:spcPct val="100000"/>
            </a:lnSpc>
            <a:defRPr cap="all"/>
          </a:pPr>
          <a:r>
            <a:rPr lang="en-US" sz="1800" b="0" i="0"/>
            <a:t>(sets the stage)</a:t>
          </a:r>
          <a:endParaRPr lang="en-US" sz="1800" dirty="0"/>
        </a:p>
      </dgm:t>
    </dgm:pt>
    <dgm:pt modelId="{C61FBDB6-7006-432F-BFBA-20F329322655}" type="parTrans" cxnId="{9BEADE3F-4E3C-49FA-893F-AC55ACD156ED}">
      <dgm:prSet/>
      <dgm:spPr/>
      <dgm:t>
        <a:bodyPr/>
        <a:lstStyle/>
        <a:p>
          <a:endParaRPr lang="en-US"/>
        </a:p>
      </dgm:t>
    </dgm:pt>
    <dgm:pt modelId="{DD8640FD-2F75-44E6-95C3-734E8BD17EA5}" type="sibTrans" cxnId="{9BEADE3F-4E3C-49FA-893F-AC55ACD156ED}">
      <dgm:prSet/>
      <dgm:spPr/>
      <dgm:t>
        <a:bodyPr/>
        <a:lstStyle/>
        <a:p>
          <a:endParaRPr lang="en-US"/>
        </a:p>
      </dgm:t>
    </dgm:pt>
    <dgm:pt modelId="{999B587B-707A-42D6-9B81-C521856B1060}">
      <dgm:prSet custT="1"/>
      <dgm:spPr/>
      <dgm:t>
        <a:bodyPr/>
        <a:lstStyle/>
        <a:p>
          <a:pPr>
            <a:lnSpc>
              <a:spcPct val="100000"/>
            </a:lnSpc>
            <a:defRPr cap="all"/>
          </a:pPr>
          <a:r>
            <a:rPr lang="en-US" sz="1800" b="1" i="0" dirty="0"/>
            <a:t>Middle</a:t>
          </a:r>
          <a:r>
            <a:rPr lang="en-US" sz="1800" b="0" i="0" dirty="0"/>
            <a:t> </a:t>
          </a:r>
        </a:p>
        <a:p>
          <a:pPr>
            <a:lnSpc>
              <a:spcPct val="100000"/>
            </a:lnSpc>
            <a:defRPr cap="all"/>
          </a:pPr>
          <a:r>
            <a:rPr lang="en-US" sz="1800" b="0" i="0" dirty="0"/>
            <a:t>(describes what happens)</a:t>
          </a:r>
          <a:endParaRPr lang="en-US" sz="1800" dirty="0"/>
        </a:p>
      </dgm:t>
    </dgm:pt>
    <dgm:pt modelId="{9A559473-D074-4C68-9B43-248BE09F2EC3}" type="parTrans" cxnId="{9831D64E-F073-4542-870B-A98881DB1F7B}">
      <dgm:prSet/>
      <dgm:spPr/>
      <dgm:t>
        <a:bodyPr/>
        <a:lstStyle/>
        <a:p>
          <a:endParaRPr lang="en-US"/>
        </a:p>
      </dgm:t>
    </dgm:pt>
    <dgm:pt modelId="{2DF4D7AE-2D1D-430C-8E24-FAFCAB912B2E}" type="sibTrans" cxnId="{9831D64E-F073-4542-870B-A98881DB1F7B}">
      <dgm:prSet/>
      <dgm:spPr/>
      <dgm:t>
        <a:bodyPr/>
        <a:lstStyle/>
        <a:p>
          <a:endParaRPr lang="en-US"/>
        </a:p>
      </dgm:t>
    </dgm:pt>
    <dgm:pt modelId="{F9591119-5588-408F-912D-967014337646}">
      <dgm:prSet custT="1"/>
      <dgm:spPr/>
      <dgm:t>
        <a:bodyPr/>
        <a:lstStyle/>
        <a:p>
          <a:pPr>
            <a:lnSpc>
              <a:spcPct val="100000"/>
            </a:lnSpc>
            <a:defRPr cap="all"/>
          </a:pPr>
          <a:r>
            <a:rPr lang="en-US" sz="1800" b="1" i="0"/>
            <a:t>End</a:t>
          </a:r>
          <a:r>
            <a:rPr lang="en-US" sz="1800" b="0" i="0"/>
            <a:t> </a:t>
          </a:r>
        </a:p>
        <a:p>
          <a:pPr>
            <a:lnSpc>
              <a:spcPct val="100000"/>
            </a:lnSpc>
            <a:defRPr cap="all"/>
          </a:pPr>
          <a:r>
            <a:rPr lang="en-US" sz="1800" b="0" i="0"/>
            <a:t>(resolution)</a:t>
          </a:r>
          <a:endParaRPr lang="en-US" sz="1800" dirty="0"/>
        </a:p>
      </dgm:t>
    </dgm:pt>
    <dgm:pt modelId="{6659EA9F-54C8-4F96-9D9D-CB45D447F9CA}" type="parTrans" cxnId="{36CAFB1F-8DE8-417D-922D-36DFEE8848BA}">
      <dgm:prSet/>
      <dgm:spPr/>
      <dgm:t>
        <a:bodyPr/>
        <a:lstStyle/>
        <a:p>
          <a:endParaRPr lang="en-US"/>
        </a:p>
      </dgm:t>
    </dgm:pt>
    <dgm:pt modelId="{EC42D858-8A44-4503-9523-4594AC510343}" type="sibTrans" cxnId="{36CAFB1F-8DE8-417D-922D-36DFEE8848BA}">
      <dgm:prSet/>
      <dgm:spPr/>
      <dgm:t>
        <a:bodyPr/>
        <a:lstStyle/>
        <a:p>
          <a:endParaRPr lang="en-US"/>
        </a:p>
      </dgm:t>
    </dgm:pt>
    <dgm:pt modelId="{F6C68B93-A21D-42D7-BF30-17351B25D12D}" type="pres">
      <dgm:prSet presAssocID="{D6CDE51E-3CCA-4B82-8748-0590E83FE05D}" presName="root" presStyleCnt="0">
        <dgm:presLayoutVars>
          <dgm:dir/>
          <dgm:resizeHandles val="exact"/>
        </dgm:presLayoutVars>
      </dgm:prSet>
      <dgm:spPr/>
    </dgm:pt>
    <dgm:pt modelId="{B6954BBE-827E-4CB7-9C74-ECBBF37CDE80}" type="pres">
      <dgm:prSet presAssocID="{931698A6-028B-479D-831A-4A7EEA75FAE0}" presName="compNode" presStyleCnt="0"/>
      <dgm:spPr/>
    </dgm:pt>
    <dgm:pt modelId="{DA259025-C84B-43AE-B3CC-C01A5BC2A094}" type="pres">
      <dgm:prSet presAssocID="{931698A6-028B-479D-831A-4A7EEA75FAE0}" presName="iconBgRect" presStyleLbl="bgShp" presStyleIdx="0" presStyleCnt="3"/>
      <dgm:spPr>
        <a:prstGeom prst="round2DiagRect">
          <a:avLst>
            <a:gd name="adj1" fmla="val 29727"/>
            <a:gd name="adj2" fmla="val 0"/>
          </a:avLst>
        </a:prstGeom>
      </dgm:spPr>
    </dgm:pt>
    <dgm:pt modelId="{12ADCCF1-73BA-4D01-8B89-17F20EEAB00B}" type="pres">
      <dgm:prSet presAssocID="{931698A6-028B-479D-831A-4A7EEA75FAE0}"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rama"/>
        </a:ext>
      </dgm:extLst>
    </dgm:pt>
    <dgm:pt modelId="{A9E71A45-73A9-4EAB-B7C1-AA814A64A69B}" type="pres">
      <dgm:prSet presAssocID="{931698A6-028B-479D-831A-4A7EEA75FAE0}" presName="spaceRect" presStyleCnt="0"/>
      <dgm:spPr/>
    </dgm:pt>
    <dgm:pt modelId="{A9520CA3-3207-45E7-B691-BB88BA0D2BA4}" type="pres">
      <dgm:prSet presAssocID="{931698A6-028B-479D-831A-4A7EEA75FAE0}" presName="textRect" presStyleLbl="revTx" presStyleIdx="0" presStyleCnt="3">
        <dgm:presLayoutVars>
          <dgm:chMax val="1"/>
          <dgm:chPref val="1"/>
        </dgm:presLayoutVars>
      </dgm:prSet>
      <dgm:spPr/>
    </dgm:pt>
    <dgm:pt modelId="{71F68E4E-41F3-43D3-9F1A-3CDE4D70AE02}" type="pres">
      <dgm:prSet presAssocID="{DD8640FD-2F75-44E6-95C3-734E8BD17EA5}" presName="sibTrans" presStyleCnt="0"/>
      <dgm:spPr/>
    </dgm:pt>
    <dgm:pt modelId="{F2AC83B2-BEE8-4713-8F40-DC99C5CFA272}" type="pres">
      <dgm:prSet presAssocID="{999B587B-707A-42D6-9B81-C521856B1060}" presName="compNode" presStyleCnt="0"/>
      <dgm:spPr/>
    </dgm:pt>
    <dgm:pt modelId="{A0D58775-ECB1-4FF7-B963-66256A06AA51}" type="pres">
      <dgm:prSet presAssocID="{999B587B-707A-42D6-9B81-C521856B1060}" presName="iconBgRect" presStyleLbl="bgShp" presStyleIdx="1" presStyleCnt="3"/>
      <dgm:spPr>
        <a:prstGeom prst="round2DiagRect">
          <a:avLst>
            <a:gd name="adj1" fmla="val 29727"/>
            <a:gd name="adj2" fmla="val 0"/>
          </a:avLst>
        </a:prstGeom>
      </dgm:spPr>
    </dgm:pt>
    <dgm:pt modelId="{4AF5F669-25C9-4A73-A8FB-283CDEE752F1}" type="pres">
      <dgm:prSet presAssocID="{999B587B-707A-42D6-9B81-C521856B1060}"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nimize"/>
        </a:ext>
      </dgm:extLst>
    </dgm:pt>
    <dgm:pt modelId="{2D0EC713-27CB-4EA3-A737-9AB7071C789D}" type="pres">
      <dgm:prSet presAssocID="{999B587B-707A-42D6-9B81-C521856B1060}" presName="spaceRect" presStyleCnt="0"/>
      <dgm:spPr/>
    </dgm:pt>
    <dgm:pt modelId="{39A401EC-7DEA-495A-BA27-AA9A87145B01}" type="pres">
      <dgm:prSet presAssocID="{999B587B-707A-42D6-9B81-C521856B1060}" presName="textRect" presStyleLbl="revTx" presStyleIdx="1" presStyleCnt="3">
        <dgm:presLayoutVars>
          <dgm:chMax val="1"/>
          <dgm:chPref val="1"/>
        </dgm:presLayoutVars>
      </dgm:prSet>
      <dgm:spPr/>
    </dgm:pt>
    <dgm:pt modelId="{3FBBE936-0AEB-44E2-B747-CE5B125095A5}" type="pres">
      <dgm:prSet presAssocID="{2DF4D7AE-2D1D-430C-8E24-FAFCAB912B2E}" presName="sibTrans" presStyleCnt="0"/>
      <dgm:spPr/>
    </dgm:pt>
    <dgm:pt modelId="{7C111F84-79E5-4899-B578-AC280F807714}" type="pres">
      <dgm:prSet presAssocID="{F9591119-5588-408F-912D-967014337646}" presName="compNode" presStyleCnt="0"/>
      <dgm:spPr/>
    </dgm:pt>
    <dgm:pt modelId="{96CD804C-F05E-4511-BDE0-B621E93FD681}" type="pres">
      <dgm:prSet presAssocID="{F9591119-5588-408F-912D-967014337646}" presName="iconBgRect" presStyleLbl="bgShp" presStyleIdx="2" presStyleCnt="3"/>
      <dgm:spPr>
        <a:prstGeom prst="round2DiagRect">
          <a:avLst>
            <a:gd name="adj1" fmla="val 29727"/>
            <a:gd name="adj2" fmla="val 0"/>
          </a:avLst>
        </a:prstGeom>
      </dgm:spPr>
    </dgm:pt>
    <dgm:pt modelId="{D0541E48-26CE-4B63-A4AA-82BE34EAC1DF}" type="pres">
      <dgm:prSet presAssocID="{F9591119-5588-408F-912D-967014337646}"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andshake"/>
        </a:ext>
      </dgm:extLst>
    </dgm:pt>
    <dgm:pt modelId="{1314A96F-9308-4A44-B42F-AE6FF97F7DEA}" type="pres">
      <dgm:prSet presAssocID="{F9591119-5588-408F-912D-967014337646}" presName="spaceRect" presStyleCnt="0"/>
      <dgm:spPr/>
    </dgm:pt>
    <dgm:pt modelId="{45DDF9BC-FB09-4CE7-9D91-980ED62A768E}" type="pres">
      <dgm:prSet presAssocID="{F9591119-5588-408F-912D-967014337646}" presName="textRect" presStyleLbl="revTx" presStyleIdx="2" presStyleCnt="3">
        <dgm:presLayoutVars>
          <dgm:chMax val="1"/>
          <dgm:chPref val="1"/>
        </dgm:presLayoutVars>
      </dgm:prSet>
      <dgm:spPr/>
    </dgm:pt>
  </dgm:ptLst>
  <dgm:cxnLst>
    <dgm:cxn modelId="{36CAFB1F-8DE8-417D-922D-36DFEE8848BA}" srcId="{D6CDE51E-3CCA-4B82-8748-0590E83FE05D}" destId="{F9591119-5588-408F-912D-967014337646}" srcOrd="2" destOrd="0" parTransId="{6659EA9F-54C8-4F96-9D9D-CB45D447F9CA}" sibTransId="{EC42D858-8A44-4503-9523-4594AC510343}"/>
    <dgm:cxn modelId="{DD37572D-8CBE-C04B-9382-A77C10F8040B}" type="presOf" srcId="{D6CDE51E-3CCA-4B82-8748-0590E83FE05D}" destId="{F6C68B93-A21D-42D7-BF30-17351B25D12D}" srcOrd="0" destOrd="0" presId="urn:microsoft.com/office/officeart/2018/5/layout/IconLeafLabelList"/>
    <dgm:cxn modelId="{9BEADE3F-4E3C-49FA-893F-AC55ACD156ED}" srcId="{D6CDE51E-3CCA-4B82-8748-0590E83FE05D}" destId="{931698A6-028B-479D-831A-4A7EEA75FAE0}" srcOrd="0" destOrd="0" parTransId="{C61FBDB6-7006-432F-BFBA-20F329322655}" sibTransId="{DD8640FD-2F75-44E6-95C3-734E8BD17EA5}"/>
    <dgm:cxn modelId="{B0BAD845-C9AE-E540-98DA-771A21380F3C}" type="presOf" srcId="{931698A6-028B-479D-831A-4A7EEA75FAE0}" destId="{A9520CA3-3207-45E7-B691-BB88BA0D2BA4}" srcOrd="0" destOrd="0" presId="urn:microsoft.com/office/officeart/2018/5/layout/IconLeafLabelList"/>
    <dgm:cxn modelId="{9831D64E-F073-4542-870B-A98881DB1F7B}" srcId="{D6CDE51E-3CCA-4B82-8748-0590E83FE05D}" destId="{999B587B-707A-42D6-9B81-C521856B1060}" srcOrd="1" destOrd="0" parTransId="{9A559473-D074-4C68-9B43-248BE09F2EC3}" sibTransId="{2DF4D7AE-2D1D-430C-8E24-FAFCAB912B2E}"/>
    <dgm:cxn modelId="{6E1F5795-FD7A-E247-8BA1-CEB9BC5C8EE7}" type="presOf" srcId="{999B587B-707A-42D6-9B81-C521856B1060}" destId="{39A401EC-7DEA-495A-BA27-AA9A87145B01}" srcOrd="0" destOrd="0" presId="urn:microsoft.com/office/officeart/2018/5/layout/IconLeafLabelList"/>
    <dgm:cxn modelId="{8E7BFCAE-0A01-934E-9D60-E55803110A9F}" type="presOf" srcId="{F9591119-5588-408F-912D-967014337646}" destId="{45DDF9BC-FB09-4CE7-9D91-980ED62A768E}" srcOrd="0" destOrd="0" presId="urn:microsoft.com/office/officeart/2018/5/layout/IconLeafLabelList"/>
    <dgm:cxn modelId="{B1FE3350-6439-1645-8B37-A77A1F2F072E}" type="presParOf" srcId="{F6C68B93-A21D-42D7-BF30-17351B25D12D}" destId="{B6954BBE-827E-4CB7-9C74-ECBBF37CDE80}" srcOrd="0" destOrd="0" presId="urn:microsoft.com/office/officeart/2018/5/layout/IconLeafLabelList"/>
    <dgm:cxn modelId="{067B05A4-E238-2340-BB54-9C979D25CA79}" type="presParOf" srcId="{B6954BBE-827E-4CB7-9C74-ECBBF37CDE80}" destId="{DA259025-C84B-43AE-B3CC-C01A5BC2A094}" srcOrd="0" destOrd="0" presId="urn:microsoft.com/office/officeart/2018/5/layout/IconLeafLabelList"/>
    <dgm:cxn modelId="{938F5694-EC40-0D43-99CF-6E3CF28D6724}" type="presParOf" srcId="{B6954BBE-827E-4CB7-9C74-ECBBF37CDE80}" destId="{12ADCCF1-73BA-4D01-8B89-17F20EEAB00B}" srcOrd="1" destOrd="0" presId="urn:microsoft.com/office/officeart/2018/5/layout/IconLeafLabelList"/>
    <dgm:cxn modelId="{E6E36A3E-D18D-E844-9120-DA300DD1B3BC}" type="presParOf" srcId="{B6954BBE-827E-4CB7-9C74-ECBBF37CDE80}" destId="{A9E71A45-73A9-4EAB-B7C1-AA814A64A69B}" srcOrd="2" destOrd="0" presId="urn:microsoft.com/office/officeart/2018/5/layout/IconLeafLabelList"/>
    <dgm:cxn modelId="{CE229F8E-CA2D-F549-B89C-2AF4CB7F0AED}" type="presParOf" srcId="{B6954BBE-827E-4CB7-9C74-ECBBF37CDE80}" destId="{A9520CA3-3207-45E7-B691-BB88BA0D2BA4}" srcOrd="3" destOrd="0" presId="urn:microsoft.com/office/officeart/2018/5/layout/IconLeafLabelList"/>
    <dgm:cxn modelId="{9BF832EE-DCF3-0244-849E-06BEE36B9DC6}" type="presParOf" srcId="{F6C68B93-A21D-42D7-BF30-17351B25D12D}" destId="{71F68E4E-41F3-43D3-9F1A-3CDE4D70AE02}" srcOrd="1" destOrd="0" presId="urn:microsoft.com/office/officeart/2018/5/layout/IconLeafLabelList"/>
    <dgm:cxn modelId="{1EBBC9D1-ED49-6042-B0EE-6D3A9CA745AC}" type="presParOf" srcId="{F6C68B93-A21D-42D7-BF30-17351B25D12D}" destId="{F2AC83B2-BEE8-4713-8F40-DC99C5CFA272}" srcOrd="2" destOrd="0" presId="urn:microsoft.com/office/officeart/2018/5/layout/IconLeafLabelList"/>
    <dgm:cxn modelId="{FE0747DC-6E76-D54B-A006-B54B376ECAB7}" type="presParOf" srcId="{F2AC83B2-BEE8-4713-8F40-DC99C5CFA272}" destId="{A0D58775-ECB1-4FF7-B963-66256A06AA51}" srcOrd="0" destOrd="0" presId="urn:microsoft.com/office/officeart/2018/5/layout/IconLeafLabelList"/>
    <dgm:cxn modelId="{8670A35C-611D-2D43-B9CF-2BF34F08E7C6}" type="presParOf" srcId="{F2AC83B2-BEE8-4713-8F40-DC99C5CFA272}" destId="{4AF5F669-25C9-4A73-A8FB-283CDEE752F1}" srcOrd="1" destOrd="0" presId="urn:microsoft.com/office/officeart/2018/5/layout/IconLeafLabelList"/>
    <dgm:cxn modelId="{D528E4BD-99BC-5545-B9F0-EC20A9343B8E}" type="presParOf" srcId="{F2AC83B2-BEE8-4713-8F40-DC99C5CFA272}" destId="{2D0EC713-27CB-4EA3-A737-9AB7071C789D}" srcOrd="2" destOrd="0" presId="urn:microsoft.com/office/officeart/2018/5/layout/IconLeafLabelList"/>
    <dgm:cxn modelId="{0FA09AFC-3DCD-FB4C-B6FC-E189B3E59388}" type="presParOf" srcId="{F2AC83B2-BEE8-4713-8F40-DC99C5CFA272}" destId="{39A401EC-7DEA-495A-BA27-AA9A87145B01}" srcOrd="3" destOrd="0" presId="urn:microsoft.com/office/officeart/2018/5/layout/IconLeafLabelList"/>
    <dgm:cxn modelId="{92865707-6B75-164A-8F24-4E510E3E2CDE}" type="presParOf" srcId="{F6C68B93-A21D-42D7-BF30-17351B25D12D}" destId="{3FBBE936-0AEB-44E2-B747-CE5B125095A5}" srcOrd="3" destOrd="0" presId="urn:microsoft.com/office/officeart/2018/5/layout/IconLeafLabelList"/>
    <dgm:cxn modelId="{0D9E8D06-07A1-1F4E-9D36-3A3BE8E47A9E}" type="presParOf" srcId="{F6C68B93-A21D-42D7-BF30-17351B25D12D}" destId="{7C111F84-79E5-4899-B578-AC280F807714}" srcOrd="4" destOrd="0" presId="urn:microsoft.com/office/officeart/2018/5/layout/IconLeafLabelList"/>
    <dgm:cxn modelId="{D094BFD1-CA62-A84F-B3B7-C1D29F679B77}" type="presParOf" srcId="{7C111F84-79E5-4899-B578-AC280F807714}" destId="{96CD804C-F05E-4511-BDE0-B621E93FD681}" srcOrd="0" destOrd="0" presId="urn:microsoft.com/office/officeart/2018/5/layout/IconLeafLabelList"/>
    <dgm:cxn modelId="{504B9514-2267-9D4D-89BE-76F0EAD0EA57}" type="presParOf" srcId="{7C111F84-79E5-4899-B578-AC280F807714}" destId="{D0541E48-26CE-4B63-A4AA-82BE34EAC1DF}" srcOrd="1" destOrd="0" presId="urn:microsoft.com/office/officeart/2018/5/layout/IconLeafLabelList"/>
    <dgm:cxn modelId="{CACB9E60-B03F-5B4F-8058-DD124F5B5EDD}" type="presParOf" srcId="{7C111F84-79E5-4899-B578-AC280F807714}" destId="{1314A96F-9308-4A44-B42F-AE6FF97F7DEA}" srcOrd="2" destOrd="0" presId="urn:microsoft.com/office/officeart/2018/5/layout/IconLeafLabelList"/>
    <dgm:cxn modelId="{C3366596-08B4-0E47-8A8E-49BA47979A35}" type="presParOf" srcId="{7C111F84-79E5-4899-B578-AC280F807714}" destId="{45DDF9BC-FB09-4CE7-9D91-980ED62A768E}"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7BAE81-815E-492B-8655-6546C475474B}"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7D3957E7-22DA-4FCF-80C9-AFF7A05339BF}">
      <dgm:prSet/>
      <dgm:spPr/>
      <dgm:t>
        <a:bodyPr/>
        <a:lstStyle/>
        <a:p>
          <a:r>
            <a:rPr lang="en-US" dirty="0"/>
            <a:t>Papa bear, mama bear, baby bear</a:t>
          </a:r>
        </a:p>
      </dgm:t>
    </dgm:pt>
    <dgm:pt modelId="{F08F5E17-C501-456D-9536-F6E8FE445B7B}" type="parTrans" cxnId="{8702D90E-33F8-41AB-91C6-6DB78A866096}">
      <dgm:prSet/>
      <dgm:spPr/>
      <dgm:t>
        <a:bodyPr/>
        <a:lstStyle/>
        <a:p>
          <a:endParaRPr lang="en-US"/>
        </a:p>
      </dgm:t>
    </dgm:pt>
    <dgm:pt modelId="{C283CB15-1B2B-4B3F-996B-38438DA214EC}" type="sibTrans" cxnId="{8702D90E-33F8-41AB-91C6-6DB78A866096}">
      <dgm:prSet/>
      <dgm:spPr/>
      <dgm:t>
        <a:bodyPr/>
        <a:lstStyle/>
        <a:p>
          <a:endParaRPr lang="en-US"/>
        </a:p>
      </dgm:t>
    </dgm:pt>
    <dgm:pt modelId="{85CEB90C-84B6-4AF4-8B9D-D31BFB78984B}">
      <dgm:prSet/>
      <dgm:spPr/>
      <dgm:t>
        <a:bodyPr/>
        <a:lstStyle/>
        <a:p>
          <a:r>
            <a:rPr lang="en-US" b="0" i="0" dirty="0"/>
            <a:t>Too much, too little, just right</a:t>
          </a:r>
          <a:endParaRPr lang="en-US" dirty="0"/>
        </a:p>
      </dgm:t>
    </dgm:pt>
    <dgm:pt modelId="{28CA025A-611B-4747-BAB1-F4DC88BCEB0E}" type="parTrans" cxnId="{4A667F23-3779-4571-A793-B3BCA4ECC38B}">
      <dgm:prSet/>
      <dgm:spPr/>
      <dgm:t>
        <a:bodyPr/>
        <a:lstStyle/>
        <a:p>
          <a:endParaRPr lang="en-US"/>
        </a:p>
      </dgm:t>
    </dgm:pt>
    <dgm:pt modelId="{140DD45F-C3AB-45D2-A48D-FB0F21885443}" type="sibTrans" cxnId="{4A667F23-3779-4571-A793-B3BCA4ECC38B}">
      <dgm:prSet/>
      <dgm:spPr/>
      <dgm:t>
        <a:bodyPr/>
        <a:lstStyle/>
        <a:p>
          <a:endParaRPr lang="en-US"/>
        </a:p>
      </dgm:t>
    </dgm:pt>
    <dgm:pt modelId="{1C4790E4-E9AD-E641-B577-11E1886860AA}" type="pres">
      <dgm:prSet presAssocID="{BB7BAE81-815E-492B-8655-6546C475474B}" presName="hierChild1" presStyleCnt="0">
        <dgm:presLayoutVars>
          <dgm:chPref val="1"/>
          <dgm:dir/>
          <dgm:animOne val="branch"/>
          <dgm:animLvl val="lvl"/>
          <dgm:resizeHandles/>
        </dgm:presLayoutVars>
      </dgm:prSet>
      <dgm:spPr/>
    </dgm:pt>
    <dgm:pt modelId="{C24CEBAB-07FA-3A4D-8B84-7EAAACCB25AA}" type="pres">
      <dgm:prSet presAssocID="{7D3957E7-22DA-4FCF-80C9-AFF7A05339BF}" presName="hierRoot1" presStyleCnt="0"/>
      <dgm:spPr/>
    </dgm:pt>
    <dgm:pt modelId="{AA108A60-D150-F84C-8BBF-51D8B44E8492}" type="pres">
      <dgm:prSet presAssocID="{7D3957E7-22DA-4FCF-80C9-AFF7A05339BF}" presName="composite" presStyleCnt="0"/>
      <dgm:spPr/>
    </dgm:pt>
    <dgm:pt modelId="{B6708C6C-0D4E-0A4C-ABF7-88EF0D08B85C}" type="pres">
      <dgm:prSet presAssocID="{7D3957E7-22DA-4FCF-80C9-AFF7A05339BF}" presName="background" presStyleLbl="node0" presStyleIdx="0" presStyleCnt="2"/>
      <dgm:spPr/>
    </dgm:pt>
    <dgm:pt modelId="{97C8C3AD-3219-044E-A87A-12E36430C979}" type="pres">
      <dgm:prSet presAssocID="{7D3957E7-22DA-4FCF-80C9-AFF7A05339BF}" presName="text" presStyleLbl="fgAcc0" presStyleIdx="0" presStyleCnt="2">
        <dgm:presLayoutVars>
          <dgm:chPref val="3"/>
        </dgm:presLayoutVars>
      </dgm:prSet>
      <dgm:spPr/>
    </dgm:pt>
    <dgm:pt modelId="{D01EBA13-4766-2D4B-8A1C-43A3B0DF7481}" type="pres">
      <dgm:prSet presAssocID="{7D3957E7-22DA-4FCF-80C9-AFF7A05339BF}" presName="hierChild2" presStyleCnt="0"/>
      <dgm:spPr/>
    </dgm:pt>
    <dgm:pt modelId="{093E2711-728B-3546-97A4-C4D29DDC2E86}" type="pres">
      <dgm:prSet presAssocID="{85CEB90C-84B6-4AF4-8B9D-D31BFB78984B}" presName="hierRoot1" presStyleCnt="0"/>
      <dgm:spPr/>
    </dgm:pt>
    <dgm:pt modelId="{F8E43826-9BF3-334D-9260-3CD764326014}" type="pres">
      <dgm:prSet presAssocID="{85CEB90C-84B6-4AF4-8B9D-D31BFB78984B}" presName="composite" presStyleCnt="0"/>
      <dgm:spPr/>
    </dgm:pt>
    <dgm:pt modelId="{9D4D0EAE-2DEA-7A40-900A-1E250DAF9F58}" type="pres">
      <dgm:prSet presAssocID="{85CEB90C-84B6-4AF4-8B9D-D31BFB78984B}" presName="background" presStyleLbl="node0" presStyleIdx="1" presStyleCnt="2"/>
      <dgm:spPr/>
    </dgm:pt>
    <dgm:pt modelId="{6F7C8651-3301-1D42-BC57-084E7DF2C070}" type="pres">
      <dgm:prSet presAssocID="{85CEB90C-84B6-4AF4-8B9D-D31BFB78984B}" presName="text" presStyleLbl="fgAcc0" presStyleIdx="1" presStyleCnt="2">
        <dgm:presLayoutVars>
          <dgm:chPref val="3"/>
        </dgm:presLayoutVars>
      </dgm:prSet>
      <dgm:spPr/>
    </dgm:pt>
    <dgm:pt modelId="{606CDF3B-3B41-D54E-9FFB-8406A773EFE4}" type="pres">
      <dgm:prSet presAssocID="{85CEB90C-84B6-4AF4-8B9D-D31BFB78984B}" presName="hierChild2" presStyleCnt="0"/>
      <dgm:spPr/>
    </dgm:pt>
  </dgm:ptLst>
  <dgm:cxnLst>
    <dgm:cxn modelId="{8702D90E-33F8-41AB-91C6-6DB78A866096}" srcId="{BB7BAE81-815E-492B-8655-6546C475474B}" destId="{7D3957E7-22DA-4FCF-80C9-AFF7A05339BF}" srcOrd="0" destOrd="0" parTransId="{F08F5E17-C501-456D-9536-F6E8FE445B7B}" sibTransId="{C283CB15-1B2B-4B3F-996B-38438DA214EC}"/>
    <dgm:cxn modelId="{4A667F23-3779-4571-A793-B3BCA4ECC38B}" srcId="{BB7BAE81-815E-492B-8655-6546C475474B}" destId="{85CEB90C-84B6-4AF4-8B9D-D31BFB78984B}" srcOrd="1" destOrd="0" parTransId="{28CA025A-611B-4747-BAB1-F4DC88BCEB0E}" sibTransId="{140DD45F-C3AB-45D2-A48D-FB0F21885443}"/>
    <dgm:cxn modelId="{BB0FC94C-C235-A24B-AC7E-4B7E9D10C987}" type="presOf" srcId="{7D3957E7-22DA-4FCF-80C9-AFF7A05339BF}" destId="{97C8C3AD-3219-044E-A87A-12E36430C979}" srcOrd="0" destOrd="0" presId="urn:microsoft.com/office/officeart/2005/8/layout/hierarchy1"/>
    <dgm:cxn modelId="{2DB41073-F51C-DF45-A4E8-B2AB965D7363}" type="presOf" srcId="{85CEB90C-84B6-4AF4-8B9D-D31BFB78984B}" destId="{6F7C8651-3301-1D42-BC57-084E7DF2C070}" srcOrd="0" destOrd="0" presId="urn:microsoft.com/office/officeart/2005/8/layout/hierarchy1"/>
    <dgm:cxn modelId="{CE1A35B5-236E-614C-A6FC-B5E183F6A87E}" type="presOf" srcId="{BB7BAE81-815E-492B-8655-6546C475474B}" destId="{1C4790E4-E9AD-E641-B577-11E1886860AA}" srcOrd="0" destOrd="0" presId="urn:microsoft.com/office/officeart/2005/8/layout/hierarchy1"/>
    <dgm:cxn modelId="{E64B6546-8D5A-F84D-A4C1-E067C2E1EEB2}" type="presParOf" srcId="{1C4790E4-E9AD-E641-B577-11E1886860AA}" destId="{C24CEBAB-07FA-3A4D-8B84-7EAAACCB25AA}" srcOrd="0" destOrd="0" presId="urn:microsoft.com/office/officeart/2005/8/layout/hierarchy1"/>
    <dgm:cxn modelId="{F228D5CF-1696-E143-8E12-47279934C5BA}" type="presParOf" srcId="{C24CEBAB-07FA-3A4D-8B84-7EAAACCB25AA}" destId="{AA108A60-D150-F84C-8BBF-51D8B44E8492}" srcOrd="0" destOrd="0" presId="urn:microsoft.com/office/officeart/2005/8/layout/hierarchy1"/>
    <dgm:cxn modelId="{0606D1C6-3A5C-9F4F-A764-BE8A0DE75550}" type="presParOf" srcId="{AA108A60-D150-F84C-8BBF-51D8B44E8492}" destId="{B6708C6C-0D4E-0A4C-ABF7-88EF0D08B85C}" srcOrd="0" destOrd="0" presId="urn:microsoft.com/office/officeart/2005/8/layout/hierarchy1"/>
    <dgm:cxn modelId="{E56493A5-F28F-2E48-B7E9-9711ABA7693A}" type="presParOf" srcId="{AA108A60-D150-F84C-8BBF-51D8B44E8492}" destId="{97C8C3AD-3219-044E-A87A-12E36430C979}" srcOrd="1" destOrd="0" presId="urn:microsoft.com/office/officeart/2005/8/layout/hierarchy1"/>
    <dgm:cxn modelId="{AA307075-3487-454F-B4C4-F624F7C5D0B7}" type="presParOf" srcId="{C24CEBAB-07FA-3A4D-8B84-7EAAACCB25AA}" destId="{D01EBA13-4766-2D4B-8A1C-43A3B0DF7481}" srcOrd="1" destOrd="0" presId="urn:microsoft.com/office/officeart/2005/8/layout/hierarchy1"/>
    <dgm:cxn modelId="{993CE2D7-E3C9-F243-A7B8-F167AFAC1119}" type="presParOf" srcId="{1C4790E4-E9AD-E641-B577-11E1886860AA}" destId="{093E2711-728B-3546-97A4-C4D29DDC2E86}" srcOrd="1" destOrd="0" presId="urn:microsoft.com/office/officeart/2005/8/layout/hierarchy1"/>
    <dgm:cxn modelId="{36387E0E-EB24-794C-BB26-1E7F2898F999}" type="presParOf" srcId="{093E2711-728B-3546-97A4-C4D29DDC2E86}" destId="{F8E43826-9BF3-334D-9260-3CD764326014}" srcOrd="0" destOrd="0" presId="urn:microsoft.com/office/officeart/2005/8/layout/hierarchy1"/>
    <dgm:cxn modelId="{FFCF4411-26DA-754B-96AF-75E86362B5F0}" type="presParOf" srcId="{F8E43826-9BF3-334D-9260-3CD764326014}" destId="{9D4D0EAE-2DEA-7A40-900A-1E250DAF9F58}" srcOrd="0" destOrd="0" presId="urn:microsoft.com/office/officeart/2005/8/layout/hierarchy1"/>
    <dgm:cxn modelId="{6EB2FB11-2BB8-0541-90A2-5254134F1CA3}" type="presParOf" srcId="{F8E43826-9BF3-334D-9260-3CD764326014}" destId="{6F7C8651-3301-1D42-BC57-084E7DF2C070}" srcOrd="1" destOrd="0" presId="urn:microsoft.com/office/officeart/2005/8/layout/hierarchy1"/>
    <dgm:cxn modelId="{76835AC9-B437-8149-BBC5-FB0685640E3F}" type="presParOf" srcId="{093E2711-728B-3546-97A4-C4D29DDC2E86}" destId="{606CDF3B-3B41-D54E-9FFB-8406A773EFE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CDE51E-3CCA-4B82-8748-0590E83FE05D}"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931698A6-028B-479D-831A-4A7EEA75FAE0}">
      <dgm:prSet/>
      <dgm:spPr/>
      <dgm:t>
        <a:bodyPr/>
        <a:lstStyle/>
        <a:p>
          <a:pPr>
            <a:defRPr cap="all"/>
          </a:pPr>
          <a:r>
            <a:rPr lang="en-US" b="1" i="0" dirty="0"/>
            <a:t>Beginning </a:t>
          </a:r>
          <a:r>
            <a:rPr lang="en-US" b="0" i="0" dirty="0"/>
            <a:t> </a:t>
          </a:r>
        </a:p>
        <a:p>
          <a:pPr>
            <a:defRPr cap="all"/>
          </a:pPr>
          <a:r>
            <a:rPr lang="en-US" b="0" i="0" dirty="0"/>
            <a:t>Why </a:t>
          </a:r>
        </a:p>
        <a:p>
          <a:pPr>
            <a:defRPr cap="all"/>
          </a:pPr>
          <a:r>
            <a:rPr lang="en-US" b="0" i="0" dirty="0"/>
            <a:t>(sets the stage)</a:t>
          </a:r>
          <a:endParaRPr lang="en-US" dirty="0"/>
        </a:p>
      </dgm:t>
    </dgm:pt>
    <dgm:pt modelId="{C61FBDB6-7006-432F-BFBA-20F329322655}" type="parTrans" cxnId="{9BEADE3F-4E3C-49FA-893F-AC55ACD156ED}">
      <dgm:prSet/>
      <dgm:spPr/>
      <dgm:t>
        <a:bodyPr/>
        <a:lstStyle/>
        <a:p>
          <a:endParaRPr lang="en-US"/>
        </a:p>
      </dgm:t>
    </dgm:pt>
    <dgm:pt modelId="{DD8640FD-2F75-44E6-95C3-734E8BD17EA5}" type="sibTrans" cxnId="{9BEADE3F-4E3C-49FA-893F-AC55ACD156ED}">
      <dgm:prSet/>
      <dgm:spPr/>
      <dgm:t>
        <a:bodyPr/>
        <a:lstStyle/>
        <a:p>
          <a:endParaRPr lang="en-US"/>
        </a:p>
      </dgm:t>
    </dgm:pt>
    <dgm:pt modelId="{999B587B-707A-42D6-9B81-C521856B1060}">
      <dgm:prSet/>
      <dgm:spPr/>
      <dgm:t>
        <a:bodyPr/>
        <a:lstStyle/>
        <a:p>
          <a:pPr>
            <a:defRPr cap="all"/>
          </a:pPr>
          <a:r>
            <a:rPr lang="en-US" b="1" i="0" dirty="0"/>
            <a:t>Middle</a:t>
          </a:r>
          <a:endParaRPr lang="en-US" b="0" i="0" dirty="0"/>
        </a:p>
        <a:p>
          <a:pPr>
            <a:defRPr cap="all"/>
          </a:pPr>
          <a:r>
            <a:rPr lang="en-US" b="0" i="0" dirty="0"/>
            <a:t>What and How</a:t>
          </a:r>
        </a:p>
        <a:p>
          <a:pPr>
            <a:defRPr cap="all"/>
          </a:pPr>
          <a:r>
            <a:rPr lang="en-US" b="0" i="0" dirty="0"/>
            <a:t>(Describes what happens, How it is done)</a:t>
          </a:r>
        </a:p>
      </dgm:t>
    </dgm:pt>
    <dgm:pt modelId="{9A559473-D074-4C68-9B43-248BE09F2EC3}" type="parTrans" cxnId="{9831D64E-F073-4542-870B-A98881DB1F7B}">
      <dgm:prSet/>
      <dgm:spPr/>
      <dgm:t>
        <a:bodyPr/>
        <a:lstStyle/>
        <a:p>
          <a:endParaRPr lang="en-US"/>
        </a:p>
      </dgm:t>
    </dgm:pt>
    <dgm:pt modelId="{2DF4D7AE-2D1D-430C-8E24-FAFCAB912B2E}" type="sibTrans" cxnId="{9831D64E-F073-4542-870B-A98881DB1F7B}">
      <dgm:prSet/>
      <dgm:spPr/>
      <dgm:t>
        <a:bodyPr/>
        <a:lstStyle/>
        <a:p>
          <a:endParaRPr lang="en-US"/>
        </a:p>
      </dgm:t>
    </dgm:pt>
    <dgm:pt modelId="{F9591119-5588-408F-912D-967014337646}">
      <dgm:prSet/>
      <dgm:spPr/>
      <dgm:t>
        <a:bodyPr/>
        <a:lstStyle/>
        <a:p>
          <a:pPr>
            <a:defRPr cap="all"/>
          </a:pPr>
          <a:r>
            <a:rPr lang="en-US" b="1" i="0" dirty="0"/>
            <a:t>End</a:t>
          </a:r>
          <a:r>
            <a:rPr lang="en-US" b="0" i="0" dirty="0"/>
            <a:t> </a:t>
          </a:r>
        </a:p>
        <a:p>
          <a:pPr>
            <a:defRPr cap="all"/>
          </a:pPr>
          <a:r>
            <a:rPr lang="en-US" b="0" i="0" dirty="0"/>
            <a:t>Payoff </a:t>
          </a:r>
        </a:p>
        <a:p>
          <a:pPr>
            <a:defRPr cap="all"/>
          </a:pPr>
          <a:r>
            <a:rPr lang="en-US" b="0" i="0" dirty="0"/>
            <a:t>(Resolution)</a:t>
          </a:r>
          <a:endParaRPr lang="en-US" dirty="0"/>
        </a:p>
      </dgm:t>
    </dgm:pt>
    <dgm:pt modelId="{6659EA9F-54C8-4F96-9D9D-CB45D447F9CA}" type="parTrans" cxnId="{36CAFB1F-8DE8-417D-922D-36DFEE8848BA}">
      <dgm:prSet/>
      <dgm:spPr/>
      <dgm:t>
        <a:bodyPr/>
        <a:lstStyle/>
        <a:p>
          <a:endParaRPr lang="en-US"/>
        </a:p>
      </dgm:t>
    </dgm:pt>
    <dgm:pt modelId="{EC42D858-8A44-4503-9523-4594AC510343}" type="sibTrans" cxnId="{36CAFB1F-8DE8-417D-922D-36DFEE8848BA}">
      <dgm:prSet/>
      <dgm:spPr/>
      <dgm:t>
        <a:bodyPr/>
        <a:lstStyle/>
        <a:p>
          <a:endParaRPr lang="en-US"/>
        </a:p>
      </dgm:t>
    </dgm:pt>
    <dgm:pt modelId="{2D37F872-0ED1-C144-84BE-939373ABAC12}" type="pres">
      <dgm:prSet presAssocID="{D6CDE51E-3CCA-4B82-8748-0590E83FE05D}" presName="vert0" presStyleCnt="0">
        <dgm:presLayoutVars>
          <dgm:dir/>
          <dgm:animOne val="branch"/>
          <dgm:animLvl val="lvl"/>
        </dgm:presLayoutVars>
      </dgm:prSet>
      <dgm:spPr/>
    </dgm:pt>
    <dgm:pt modelId="{7212292F-CA43-404A-B1CA-C681A5BC62DB}" type="pres">
      <dgm:prSet presAssocID="{931698A6-028B-479D-831A-4A7EEA75FAE0}" presName="thickLine" presStyleLbl="alignNode1" presStyleIdx="0" presStyleCnt="3"/>
      <dgm:spPr/>
    </dgm:pt>
    <dgm:pt modelId="{1F75C4A3-AAA0-8F43-8583-66DB810D93BA}" type="pres">
      <dgm:prSet presAssocID="{931698A6-028B-479D-831A-4A7EEA75FAE0}" presName="horz1" presStyleCnt="0"/>
      <dgm:spPr/>
    </dgm:pt>
    <dgm:pt modelId="{7E28DC46-0B21-9248-AEA7-B97BE0CB23E7}" type="pres">
      <dgm:prSet presAssocID="{931698A6-028B-479D-831A-4A7EEA75FAE0}" presName="tx1" presStyleLbl="revTx" presStyleIdx="0" presStyleCnt="3"/>
      <dgm:spPr/>
    </dgm:pt>
    <dgm:pt modelId="{6E0C0171-E728-9F48-9BA9-38132F0BC3E4}" type="pres">
      <dgm:prSet presAssocID="{931698A6-028B-479D-831A-4A7EEA75FAE0}" presName="vert1" presStyleCnt="0"/>
      <dgm:spPr/>
    </dgm:pt>
    <dgm:pt modelId="{727CAB23-6FD8-DC45-9C4B-8F8B1871366C}" type="pres">
      <dgm:prSet presAssocID="{999B587B-707A-42D6-9B81-C521856B1060}" presName="thickLine" presStyleLbl="alignNode1" presStyleIdx="1" presStyleCnt="3"/>
      <dgm:spPr/>
    </dgm:pt>
    <dgm:pt modelId="{DFEA0F44-11B7-0D49-8DF3-A81A7F0185C0}" type="pres">
      <dgm:prSet presAssocID="{999B587B-707A-42D6-9B81-C521856B1060}" presName="horz1" presStyleCnt="0"/>
      <dgm:spPr/>
    </dgm:pt>
    <dgm:pt modelId="{927A0B69-44D5-D64F-86F6-E17FB7F1BF66}" type="pres">
      <dgm:prSet presAssocID="{999B587B-707A-42D6-9B81-C521856B1060}" presName="tx1" presStyleLbl="revTx" presStyleIdx="1" presStyleCnt="3"/>
      <dgm:spPr/>
    </dgm:pt>
    <dgm:pt modelId="{3B4BFEFD-896C-F046-A1E0-C364BD9517B3}" type="pres">
      <dgm:prSet presAssocID="{999B587B-707A-42D6-9B81-C521856B1060}" presName="vert1" presStyleCnt="0"/>
      <dgm:spPr/>
    </dgm:pt>
    <dgm:pt modelId="{E833DBF6-B589-9345-A5D4-976F8C2B4E0F}" type="pres">
      <dgm:prSet presAssocID="{F9591119-5588-408F-912D-967014337646}" presName="thickLine" presStyleLbl="alignNode1" presStyleIdx="2" presStyleCnt="3"/>
      <dgm:spPr/>
    </dgm:pt>
    <dgm:pt modelId="{67B87BA0-C7BA-6947-96AD-533E48874BE9}" type="pres">
      <dgm:prSet presAssocID="{F9591119-5588-408F-912D-967014337646}" presName="horz1" presStyleCnt="0"/>
      <dgm:spPr/>
    </dgm:pt>
    <dgm:pt modelId="{BD256BA7-5A98-9B49-BA95-E0C3FAACE24B}" type="pres">
      <dgm:prSet presAssocID="{F9591119-5588-408F-912D-967014337646}" presName="tx1" presStyleLbl="revTx" presStyleIdx="2" presStyleCnt="3"/>
      <dgm:spPr/>
    </dgm:pt>
    <dgm:pt modelId="{495D3729-3769-8C4D-9282-ECAC8EEB3C1E}" type="pres">
      <dgm:prSet presAssocID="{F9591119-5588-408F-912D-967014337646}" presName="vert1" presStyleCnt="0"/>
      <dgm:spPr/>
    </dgm:pt>
  </dgm:ptLst>
  <dgm:cxnLst>
    <dgm:cxn modelId="{AC4B7515-D280-144D-950A-FD941ACD19AE}" type="presOf" srcId="{F9591119-5588-408F-912D-967014337646}" destId="{BD256BA7-5A98-9B49-BA95-E0C3FAACE24B}" srcOrd="0" destOrd="0" presId="urn:microsoft.com/office/officeart/2008/layout/LinedList"/>
    <dgm:cxn modelId="{D721B717-E436-314D-8186-EC0824744A4A}" type="presOf" srcId="{D6CDE51E-3CCA-4B82-8748-0590E83FE05D}" destId="{2D37F872-0ED1-C144-84BE-939373ABAC12}" srcOrd="0" destOrd="0" presId="urn:microsoft.com/office/officeart/2008/layout/LinedList"/>
    <dgm:cxn modelId="{36CAFB1F-8DE8-417D-922D-36DFEE8848BA}" srcId="{D6CDE51E-3CCA-4B82-8748-0590E83FE05D}" destId="{F9591119-5588-408F-912D-967014337646}" srcOrd="2" destOrd="0" parTransId="{6659EA9F-54C8-4F96-9D9D-CB45D447F9CA}" sibTransId="{EC42D858-8A44-4503-9523-4594AC510343}"/>
    <dgm:cxn modelId="{9BEADE3F-4E3C-49FA-893F-AC55ACD156ED}" srcId="{D6CDE51E-3CCA-4B82-8748-0590E83FE05D}" destId="{931698A6-028B-479D-831A-4A7EEA75FAE0}" srcOrd="0" destOrd="0" parTransId="{C61FBDB6-7006-432F-BFBA-20F329322655}" sibTransId="{DD8640FD-2F75-44E6-95C3-734E8BD17EA5}"/>
    <dgm:cxn modelId="{9831D64E-F073-4542-870B-A98881DB1F7B}" srcId="{D6CDE51E-3CCA-4B82-8748-0590E83FE05D}" destId="{999B587B-707A-42D6-9B81-C521856B1060}" srcOrd="1" destOrd="0" parTransId="{9A559473-D074-4C68-9B43-248BE09F2EC3}" sibTransId="{2DF4D7AE-2D1D-430C-8E24-FAFCAB912B2E}"/>
    <dgm:cxn modelId="{3B0586A1-94E7-3045-AEEE-4341AE610B6F}" type="presOf" srcId="{931698A6-028B-479D-831A-4A7EEA75FAE0}" destId="{7E28DC46-0B21-9248-AEA7-B97BE0CB23E7}" srcOrd="0" destOrd="0" presId="urn:microsoft.com/office/officeart/2008/layout/LinedList"/>
    <dgm:cxn modelId="{95ABB5DE-3AF9-914F-B6D1-888754EBFFCA}" type="presOf" srcId="{999B587B-707A-42D6-9B81-C521856B1060}" destId="{927A0B69-44D5-D64F-86F6-E17FB7F1BF66}" srcOrd="0" destOrd="0" presId="urn:microsoft.com/office/officeart/2008/layout/LinedList"/>
    <dgm:cxn modelId="{5B61FDBB-F879-C54B-9B3C-9D01911DC38E}" type="presParOf" srcId="{2D37F872-0ED1-C144-84BE-939373ABAC12}" destId="{7212292F-CA43-404A-B1CA-C681A5BC62DB}" srcOrd="0" destOrd="0" presId="urn:microsoft.com/office/officeart/2008/layout/LinedList"/>
    <dgm:cxn modelId="{CC773F9A-38A1-4D40-A28B-43F7C3859B9C}" type="presParOf" srcId="{2D37F872-0ED1-C144-84BE-939373ABAC12}" destId="{1F75C4A3-AAA0-8F43-8583-66DB810D93BA}" srcOrd="1" destOrd="0" presId="urn:microsoft.com/office/officeart/2008/layout/LinedList"/>
    <dgm:cxn modelId="{AE8D6938-7508-9E49-8972-4F25D7933AB5}" type="presParOf" srcId="{1F75C4A3-AAA0-8F43-8583-66DB810D93BA}" destId="{7E28DC46-0B21-9248-AEA7-B97BE0CB23E7}" srcOrd="0" destOrd="0" presId="urn:microsoft.com/office/officeart/2008/layout/LinedList"/>
    <dgm:cxn modelId="{A20B8AA5-DA7D-AA40-8F9C-0D878ABDFC52}" type="presParOf" srcId="{1F75C4A3-AAA0-8F43-8583-66DB810D93BA}" destId="{6E0C0171-E728-9F48-9BA9-38132F0BC3E4}" srcOrd="1" destOrd="0" presId="urn:microsoft.com/office/officeart/2008/layout/LinedList"/>
    <dgm:cxn modelId="{D9602106-96D1-7F41-A6F4-008011F847FA}" type="presParOf" srcId="{2D37F872-0ED1-C144-84BE-939373ABAC12}" destId="{727CAB23-6FD8-DC45-9C4B-8F8B1871366C}" srcOrd="2" destOrd="0" presId="urn:microsoft.com/office/officeart/2008/layout/LinedList"/>
    <dgm:cxn modelId="{3B1B8F93-7FDC-3446-90A7-D2D1D875E6FC}" type="presParOf" srcId="{2D37F872-0ED1-C144-84BE-939373ABAC12}" destId="{DFEA0F44-11B7-0D49-8DF3-A81A7F0185C0}" srcOrd="3" destOrd="0" presId="urn:microsoft.com/office/officeart/2008/layout/LinedList"/>
    <dgm:cxn modelId="{AFD22559-8442-A243-BAAA-56D81012C4ED}" type="presParOf" srcId="{DFEA0F44-11B7-0D49-8DF3-A81A7F0185C0}" destId="{927A0B69-44D5-D64F-86F6-E17FB7F1BF66}" srcOrd="0" destOrd="0" presId="urn:microsoft.com/office/officeart/2008/layout/LinedList"/>
    <dgm:cxn modelId="{D107D21F-ED1F-3148-820B-0759FD55914B}" type="presParOf" srcId="{DFEA0F44-11B7-0D49-8DF3-A81A7F0185C0}" destId="{3B4BFEFD-896C-F046-A1E0-C364BD9517B3}" srcOrd="1" destOrd="0" presId="urn:microsoft.com/office/officeart/2008/layout/LinedList"/>
    <dgm:cxn modelId="{B0A39940-9E90-8249-BE01-67300225E4B9}" type="presParOf" srcId="{2D37F872-0ED1-C144-84BE-939373ABAC12}" destId="{E833DBF6-B589-9345-A5D4-976F8C2B4E0F}" srcOrd="4" destOrd="0" presId="urn:microsoft.com/office/officeart/2008/layout/LinedList"/>
    <dgm:cxn modelId="{616904DE-3589-9749-82AE-FCB5DCECF009}" type="presParOf" srcId="{2D37F872-0ED1-C144-84BE-939373ABAC12}" destId="{67B87BA0-C7BA-6947-96AD-533E48874BE9}" srcOrd="5" destOrd="0" presId="urn:microsoft.com/office/officeart/2008/layout/LinedList"/>
    <dgm:cxn modelId="{FA4CA646-0D0B-7448-AC6D-D190A234F4A6}" type="presParOf" srcId="{67B87BA0-C7BA-6947-96AD-533E48874BE9}" destId="{BD256BA7-5A98-9B49-BA95-E0C3FAACE24B}" srcOrd="0" destOrd="0" presId="urn:microsoft.com/office/officeart/2008/layout/LinedList"/>
    <dgm:cxn modelId="{8E5C640F-6701-694B-AB21-F772EEEE409F}" type="presParOf" srcId="{67B87BA0-C7BA-6947-96AD-533E48874BE9}" destId="{495D3729-3769-8C4D-9282-ECAC8EEB3C1E}"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29FFF-6295-9F4B-9633-BAE08198A029}">
      <dsp:nvSpPr>
        <dsp:cNvPr id="0" name=""/>
        <dsp:cNvSpPr/>
      </dsp:nvSpPr>
      <dsp:spPr>
        <a:xfrm>
          <a:off x="1659565" y="42342"/>
          <a:ext cx="2032424" cy="20324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The Science</a:t>
          </a:r>
        </a:p>
      </dsp:txBody>
      <dsp:txXfrm>
        <a:off x="1930555" y="398016"/>
        <a:ext cx="1490444" cy="914590"/>
      </dsp:txXfrm>
    </dsp:sp>
    <dsp:sp modelId="{E06AA046-87C2-DA4A-987F-BCEE2A31C34F}">
      <dsp:nvSpPr>
        <dsp:cNvPr id="0" name=""/>
        <dsp:cNvSpPr/>
      </dsp:nvSpPr>
      <dsp:spPr>
        <a:xfrm>
          <a:off x="2392932" y="1312607"/>
          <a:ext cx="2032424" cy="20324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Clear Writing</a:t>
          </a:r>
        </a:p>
      </dsp:txBody>
      <dsp:txXfrm>
        <a:off x="3014515" y="1837650"/>
        <a:ext cx="1219454" cy="1117833"/>
      </dsp:txXfrm>
    </dsp:sp>
    <dsp:sp modelId="{2A9B2E97-F462-5044-A3B5-075CBAACC533}">
      <dsp:nvSpPr>
        <dsp:cNvPr id="0" name=""/>
        <dsp:cNvSpPr/>
      </dsp:nvSpPr>
      <dsp:spPr>
        <a:xfrm>
          <a:off x="926199" y="1312607"/>
          <a:ext cx="2032424" cy="20324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ts val="0"/>
            </a:spcAft>
            <a:buNone/>
          </a:pPr>
          <a:r>
            <a:rPr lang="en-US" sz="2400" kern="1200" dirty="0"/>
            <a:t>Strategic</a:t>
          </a:r>
        </a:p>
        <a:p>
          <a:pPr marL="0" lvl="0" indent="0" algn="ctr" defTabSz="1066800">
            <a:lnSpc>
              <a:spcPct val="90000"/>
            </a:lnSpc>
            <a:spcBef>
              <a:spcPct val="0"/>
            </a:spcBef>
            <a:spcAft>
              <a:spcPct val="35000"/>
            </a:spcAft>
            <a:buNone/>
          </a:pPr>
          <a:r>
            <a:rPr lang="en-US" sz="2400" kern="1200" dirty="0"/>
            <a:t>Writing</a:t>
          </a:r>
        </a:p>
      </dsp:txBody>
      <dsp:txXfrm>
        <a:off x="1117585" y="1837650"/>
        <a:ext cx="1219454" cy="11178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59025-C84B-43AE-B3CC-C01A5BC2A094}">
      <dsp:nvSpPr>
        <dsp:cNvPr id="0" name=""/>
        <dsp:cNvSpPr/>
      </dsp:nvSpPr>
      <dsp:spPr>
        <a:xfrm>
          <a:off x="648000" y="270179"/>
          <a:ext cx="1852875" cy="1852875"/>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ADCCF1-73BA-4D01-8B89-17F20EEAB00B}">
      <dsp:nvSpPr>
        <dsp:cNvPr id="0" name=""/>
        <dsp:cNvSpPr/>
      </dsp:nvSpPr>
      <dsp:spPr>
        <a:xfrm>
          <a:off x="1042875" y="665054"/>
          <a:ext cx="1063124" cy="106312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520CA3-3207-45E7-B691-BB88BA0D2BA4}">
      <dsp:nvSpPr>
        <dsp:cNvPr id="0" name=""/>
        <dsp:cNvSpPr/>
      </dsp:nvSpPr>
      <dsp:spPr>
        <a:xfrm>
          <a:off x="55687" y="2700179"/>
          <a:ext cx="3037500"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kern="1200"/>
            <a:t>Beginning</a:t>
          </a:r>
          <a:r>
            <a:rPr lang="en-US" sz="1800" b="0" i="0" kern="1200"/>
            <a:t> </a:t>
          </a:r>
        </a:p>
        <a:p>
          <a:pPr marL="0" lvl="0" indent="0" algn="ctr" defTabSz="800100">
            <a:lnSpc>
              <a:spcPct val="100000"/>
            </a:lnSpc>
            <a:spcBef>
              <a:spcPct val="0"/>
            </a:spcBef>
            <a:spcAft>
              <a:spcPct val="35000"/>
            </a:spcAft>
            <a:buNone/>
            <a:defRPr cap="all"/>
          </a:pPr>
          <a:r>
            <a:rPr lang="en-US" sz="1800" b="0" i="0" kern="1200"/>
            <a:t>(sets the stage)</a:t>
          </a:r>
          <a:endParaRPr lang="en-US" sz="1800" kern="1200" dirty="0"/>
        </a:p>
      </dsp:txBody>
      <dsp:txXfrm>
        <a:off x="55687" y="2700179"/>
        <a:ext cx="3037500" cy="922500"/>
      </dsp:txXfrm>
    </dsp:sp>
    <dsp:sp modelId="{A0D58775-ECB1-4FF7-B963-66256A06AA51}">
      <dsp:nvSpPr>
        <dsp:cNvPr id="0" name=""/>
        <dsp:cNvSpPr/>
      </dsp:nvSpPr>
      <dsp:spPr>
        <a:xfrm>
          <a:off x="4217062" y="270179"/>
          <a:ext cx="1852875" cy="1852875"/>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F5F669-25C9-4A73-A8FB-283CDEE752F1}">
      <dsp:nvSpPr>
        <dsp:cNvPr id="0" name=""/>
        <dsp:cNvSpPr/>
      </dsp:nvSpPr>
      <dsp:spPr>
        <a:xfrm>
          <a:off x="4611937" y="665054"/>
          <a:ext cx="1063124" cy="106312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A401EC-7DEA-495A-BA27-AA9A87145B01}">
      <dsp:nvSpPr>
        <dsp:cNvPr id="0" name=""/>
        <dsp:cNvSpPr/>
      </dsp:nvSpPr>
      <dsp:spPr>
        <a:xfrm>
          <a:off x="3624750" y="2700179"/>
          <a:ext cx="3037500"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kern="1200" dirty="0"/>
            <a:t>Middle</a:t>
          </a:r>
          <a:r>
            <a:rPr lang="en-US" sz="1800" b="0" i="0" kern="1200" dirty="0"/>
            <a:t> </a:t>
          </a:r>
        </a:p>
        <a:p>
          <a:pPr marL="0" lvl="0" indent="0" algn="ctr" defTabSz="800100">
            <a:lnSpc>
              <a:spcPct val="100000"/>
            </a:lnSpc>
            <a:spcBef>
              <a:spcPct val="0"/>
            </a:spcBef>
            <a:spcAft>
              <a:spcPct val="35000"/>
            </a:spcAft>
            <a:buNone/>
            <a:defRPr cap="all"/>
          </a:pPr>
          <a:r>
            <a:rPr lang="en-US" sz="1800" b="0" i="0" kern="1200" dirty="0"/>
            <a:t>(describes what happens)</a:t>
          </a:r>
          <a:endParaRPr lang="en-US" sz="1800" kern="1200" dirty="0"/>
        </a:p>
      </dsp:txBody>
      <dsp:txXfrm>
        <a:off x="3624750" y="2700179"/>
        <a:ext cx="3037500" cy="922500"/>
      </dsp:txXfrm>
    </dsp:sp>
    <dsp:sp modelId="{96CD804C-F05E-4511-BDE0-B621E93FD681}">
      <dsp:nvSpPr>
        <dsp:cNvPr id="0" name=""/>
        <dsp:cNvSpPr/>
      </dsp:nvSpPr>
      <dsp:spPr>
        <a:xfrm>
          <a:off x="7786125" y="270179"/>
          <a:ext cx="1852875" cy="1852875"/>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541E48-26CE-4B63-A4AA-82BE34EAC1DF}">
      <dsp:nvSpPr>
        <dsp:cNvPr id="0" name=""/>
        <dsp:cNvSpPr/>
      </dsp:nvSpPr>
      <dsp:spPr>
        <a:xfrm>
          <a:off x="8181000" y="665054"/>
          <a:ext cx="1063124" cy="106312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DDF9BC-FB09-4CE7-9D91-980ED62A768E}">
      <dsp:nvSpPr>
        <dsp:cNvPr id="0" name=""/>
        <dsp:cNvSpPr/>
      </dsp:nvSpPr>
      <dsp:spPr>
        <a:xfrm>
          <a:off x="7193812" y="2700179"/>
          <a:ext cx="3037500"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kern="1200"/>
            <a:t>End</a:t>
          </a:r>
          <a:r>
            <a:rPr lang="en-US" sz="1800" b="0" i="0" kern="1200"/>
            <a:t> </a:t>
          </a:r>
        </a:p>
        <a:p>
          <a:pPr marL="0" lvl="0" indent="0" algn="ctr" defTabSz="800100">
            <a:lnSpc>
              <a:spcPct val="100000"/>
            </a:lnSpc>
            <a:spcBef>
              <a:spcPct val="0"/>
            </a:spcBef>
            <a:spcAft>
              <a:spcPct val="35000"/>
            </a:spcAft>
            <a:buNone/>
            <a:defRPr cap="all"/>
          </a:pPr>
          <a:r>
            <a:rPr lang="en-US" sz="1800" b="0" i="0" kern="1200"/>
            <a:t>(resolution)</a:t>
          </a:r>
          <a:endParaRPr lang="en-US" sz="1800" kern="1200" dirty="0"/>
        </a:p>
      </dsp:txBody>
      <dsp:txXfrm>
        <a:off x="7193812" y="2700179"/>
        <a:ext cx="3037500" cy="92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08C6C-0D4E-0A4C-ABF7-88EF0D08B85C}">
      <dsp:nvSpPr>
        <dsp:cNvPr id="0" name=""/>
        <dsp:cNvSpPr/>
      </dsp:nvSpPr>
      <dsp:spPr>
        <a:xfrm>
          <a:off x="641" y="1294262"/>
          <a:ext cx="2252793" cy="143052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7C8C3AD-3219-044E-A87A-12E36430C979}">
      <dsp:nvSpPr>
        <dsp:cNvPr id="0" name=""/>
        <dsp:cNvSpPr/>
      </dsp:nvSpPr>
      <dsp:spPr>
        <a:xfrm>
          <a:off x="250952" y="1532057"/>
          <a:ext cx="2252793" cy="14305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Papa bear, mama bear, baby bear</a:t>
          </a:r>
        </a:p>
      </dsp:txBody>
      <dsp:txXfrm>
        <a:off x="292851" y="1573956"/>
        <a:ext cx="2168995" cy="1346725"/>
      </dsp:txXfrm>
    </dsp:sp>
    <dsp:sp modelId="{9D4D0EAE-2DEA-7A40-900A-1E250DAF9F58}">
      <dsp:nvSpPr>
        <dsp:cNvPr id="0" name=""/>
        <dsp:cNvSpPr/>
      </dsp:nvSpPr>
      <dsp:spPr>
        <a:xfrm>
          <a:off x="2754055" y="1294262"/>
          <a:ext cx="2252793" cy="143052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F7C8651-3301-1D42-BC57-084E7DF2C070}">
      <dsp:nvSpPr>
        <dsp:cNvPr id="0" name=""/>
        <dsp:cNvSpPr/>
      </dsp:nvSpPr>
      <dsp:spPr>
        <a:xfrm>
          <a:off x="3004366" y="1532057"/>
          <a:ext cx="2252793" cy="14305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dirty="0"/>
            <a:t>Too much, too little, just right</a:t>
          </a:r>
          <a:endParaRPr lang="en-US" sz="2700" kern="1200" dirty="0"/>
        </a:p>
      </dsp:txBody>
      <dsp:txXfrm>
        <a:off x="3046265" y="1573956"/>
        <a:ext cx="2168995" cy="13467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2292F-CA43-404A-B1CA-C681A5BC62DB}">
      <dsp:nvSpPr>
        <dsp:cNvPr id="0" name=""/>
        <dsp:cNvSpPr/>
      </dsp:nvSpPr>
      <dsp:spPr>
        <a:xfrm>
          <a:off x="0" y="2078"/>
          <a:ext cx="63466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8DC46-0B21-9248-AEA7-B97BE0CB23E7}">
      <dsp:nvSpPr>
        <dsp:cNvPr id="0" name=""/>
        <dsp:cNvSpPr/>
      </dsp:nvSpPr>
      <dsp:spPr>
        <a:xfrm>
          <a:off x="0" y="2078"/>
          <a:ext cx="6346659" cy="141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defRPr cap="all"/>
          </a:pPr>
          <a:r>
            <a:rPr lang="en-US" sz="2200" b="1" i="0" kern="1200" dirty="0"/>
            <a:t>Beginning </a:t>
          </a:r>
          <a:r>
            <a:rPr lang="en-US" sz="2200" b="0" i="0" kern="1200" dirty="0"/>
            <a:t> </a:t>
          </a:r>
        </a:p>
        <a:p>
          <a:pPr marL="0" lvl="0" indent="0" algn="l" defTabSz="977900">
            <a:lnSpc>
              <a:spcPct val="90000"/>
            </a:lnSpc>
            <a:spcBef>
              <a:spcPct val="0"/>
            </a:spcBef>
            <a:spcAft>
              <a:spcPct val="35000"/>
            </a:spcAft>
            <a:buNone/>
            <a:defRPr cap="all"/>
          </a:pPr>
          <a:r>
            <a:rPr lang="en-US" sz="2200" b="0" i="0" kern="1200" dirty="0"/>
            <a:t>Why </a:t>
          </a:r>
        </a:p>
        <a:p>
          <a:pPr marL="0" lvl="0" indent="0" algn="l" defTabSz="977900">
            <a:lnSpc>
              <a:spcPct val="90000"/>
            </a:lnSpc>
            <a:spcBef>
              <a:spcPct val="0"/>
            </a:spcBef>
            <a:spcAft>
              <a:spcPct val="35000"/>
            </a:spcAft>
            <a:buNone/>
            <a:defRPr cap="all"/>
          </a:pPr>
          <a:r>
            <a:rPr lang="en-US" sz="2200" b="0" i="0" kern="1200" dirty="0"/>
            <a:t>(sets the stage)</a:t>
          </a:r>
          <a:endParaRPr lang="en-US" sz="2200" kern="1200" dirty="0"/>
        </a:p>
      </dsp:txBody>
      <dsp:txXfrm>
        <a:off x="0" y="2078"/>
        <a:ext cx="6346659" cy="1417561"/>
      </dsp:txXfrm>
    </dsp:sp>
    <dsp:sp modelId="{727CAB23-6FD8-DC45-9C4B-8F8B1871366C}">
      <dsp:nvSpPr>
        <dsp:cNvPr id="0" name=""/>
        <dsp:cNvSpPr/>
      </dsp:nvSpPr>
      <dsp:spPr>
        <a:xfrm>
          <a:off x="0" y="1419640"/>
          <a:ext cx="63466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7A0B69-44D5-D64F-86F6-E17FB7F1BF66}">
      <dsp:nvSpPr>
        <dsp:cNvPr id="0" name=""/>
        <dsp:cNvSpPr/>
      </dsp:nvSpPr>
      <dsp:spPr>
        <a:xfrm>
          <a:off x="0" y="1419640"/>
          <a:ext cx="6346659" cy="141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defRPr cap="all"/>
          </a:pPr>
          <a:r>
            <a:rPr lang="en-US" sz="2200" b="1" i="0" kern="1200" dirty="0"/>
            <a:t>Middle</a:t>
          </a:r>
          <a:endParaRPr lang="en-US" sz="2200" b="0" i="0" kern="1200" dirty="0"/>
        </a:p>
        <a:p>
          <a:pPr marL="0" lvl="0" indent="0" algn="l" defTabSz="977900">
            <a:lnSpc>
              <a:spcPct val="90000"/>
            </a:lnSpc>
            <a:spcBef>
              <a:spcPct val="0"/>
            </a:spcBef>
            <a:spcAft>
              <a:spcPct val="35000"/>
            </a:spcAft>
            <a:buNone/>
            <a:defRPr cap="all"/>
          </a:pPr>
          <a:r>
            <a:rPr lang="en-US" sz="2200" b="0" i="0" kern="1200" dirty="0"/>
            <a:t>What and How</a:t>
          </a:r>
        </a:p>
        <a:p>
          <a:pPr marL="0" lvl="0" indent="0" algn="l" defTabSz="977900">
            <a:lnSpc>
              <a:spcPct val="90000"/>
            </a:lnSpc>
            <a:spcBef>
              <a:spcPct val="0"/>
            </a:spcBef>
            <a:spcAft>
              <a:spcPct val="35000"/>
            </a:spcAft>
            <a:buNone/>
            <a:defRPr cap="all"/>
          </a:pPr>
          <a:r>
            <a:rPr lang="en-US" sz="2200" b="0" i="0" kern="1200" dirty="0"/>
            <a:t>(Describes what happens, How it is done)</a:t>
          </a:r>
        </a:p>
      </dsp:txBody>
      <dsp:txXfrm>
        <a:off x="0" y="1419640"/>
        <a:ext cx="6346659" cy="1417561"/>
      </dsp:txXfrm>
    </dsp:sp>
    <dsp:sp modelId="{E833DBF6-B589-9345-A5D4-976F8C2B4E0F}">
      <dsp:nvSpPr>
        <dsp:cNvPr id="0" name=""/>
        <dsp:cNvSpPr/>
      </dsp:nvSpPr>
      <dsp:spPr>
        <a:xfrm>
          <a:off x="0" y="2837202"/>
          <a:ext cx="63466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256BA7-5A98-9B49-BA95-E0C3FAACE24B}">
      <dsp:nvSpPr>
        <dsp:cNvPr id="0" name=""/>
        <dsp:cNvSpPr/>
      </dsp:nvSpPr>
      <dsp:spPr>
        <a:xfrm>
          <a:off x="0" y="2837202"/>
          <a:ext cx="6346659" cy="141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defRPr cap="all"/>
          </a:pPr>
          <a:r>
            <a:rPr lang="en-US" sz="2200" b="1" i="0" kern="1200" dirty="0"/>
            <a:t>End</a:t>
          </a:r>
          <a:r>
            <a:rPr lang="en-US" sz="2200" b="0" i="0" kern="1200" dirty="0"/>
            <a:t> </a:t>
          </a:r>
        </a:p>
        <a:p>
          <a:pPr marL="0" lvl="0" indent="0" algn="l" defTabSz="977900">
            <a:lnSpc>
              <a:spcPct val="90000"/>
            </a:lnSpc>
            <a:spcBef>
              <a:spcPct val="0"/>
            </a:spcBef>
            <a:spcAft>
              <a:spcPct val="35000"/>
            </a:spcAft>
            <a:buNone/>
            <a:defRPr cap="all"/>
          </a:pPr>
          <a:r>
            <a:rPr lang="en-US" sz="2200" b="0" i="0" kern="1200" dirty="0"/>
            <a:t>Payoff </a:t>
          </a:r>
        </a:p>
        <a:p>
          <a:pPr marL="0" lvl="0" indent="0" algn="l" defTabSz="977900">
            <a:lnSpc>
              <a:spcPct val="90000"/>
            </a:lnSpc>
            <a:spcBef>
              <a:spcPct val="0"/>
            </a:spcBef>
            <a:spcAft>
              <a:spcPct val="35000"/>
            </a:spcAft>
            <a:buNone/>
            <a:defRPr cap="all"/>
          </a:pPr>
          <a:r>
            <a:rPr lang="en-US" sz="2200" b="0" i="0" kern="1200" dirty="0"/>
            <a:t>(Resolution)</a:t>
          </a:r>
          <a:endParaRPr lang="en-US" sz="2200" kern="1200" dirty="0"/>
        </a:p>
      </dsp:txBody>
      <dsp:txXfrm>
        <a:off x="0" y="2837202"/>
        <a:ext cx="6346659" cy="141756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4/18/26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dirty="0"/>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ＭＳ Ｐゴシック" charset="-128"/>
                <a:cs typeface="ＭＳ Ｐゴシック" charset="-128"/>
              </a:rPr>
              <a:t>Thank you for having 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ＭＳ Ｐゴシック" charset="-128"/>
                <a:cs typeface="ＭＳ Ｐゴシック" charset="-128"/>
              </a:rPr>
              <a:t>My name is Jennifer Barr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ＭＳ Ｐゴシック" charset="-128"/>
                <a:cs typeface="ＭＳ Ｐゴシック" charset="-128"/>
              </a:rPr>
              <a:t>I am in the SERCC</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ＭＳ Ｐゴシック" charset="-128"/>
                <a:cs typeface="ＭＳ Ｐゴシック" charset="-128"/>
              </a:rPr>
              <a:t>I’m </a:t>
            </a:r>
            <a:r>
              <a:rPr lang="en-US" sz="1200" b="0" i="0" u="none" strike="noStrike" kern="1200" dirty="0" err="1">
                <a:solidFill>
                  <a:schemeClr val="tx1"/>
                </a:solidFill>
                <a:effectLst/>
                <a:latin typeface="Arial" charset="0"/>
                <a:ea typeface="ＭＳ Ｐゴシック" charset="-128"/>
                <a:cs typeface="ＭＳ Ｐゴシック" charset="-128"/>
              </a:rPr>
              <a:t>hnappy</a:t>
            </a:r>
            <a:r>
              <a:rPr lang="en-US" sz="1200" b="0" i="0" u="none" strike="noStrike" kern="1200" dirty="0">
                <a:solidFill>
                  <a:schemeClr val="tx1"/>
                </a:solidFill>
                <a:effectLst/>
                <a:latin typeface="Arial" charset="0"/>
                <a:ea typeface="ＭＳ Ｐゴシック" charset="-128"/>
                <a:cs typeface="ＭＳ Ｐゴシック" charset="-128"/>
              </a:rPr>
              <a:t> to be with you to talk about feedback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dirty="0">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dirty="0"/>
          </a:p>
        </p:txBody>
      </p:sp>
    </p:spTree>
    <p:extLst>
      <p:ext uri="{BB962C8B-B14F-4D97-AF65-F5344CB8AC3E}">
        <p14:creationId xmlns:p14="http://schemas.microsoft.com/office/powerpoint/2010/main" val="44660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66772-6148-3031-9194-4C08345EF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95D0B4-1A3B-733E-A9AA-F4B9E85656B0}"/>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7B9E4BE4-2FE8-7AE3-599F-D84C1526CCA8}"/>
              </a:ext>
            </a:extLst>
          </p:cNvPr>
          <p:cNvSpPr>
            <a:spLocks noGrp="1"/>
          </p:cNvSpPr>
          <p:nvPr>
            <p:ph type="body" idx="1"/>
          </p:nvPr>
        </p:nvSpPr>
        <p:spPr/>
        <p:txBody>
          <a:bodyPr/>
          <a:lstStyle/>
          <a:p>
            <a:r>
              <a:rPr lang="en-US" sz="1800" dirty="0"/>
              <a:t>So, not that you’ve all had a refresher on the story, let’s talk about some specific elements of it that are applicable to science writing or reviewing. </a:t>
            </a:r>
          </a:p>
        </p:txBody>
      </p:sp>
      <p:sp>
        <p:nvSpPr>
          <p:cNvPr id="4" name="Slide Number Placeholder 3">
            <a:extLst>
              <a:ext uri="{FF2B5EF4-FFF2-40B4-BE49-F238E27FC236}">
                <a16:creationId xmlns:a16="http://schemas.microsoft.com/office/drawing/2014/main" id="{F59987B3-A8F2-A679-EBEA-932FD9BC3AF1}"/>
              </a:ext>
            </a:extLst>
          </p:cNvPr>
          <p:cNvSpPr>
            <a:spLocks noGrp="1"/>
          </p:cNvSpPr>
          <p:nvPr>
            <p:ph type="sldNum" sz="quarter" idx="5"/>
          </p:nvPr>
        </p:nvSpPr>
        <p:spPr/>
        <p:txBody>
          <a:bodyPr/>
          <a:lstStyle/>
          <a:p>
            <a:fld id="{769943EA-69D9-7E49-97CD-A49926F617C9}" type="slidenum">
              <a:rPr lang="en-US" smtClean="0"/>
              <a:t>10</a:t>
            </a:fld>
            <a:endParaRPr lang="en-US" dirty="0"/>
          </a:p>
        </p:txBody>
      </p:sp>
    </p:spTree>
    <p:extLst>
      <p:ext uri="{BB962C8B-B14F-4D97-AF65-F5344CB8AC3E}">
        <p14:creationId xmlns:p14="http://schemas.microsoft.com/office/powerpoint/2010/main" val="233962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uses an overall structure to provide a logical flow of information: there is a clear beginning (goldilocks is in the forest and comes upon the bears cottage) middle (she tries the porridge, chairs, and beds and falls asleep), end (she wakes up to the three bears and runs away).</a:t>
            </a:r>
          </a:p>
          <a:p>
            <a:endParaRPr lang="en-US" dirty="0"/>
          </a:p>
          <a:p>
            <a:r>
              <a:rPr lang="en-US" dirty="0"/>
              <a:t>Each of these pieces is really important for the reader to fully understand the whole story. Without context it would be difficult to understand and appreciate what happened. With </a:t>
            </a:r>
            <a:r>
              <a:rPr lang="en-US" dirty="0" err="1"/>
              <a:t>outh</a:t>
            </a:r>
            <a:r>
              <a:rPr lang="en-US" dirty="0"/>
              <a:t> knowing what happened it would be difficult to understand the conclusion (why she ran away).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dirty="0"/>
          </a:p>
        </p:txBody>
      </p:sp>
    </p:spTree>
    <p:extLst>
      <p:ext uri="{BB962C8B-B14F-4D97-AF65-F5344CB8AC3E}">
        <p14:creationId xmlns:p14="http://schemas.microsoft.com/office/powerpoint/2010/main" val="2775112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throughout the story, the reader is given Guideposts (cues to help keep you oriented)</a:t>
            </a:r>
          </a:p>
          <a:p>
            <a:endParaRPr lang="en-US" dirty="0"/>
          </a:p>
          <a:p>
            <a:r>
              <a:rPr lang="en-US" dirty="0"/>
              <a:t>Once upon a time, once inside, now very tired, </a:t>
            </a:r>
          </a:p>
          <a:p>
            <a:endParaRPr lang="en-US" dirty="0"/>
          </a:p>
          <a:p>
            <a:r>
              <a:rPr lang="en-US" dirty="0"/>
              <a:t>These help give you context and perspective to understand the sequence of events that follow</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dirty="0"/>
          </a:p>
        </p:txBody>
      </p:sp>
    </p:spTree>
    <p:extLst>
      <p:ext uri="{BB962C8B-B14F-4D97-AF65-F5344CB8AC3E}">
        <p14:creationId xmlns:p14="http://schemas.microsoft.com/office/powerpoint/2010/main" val="2540788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element of good storytelling is the use of parallel structure. </a:t>
            </a:r>
            <a:r>
              <a:rPr lang="en-US" dirty="0" err="1"/>
              <a:t>Goldlilocks</a:t>
            </a:r>
            <a:r>
              <a:rPr lang="en-US" dirty="0"/>
              <a:t> is one of the best examples of parallel structure</a:t>
            </a:r>
          </a:p>
          <a:p>
            <a:r>
              <a:rPr lang="en-US" dirty="0"/>
              <a:t>Like the other two elements, which set the stage to help the reader understand the information that comes, parallel structure does this too. </a:t>
            </a:r>
          </a:p>
          <a:p>
            <a:endParaRPr lang="en-US" dirty="0"/>
          </a:p>
          <a:p>
            <a:r>
              <a:rPr lang="en-US" dirty="0"/>
              <a:t>Use of the same structure throughout the story allows you as the reader to anticipate what is coming next. (less cognitive work to figure that out and can focus on other aspects of the story.</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13</a:t>
            </a:fld>
            <a:endParaRPr lang="en-US" dirty="0"/>
          </a:p>
        </p:txBody>
      </p:sp>
    </p:spTree>
    <p:extLst>
      <p:ext uri="{BB962C8B-B14F-4D97-AF65-F5344CB8AC3E}">
        <p14:creationId xmlns:p14="http://schemas.microsoft.com/office/powerpoint/2010/main" val="3694741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FC089-5CC0-C498-7FE3-D791B0379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B056D-1402-3ACD-B086-1CF3DAD4E4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63BCF-8776-9FB4-DFBB-97F22D5277C6}"/>
              </a:ext>
            </a:extLst>
          </p:cNvPr>
          <p:cNvSpPr>
            <a:spLocks noGrp="1"/>
          </p:cNvSpPr>
          <p:nvPr>
            <p:ph type="body" idx="1"/>
          </p:nvPr>
        </p:nvSpPr>
        <p:spPr/>
        <p:txBody>
          <a:bodyPr/>
          <a:lstStyle/>
          <a:p>
            <a:r>
              <a:rPr lang="en-US" dirty="0"/>
              <a:t>Building on these three elements, the final aspect that is represented by the </a:t>
            </a:r>
            <a:r>
              <a:rPr lang="en-US" dirty="0" err="1"/>
              <a:t>Goldlilocks</a:t>
            </a:r>
            <a:r>
              <a:rPr lang="en-US" dirty="0"/>
              <a:t> story, is that there aren’t any major surprises for the reader or distractions</a:t>
            </a:r>
          </a:p>
          <a:p>
            <a:endParaRPr lang="en-US" dirty="0"/>
          </a:p>
          <a:p>
            <a:r>
              <a:rPr lang="en-US" dirty="0"/>
              <a:t>No major tangents – doesn’t stop and smell the flowers, wash the dishes</a:t>
            </a:r>
          </a:p>
          <a:p>
            <a:endParaRPr lang="en-US" dirty="0"/>
          </a:p>
          <a:p>
            <a:r>
              <a:rPr lang="en-US" dirty="0"/>
              <a:t>No </a:t>
            </a:r>
            <a:r>
              <a:rPr lang="en-US" dirty="0" err="1"/>
              <a:t>descriptsion</a:t>
            </a:r>
            <a:r>
              <a:rPr lang="en-US" dirty="0"/>
              <a:t> of the bears bowls or </a:t>
            </a:r>
            <a:r>
              <a:rPr lang="en-US" dirty="0" err="1"/>
              <a:t>silverwear</a:t>
            </a:r>
            <a:r>
              <a:rPr lang="en-US" dirty="0"/>
              <a:t>, what the wallpaper looked like.</a:t>
            </a:r>
          </a:p>
          <a:p>
            <a:endParaRPr lang="en-US" dirty="0"/>
          </a:p>
        </p:txBody>
      </p:sp>
      <p:sp>
        <p:nvSpPr>
          <p:cNvPr id="4" name="Slide Number Placeholder 3">
            <a:extLst>
              <a:ext uri="{FF2B5EF4-FFF2-40B4-BE49-F238E27FC236}">
                <a16:creationId xmlns:a16="http://schemas.microsoft.com/office/drawing/2014/main" id="{A3A53E5A-29A7-7CFA-6455-549A62F1376F}"/>
              </a:ext>
            </a:extLst>
          </p:cNvPr>
          <p:cNvSpPr>
            <a:spLocks noGrp="1"/>
          </p:cNvSpPr>
          <p:nvPr>
            <p:ph type="sldNum" sz="quarter" idx="5"/>
          </p:nvPr>
        </p:nvSpPr>
        <p:spPr/>
        <p:txBody>
          <a:bodyPr/>
          <a:lstStyle/>
          <a:p>
            <a:fld id="{769943EA-69D9-7E49-97CD-A49926F617C9}" type="slidenum">
              <a:rPr lang="en-US" smtClean="0"/>
              <a:t>14</a:t>
            </a:fld>
            <a:endParaRPr lang="en-US" dirty="0"/>
          </a:p>
        </p:txBody>
      </p:sp>
    </p:spTree>
    <p:extLst>
      <p:ext uri="{BB962C8B-B14F-4D97-AF65-F5344CB8AC3E}">
        <p14:creationId xmlns:p14="http://schemas.microsoft.com/office/powerpoint/2010/main" val="742588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We can think about these elements when we are providing feedback</a:t>
            </a:r>
          </a:p>
        </p:txBody>
      </p:sp>
      <p:sp>
        <p:nvSpPr>
          <p:cNvPr id="4" name="Slide Number Placeholder 3"/>
          <p:cNvSpPr>
            <a:spLocks noGrp="1"/>
          </p:cNvSpPr>
          <p:nvPr>
            <p:ph type="sldNum" sz="quarter" idx="5"/>
          </p:nvPr>
        </p:nvSpPr>
        <p:spPr/>
        <p:txBody>
          <a:bodyPr/>
          <a:lstStyle/>
          <a:p>
            <a:fld id="{769943EA-69D9-7E49-97CD-A49926F617C9}" type="slidenum">
              <a:rPr lang="en-US" smtClean="0"/>
              <a:t>15</a:t>
            </a:fld>
            <a:endParaRPr lang="en-US" dirty="0"/>
          </a:p>
        </p:txBody>
      </p:sp>
    </p:spTree>
    <p:extLst>
      <p:ext uri="{BB962C8B-B14F-4D97-AF65-F5344CB8AC3E}">
        <p14:creationId xmlns:p14="http://schemas.microsoft.com/office/powerpoint/2010/main" val="2803540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each of these aspects apply to scientific writing and therefore, can be considered when you provide feedback. </a:t>
            </a:r>
          </a:p>
          <a:p>
            <a:endParaRPr lang="en-US" dirty="0"/>
          </a:p>
          <a:p>
            <a:r>
              <a:rPr lang="en-US" dirty="0"/>
              <a:t>And we’ll go into a bit of detail about how each of these elements applies to scientific writing, starting with the order</a:t>
            </a:r>
          </a:p>
          <a:p>
            <a:endParaRPr lang="en-US" dirty="0"/>
          </a:p>
          <a:p>
            <a:r>
              <a:rPr lang="en-US" dirty="0" err="1"/>
              <a:t>Goldlocks</a:t>
            </a:r>
            <a:r>
              <a:rPr lang="en-US" dirty="0"/>
              <a:t> story follows a logical order, at many levels, that provides context for the reader. Similarly [CLICK]</a:t>
            </a:r>
          </a:p>
          <a:p>
            <a:endParaRPr lang="en-US" dirty="0"/>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16</a:t>
            </a:fld>
            <a:endParaRPr lang="en-US" dirty="0"/>
          </a:p>
        </p:txBody>
      </p:sp>
    </p:spTree>
    <p:extLst>
      <p:ext uri="{BB962C8B-B14F-4D97-AF65-F5344CB8AC3E}">
        <p14:creationId xmlns:p14="http://schemas.microsoft.com/office/powerpoint/2010/main" val="502136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a:t>Your scientific documents should also follow a logical order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You can think about this when you are reviewing someone’s writing (or your own): check to see if the order is logical and makes sense.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000" dirty="0"/>
              <a:t>Look at the overall order/structure  of the document– do you get a sense of a beginning, middle and end?</a:t>
            </a:r>
          </a:p>
          <a:p>
            <a:pPr marL="342900" indent="-342900">
              <a:buFont typeface="Arial" panose="020B0604020202020204" pitchFamily="34" charset="0"/>
              <a:buChar char="•"/>
            </a:pPr>
            <a:r>
              <a:rPr lang="en-US" sz="2000" dirty="0"/>
              <a:t>In scientific writing, this might look like the writer first telling you why they are doing a study. Then what they propose to do (or what they did) and then how they will do it;  and then the payoff of that work (broader implications of that work – how it advances the field). </a:t>
            </a:r>
          </a:p>
          <a:p>
            <a:pPr marL="1028700" lvl="1" indent="-342900"/>
            <a:endParaRPr lang="en-US" sz="2000" dirty="0"/>
          </a:p>
        </p:txBody>
      </p:sp>
      <p:sp>
        <p:nvSpPr>
          <p:cNvPr id="4" name="Slide Number Placeholder 3"/>
          <p:cNvSpPr>
            <a:spLocks noGrp="1"/>
          </p:cNvSpPr>
          <p:nvPr>
            <p:ph type="sldNum" sz="quarter" idx="5"/>
          </p:nvPr>
        </p:nvSpPr>
        <p:spPr/>
        <p:txBody>
          <a:bodyPr/>
          <a:lstStyle/>
          <a:p>
            <a:fld id="{769943EA-69D9-7E49-97CD-A49926F617C9}" type="slidenum">
              <a:rPr lang="en-US" smtClean="0"/>
              <a:t>17</a:t>
            </a:fld>
            <a:endParaRPr lang="en-US" dirty="0"/>
          </a:p>
        </p:txBody>
      </p:sp>
    </p:spTree>
    <p:extLst>
      <p:ext uri="{BB962C8B-B14F-4D97-AF65-F5344CB8AC3E}">
        <p14:creationId xmlns:p14="http://schemas.microsoft.com/office/powerpoint/2010/main" val="4262552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07748-1438-6706-807F-0DCAD5965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7DB7F-8D9A-7A68-BDB6-D41BAF4D6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17640-C9D8-1650-196A-4173D5BA4D1E}"/>
              </a:ext>
            </a:extLst>
          </p:cNvPr>
          <p:cNvSpPr>
            <a:spLocks noGrp="1"/>
          </p:cNvSpPr>
          <p:nvPr>
            <p:ph type="body" idx="1"/>
          </p:nvPr>
        </p:nvSpPr>
        <p:spPr/>
        <p:txBody>
          <a:bodyPr/>
          <a:lstStyle/>
          <a:p>
            <a:r>
              <a:rPr lang="en-US" dirty="0"/>
              <a:t>This is how the structure maps onto a manuscript./research article </a:t>
            </a:r>
          </a:p>
          <a:p>
            <a:endParaRPr lang="en-US" dirty="0"/>
          </a:p>
          <a:p>
            <a:r>
              <a:rPr lang="en-US" dirty="0"/>
              <a:t>Start out broad to provide context for the study (background and overarching question or knowledge gap being addressed)</a:t>
            </a:r>
          </a:p>
          <a:p>
            <a:r>
              <a:rPr lang="en-US" dirty="0"/>
              <a:t>Narrow in to describe how you did the study and what results you found</a:t>
            </a:r>
          </a:p>
          <a:p>
            <a:r>
              <a:rPr lang="en-US" dirty="0"/>
              <a:t>Then summarize your outcomes and integrate this with the literature; describe the significance and impact of the work</a:t>
            </a:r>
          </a:p>
          <a:p>
            <a:endParaRPr lang="en-US" dirty="0"/>
          </a:p>
          <a:p>
            <a:r>
              <a:rPr lang="en-US" dirty="0"/>
              <a:t>This is also true for grant writing</a:t>
            </a:r>
          </a:p>
        </p:txBody>
      </p:sp>
      <p:sp>
        <p:nvSpPr>
          <p:cNvPr id="4" name="Slide Number Placeholder 3">
            <a:extLst>
              <a:ext uri="{FF2B5EF4-FFF2-40B4-BE49-F238E27FC236}">
                <a16:creationId xmlns:a16="http://schemas.microsoft.com/office/drawing/2014/main" id="{49B380FC-9BCD-7549-DBCC-5C7DC0209EB9}"/>
              </a:ext>
            </a:extLst>
          </p:cNvPr>
          <p:cNvSpPr>
            <a:spLocks noGrp="1"/>
          </p:cNvSpPr>
          <p:nvPr>
            <p:ph type="sldNum" sz="quarter" idx="5"/>
          </p:nvPr>
        </p:nvSpPr>
        <p:spPr/>
        <p:txBody>
          <a:bodyPr/>
          <a:lstStyle/>
          <a:p>
            <a:fld id="{769943EA-69D9-7E49-97CD-A49926F617C9}" type="slidenum">
              <a:rPr lang="en-US" smtClean="0"/>
              <a:t>18</a:t>
            </a:fld>
            <a:endParaRPr lang="en-US" dirty="0"/>
          </a:p>
        </p:txBody>
      </p:sp>
    </p:spTree>
    <p:extLst>
      <p:ext uri="{BB962C8B-B14F-4D97-AF65-F5344CB8AC3E}">
        <p14:creationId xmlns:p14="http://schemas.microsoft.com/office/powerpoint/2010/main" val="778629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here is a recommended structure of the Specific Aims page. </a:t>
            </a:r>
          </a:p>
          <a:p>
            <a:endParaRPr lang="en-US" dirty="0"/>
          </a:p>
          <a:p>
            <a:r>
              <a:rPr lang="en-US" dirty="0"/>
              <a:t>The information should start out describing a broad problem or need, and flow into the knowledge gap and the significance of that. </a:t>
            </a:r>
          </a:p>
          <a:p>
            <a:r>
              <a:rPr lang="en-US" dirty="0"/>
              <a:t>Once that is established, the document should discuss what will be done (e.g., long-term goal; objective; hypothesis, and support for that hypothesis)</a:t>
            </a:r>
          </a:p>
          <a:p>
            <a:r>
              <a:rPr lang="en-US" dirty="0"/>
              <a:t>Then get more specific and describe how it is you will achieve that goal</a:t>
            </a:r>
          </a:p>
          <a:p>
            <a:r>
              <a:rPr lang="en-US" dirty="0"/>
              <a:t>And then finally the expected outcomes and the broader impact of those outcomes. </a:t>
            </a:r>
          </a:p>
          <a:p>
            <a:endParaRPr lang="en-US" dirty="0"/>
          </a:p>
          <a:p>
            <a:r>
              <a:rPr lang="en-US" dirty="0"/>
              <a:t>The template that we’ve put together provides a guide for putting together your story in the form of a Specific Aims page. Allows the information to flow in a logical order.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Goldilocks, not just overall order that makes it an effective story. Also see order at the sentence and paragraph level </a:t>
            </a:r>
          </a:p>
        </p:txBody>
      </p:sp>
      <p:sp>
        <p:nvSpPr>
          <p:cNvPr id="4" name="Slide Number Placeholder 3"/>
          <p:cNvSpPr>
            <a:spLocks noGrp="1"/>
          </p:cNvSpPr>
          <p:nvPr>
            <p:ph type="sldNum" sz="quarter" idx="5"/>
          </p:nvPr>
        </p:nvSpPr>
        <p:spPr/>
        <p:txBody>
          <a:bodyPr/>
          <a:lstStyle/>
          <a:p>
            <a:fld id="{769943EA-69D9-7E49-97CD-A49926F617C9}" type="slidenum">
              <a:rPr lang="en-US" smtClean="0"/>
              <a:t>19</a:t>
            </a:fld>
            <a:endParaRPr lang="en-US" dirty="0"/>
          </a:p>
        </p:txBody>
      </p:sp>
    </p:spTree>
    <p:extLst>
      <p:ext uri="{BB962C8B-B14F-4D97-AF65-F5344CB8AC3E}">
        <p14:creationId xmlns:p14="http://schemas.microsoft.com/office/powerpoint/2010/main" val="31306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A484-C04D-2F5F-221F-C71D36320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EE3CE-1CA1-3E03-367F-20F3C26F86F8}"/>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A905261D-D167-9D65-2CEB-3CC4C4868282}"/>
              </a:ext>
            </a:extLst>
          </p:cNvPr>
          <p:cNvSpPr>
            <a:spLocks noGrp="1"/>
          </p:cNvSpPr>
          <p:nvPr>
            <p:ph type="body" idx="1"/>
          </p:nvPr>
        </p:nvSpPr>
        <p:spPr/>
        <p:txBody>
          <a:bodyPr/>
          <a:lstStyle/>
          <a:p>
            <a:pPr marL="171450" lvl="0" indent="-171450">
              <a:buFont typeface="Arial" panose="020B0604020202020204" pitchFamily="34" charset="0"/>
              <a:buChar char="•"/>
            </a:pPr>
            <a:r>
              <a:rPr lang="en-US" baseline="0" dirty="0">
                <a:solidFill>
                  <a:schemeClr val="bg2">
                    <a:lumMod val="90000"/>
                  </a:schemeClr>
                </a:solidFill>
              </a:rPr>
              <a:t>To start, wanted to give you a sense of my background</a:t>
            </a:r>
          </a:p>
          <a:p>
            <a:pPr marL="171450" lvl="0" indent="-171450">
              <a:buFont typeface="Arial" panose="020B0604020202020204" pitchFamily="34" charset="0"/>
              <a:buChar char="•"/>
            </a:pPr>
            <a:endParaRPr lang="en-US" baseline="0" dirty="0">
              <a:solidFill>
                <a:schemeClr val="bg2">
                  <a:lumMod val="90000"/>
                </a:schemeClr>
              </a:solidFill>
            </a:endParaRPr>
          </a:p>
        </p:txBody>
      </p:sp>
      <p:sp>
        <p:nvSpPr>
          <p:cNvPr id="4" name="Slide Number Placeholder 3">
            <a:extLst>
              <a:ext uri="{FF2B5EF4-FFF2-40B4-BE49-F238E27FC236}">
                <a16:creationId xmlns:a16="http://schemas.microsoft.com/office/drawing/2014/main" id="{DEA954C1-5240-CB4E-94DF-5863CC3E8BA4}"/>
              </a:ext>
            </a:extLst>
          </p:cNvPr>
          <p:cNvSpPr>
            <a:spLocks noGrp="1"/>
          </p:cNvSpPr>
          <p:nvPr>
            <p:ph type="sldNum" sz="quarter" idx="5"/>
          </p:nvPr>
        </p:nvSpPr>
        <p:spPr/>
        <p:txBody>
          <a:bodyPr/>
          <a:lstStyle/>
          <a:p>
            <a:fld id="{769943EA-69D9-7E49-97CD-A49926F617C9}" type="slidenum">
              <a:rPr lang="en-US" smtClean="0"/>
              <a:t>2</a:t>
            </a:fld>
            <a:endParaRPr lang="en-US" dirty="0"/>
          </a:p>
        </p:txBody>
      </p:sp>
    </p:spTree>
    <p:extLst>
      <p:ext uri="{BB962C8B-B14F-4D97-AF65-F5344CB8AC3E}">
        <p14:creationId xmlns:p14="http://schemas.microsoft.com/office/powerpoint/2010/main" val="2841044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order information is presented within sentences can impact clarity writing. </a:t>
            </a:r>
          </a:p>
          <a:p>
            <a:r>
              <a:rPr lang="en-US" dirty="0"/>
              <a:t>Some of you may have heard of the topic and stress position of a sentence. </a:t>
            </a:r>
          </a:p>
          <a:p>
            <a:r>
              <a:rPr lang="en-US" dirty="0"/>
              <a:t>The topic position is the beginning of the sentence – you want to put contextual or old information here</a:t>
            </a:r>
          </a:p>
          <a:p>
            <a:r>
              <a:rPr lang="en-US" dirty="0"/>
              <a:t>The end of the sentence is the stress position because readers naturally emphasize this part of the sentence. Here is where you want to put new information. </a:t>
            </a:r>
          </a:p>
          <a:p>
            <a:r>
              <a:rPr lang="en-US" dirty="0"/>
              <a:t>Use of topic and stress position within a sentence allows you to present your information to the reader in a logical order that facilitates understanding.</a:t>
            </a:r>
          </a:p>
          <a:p>
            <a:endParaRPr lang="en-US" dirty="0"/>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20</a:t>
            </a:fld>
            <a:endParaRPr lang="en-US" dirty="0"/>
          </a:p>
        </p:txBody>
      </p:sp>
    </p:spTree>
    <p:extLst>
      <p:ext uri="{BB962C8B-B14F-4D97-AF65-F5344CB8AC3E}">
        <p14:creationId xmlns:p14="http://schemas.microsoft.com/office/powerpoint/2010/main" val="4037032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Logical use of the Topic and Stress positions allows for sequential progression of information that builds on itself. </a:t>
            </a:r>
          </a:p>
          <a:p>
            <a:endParaRPr lang="en-US" dirty="0"/>
          </a:p>
          <a:p>
            <a:r>
              <a:rPr lang="en-US" dirty="0"/>
              <a:t>Providing contextual information first makes it easy to link new information together in a paragraphs because you slowly introduce the reader to new information and giving them the necessary context they need to understand why that information is important. .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21</a:t>
            </a:fld>
            <a:endParaRPr lang="en-US" dirty="0"/>
          </a:p>
        </p:txBody>
      </p:sp>
    </p:spTree>
    <p:extLst>
      <p:ext uri="{BB962C8B-B14F-4D97-AF65-F5344CB8AC3E}">
        <p14:creationId xmlns:p14="http://schemas.microsoft.com/office/powerpoint/2010/main" val="1034517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this old-new old-new structure to build paragraphs that flow in a logical order for the reader</a:t>
            </a:r>
          </a:p>
          <a:p>
            <a:endParaRPr lang="en-US" dirty="0"/>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22</a:t>
            </a:fld>
            <a:endParaRPr lang="en-US" dirty="0"/>
          </a:p>
        </p:txBody>
      </p:sp>
    </p:spTree>
    <p:extLst>
      <p:ext uri="{BB962C8B-B14F-4D97-AF65-F5344CB8AC3E}">
        <p14:creationId xmlns:p14="http://schemas.microsoft.com/office/powerpoint/2010/main" val="135362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aren’t limited to just using the ping-pong structure (old new, old new, old new).  You can also connect sentences in a paragraph to one main topic sentence and have each sentence build on that. </a:t>
            </a:r>
          </a:p>
          <a:p>
            <a:endParaRPr lang="en-US" dirty="0"/>
          </a:p>
          <a:p>
            <a:r>
              <a:rPr lang="en-US" dirty="0"/>
              <a:t>In this case, the topic is the bowl of porridge, and each of the sentences in the paragraph refer back to the initial sentence.</a:t>
            </a:r>
          </a:p>
        </p:txBody>
      </p:sp>
      <p:sp>
        <p:nvSpPr>
          <p:cNvPr id="4" name="Slide Number Placeholder 3"/>
          <p:cNvSpPr>
            <a:spLocks noGrp="1"/>
          </p:cNvSpPr>
          <p:nvPr>
            <p:ph type="sldNum" sz="quarter" idx="5"/>
          </p:nvPr>
        </p:nvSpPr>
        <p:spPr/>
        <p:txBody>
          <a:bodyPr/>
          <a:lstStyle/>
          <a:p>
            <a:fld id="{769943EA-69D9-7E49-97CD-A49926F617C9}" type="slidenum">
              <a:rPr lang="en-US" smtClean="0"/>
              <a:t>23</a:t>
            </a:fld>
            <a:endParaRPr lang="en-US" dirty="0"/>
          </a:p>
        </p:txBody>
      </p:sp>
    </p:spTree>
    <p:extLst>
      <p:ext uri="{BB962C8B-B14F-4D97-AF65-F5344CB8AC3E}">
        <p14:creationId xmlns:p14="http://schemas.microsoft.com/office/powerpoint/2010/main" val="1814999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use information from topic sentence for each subsequent sentence to introduce new information</a:t>
            </a:r>
          </a:p>
          <a:p>
            <a:endParaRPr lang="en-US" dirty="0"/>
          </a:p>
          <a:p>
            <a:r>
              <a:rPr lang="en-US" dirty="0"/>
              <a:t>Don't always have to use the topic/stress position or generate paragraphs in this format, but if you are having trouble seeing how the information is linked together within a paragraph, see if the topic and stress positions in a sentence can be modified to smooth the flow of information. </a:t>
            </a:r>
          </a:p>
          <a:p>
            <a:endParaRPr lang="en-US" dirty="0"/>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24</a:t>
            </a:fld>
            <a:endParaRPr lang="en-US" dirty="0"/>
          </a:p>
        </p:txBody>
      </p:sp>
    </p:spTree>
    <p:extLst>
      <p:ext uri="{BB962C8B-B14F-4D97-AF65-F5344CB8AC3E}">
        <p14:creationId xmlns:p14="http://schemas.microsoft.com/office/powerpoint/2010/main" val="2443370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D207-B656-150E-630C-CBC7679C1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F5441-36C4-4BD2-CABB-4DF592D65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441C4-A349-E684-9D71-9C5596B9AC25}"/>
              </a:ext>
            </a:extLst>
          </p:cNvPr>
          <p:cNvSpPr>
            <a:spLocks noGrp="1"/>
          </p:cNvSpPr>
          <p:nvPr>
            <p:ph type="body" idx="1"/>
          </p:nvPr>
        </p:nvSpPr>
        <p:spPr/>
        <p:txBody>
          <a:bodyPr/>
          <a:lstStyle/>
          <a:p>
            <a:r>
              <a:rPr lang="en-US" dirty="0"/>
              <a:t>One other note, I mentioned stories have a logical order – beginning, middle, and end – Making sure there is a concluding sentence at the end of the paragraph is often critical. It should summarize for the reader the main point of the paragraph (or section). If a paragraph or section feels like it ends abruptly, suggest adding a concluding sentence to provide the reader with the main point is that ending (conclusion) needed to tie the information together. </a:t>
            </a:r>
          </a:p>
          <a:p>
            <a:endParaRPr lang="en-US" dirty="0"/>
          </a:p>
          <a:p>
            <a:endParaRPr lang="en-US" dirty="0"/>
          </a:p>
        </p:txBody>
      </p:sp>
      <p:sp>
        <p:nvSpPr>
          <p:cNvPr id="4" name="Slide Number Placeholder 3">
            <a:extLst>
              <a:ext uri="{FF2B5EF4-FFF2-40B4-BE49-F238E27FC236}">
                <a16:creationId xmlns:a16="http://schemas.microsoft.com/office/drawing/2014/main" id="{BE04D930-D186-85E6-5227-E8A9F37BA3EA}"/>
              </a:ext>
            </a:extLst>
          </p:cNvPr>
          <p:cNvSpPr>
            <a:spLocks noGrp="1"/>
          </p:cNvSpPr>
          <p:nvPr>
            <p:ph type="sldNum" sz="quarter" idx="5"/>
          </p:nvPr>
        </p:nvSpPr>
        <p:spPr/>
        <p:txBody>
          <a:bodyPr/>
          <a:lstStyle/>
          <a:p>
            <a:fld id="{769943EA-69D9-7E49-97CD-A49926F617C9}" type="slidenum">
              <a:rPr lang="en-US" smtClean="0"/>
              <a:t>25</a:t>
            </a:fld>
            <a:endParaRPr lang="en-US" dirty="0"/>
          </a:p>
        </p:txBody>
      </p:sp>
    </p:spTree>
    <p:extLst>
      <p:ext uri="{BB962C8B-B14F-4D97-AF65-F5344CB8AC3E}">
        <p14:creationId xmlns:p14="http://schemas.microsoft.com/office/powerpoint/2010/main" val="2654135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E72A8-0F6B-2515-7C05-16117DE66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F4057-5BC6-4833-D844-F4854941E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78960-15D2-0C36-702A-2F112A2E444E}"/>
              </a:ext>
            </a:extLst>
          </p:cNvPr>
          <p:cNvSpPr>
            <a:spLocks noGrp="1"/>
          </p:cNvSpPr>
          <p:nvPr>
            <p:ph type="body" idx="1"/>
          </p:nvPr>
        </p:nvSpPr>
        <p:spPr/>
        <p:txBody>
          <a:bodyPr/>
          <a:lstStyle/>
          <a:p>
            <a:r>
              <a:rPr lang="en-US" dirty="0"/>
              <a:t>Another element of storytelling that you can use when reviewing scientific writing projects is to look for guideposts. </a:t>
            </a:r>
          </a:p>
          <a:p>
            <a:endParaRPr lang="en-US" dirty="0"/>
          </a:p>
          <a:p>
            <a:r>
              <a:rPr lang="en-US" dirty="0"/>
              <a:t>In the goldilocks story these were words that gave clues to the reader to help orient them. In scientific writing, can use words and also also use structural elements (such as headers, formatting) to provide guideposts.</a:t>
            </a:r>
          </a:p>
          <a:p>
            <a:endParaRPr lang="en-US" dirty="0"/>
          </a:p>
          <a:p>
            <a:r>
              <a:rPr lang="en-US" dirty="0"/>
              <a:t>4 points I want to make. </a:t>
            </a:r>
          </a:p>
          <a:p>
            <a:endParaRPr lang="en-US" dirty="0"/>
          </a:p>
          <a:p>
            <a:r>
              <a:rPr lang="en-US" dirty="0" err="1"/>
              <a:t>Goldlocks</a:t>
            </a:r>
            <a:r>
              <a:rPr lang="en-US" dirty="0"/>
              <a:t> story really has a structure, at many levels, that provides context for the reader. </a:t>
            </a:r>
          </a:p>
          <a:p>
            <a:endParaRPr lang="en-US" dirty="0"/>
          </a:p>
          <a:p>
            <a:r>
              <a:rPr lang="en-US" dirty="0"/>
              <a:t>In addition, it uses parallel construction throughout to make it easy for the reader to anticipate what might be coming next </a:t>
            </a:r>
          </a:p>
          <a:p>
            <a:endParaRPr lang="en-US" dirty="0"/>
          </a:p>
          <a:p>
            <a:r>
              <a:rPr lang="en-US" dirty="0"/>
              <a:t>There are no surprises or red herrings, nothing out of the blue</a:t>
            </a:r>
          </a:p>
          <a:p>
            <a:endParaRPr lang="en-US" dirty="0"/>
          </a:p>
          <a:p>
            <a:r>
              <a:rPr lang="en-US" dirty="0"/>
              <a:t>And it uses relevant guideposts to provide orientation throughout the story</a:t>
            </a:r>
          </a:p>
          <a:p>
            <a:endParaRPr lang="en-US" dirty="0"/>
          </a:p>
          <a:p>
            <a:r>
              <a:rPr lang="en-US" dirty="0"/>
              <a:t>I’m going to briefly touch on each of these points and how they can be translated to scientific writing</a:t>
            </a:r>
          </a:p>
          <a:p>
            <a:endParaRPr lang="en-US" dirty="0"/>
          </a:p>
        </p:txBody>
      </p:sp>
      <p:sp>
        <p:nvSpPr>
          <p:cNvPr id="4" name="Slide Number Placeholder 3">
            <a:extLst>
              <a:ext uri="{FF2B5EF4-FFF2-40B4-BE49-F238E27FC236}">
                <a16:creationId xmlns:a16="http://schemas.microsoft.com/office/drawing/2014/main" id="{034548C4-C41D-86D7-1A4D-9F13B2286200}"/>
              </a:ext>
            </a:extLst>
          </p:cNvPr>
          <p:cNvSpPr>
            <a:spLocks noGrp="1"/>
          </p:cNvSpPr>
          <p:nvPr>
            <p:ph type="sldNum" sz="quarter" idx="5"/>
          </p:nvPr>
        </p:nvSpPr>
        <p:spPr/>
        <p:txBody>
          <a:bodyPr/>
          <a:lstStyle/>
          <a:p>
            <a:fld id="{769943EA-69D9-7E49-97CD-A49926F617C9}" type="slidenum">
              <a:rPr lang="en-US" smtClean="0"/>
              <a:t>26</a:t>
            </a:fld>
            <a:endParaRPr lang="en-US" dirty="0"/>
          </a:p>
        </p:txBody>
      </p:sp>
    </p:spTree>
    <p:extLst>
      <p:ext uri="{BB962C8B-B14F-4D97-AF65-F5344CB8AC3E}">
        <p14:creationId xmlns:p14="http://schemas.microsoft.com/office/powerpoint/2010/main" val="322994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0E77-C983-87C7-27CF-8F39664E2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F1C7D-5B3B-8738-5451-33D140AEE7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52C8CA-81B5-221D-B6F2-72ABFFD996CA}"/>
              </a:ext>
            </a:extLst>
          </p:cNvPr>
          <p:cNvSpPr>
            <a:spLocks noGrp="1"/>
          </p:cNvSpPr>
          <p:nvPr>
            <p:ph type="body" idx="1"/>
          </p:nvPr>
        </p:nvSpPr>
        <p:spPr/>
        <p:txBody>
          <a:bodyPr/>
          <a:lstStyle/>
          <a:p>
            <a:r>
              <a:rPr lang="en-US" dirty="0"/>
              <a:t>Section headers can be critical for keeping the reader oriented</a:t>
            </a:r>
          </a:p>
        </p:txBody>
      </p:sp>
      <p:sp>
        <p:nvSpPr>
          <p:cNvPr id="4" name="Slide Number Placeholder 3">
            <a:extLst>
              <a:ext uri="{FF2B5EF4-FFF2-40B4-BE49-F238E27FC236}">
                <a16:creationId xmlns:a16="http://schemas.microsoft.com/office/drawing/2014/main" id="{F292593D-AE8A-7863-378D-9BB342323A07}"/>
              </a:ext>
            </a:extLst>
          </p:cNvPr>
          <p:cNvSpPr>
            <a:spLocks noGrp="1"/>
          </p:cNvSpPr>
          <p:nvPr>
            <p:ph type="sldNum" sz="quarter" idx="5"/>
          </p:nvPr>
        </p:nvSpPr>
        <p:spPr/>
        <p:txBody>
          <a:bodyPr/>
          <a:lstStyle/>
          <a:p>
            <a:fld id="{769943EA-69D9-7E49-97CD-A49926F617C9}" type="slidenum">
              <a:rPr lang="en-US" smtClean="0"/>
              <a:t>27</a:t>
            </a:fld>
            <a:endParaRPr lang="en-US" dirty="0"/>
          </a:p>
        </p:txBody>
      </p:sp>
    </p:spTree>
    <p:extLst>
      <p:ext uri="{BB962C8B-B14F-4D97-AF65-F5344CB8AC3E}">
        <p14:creationId xmlns:p14="http://schemas.microsoft.com/office/powerpoint/2010/main" val="2280267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15B72-706A-4E43-D385-68A1A1998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7016A-535C-4E8F-E7FE-0BDC52B94A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24BBB91-ADF4-64DC-246C-A6F2E3393AF2}"/>
              </a:ext>
            </a:extLst>
          </p:cNvPr>
          <p:cNvSpPr>
            <a:spLocks noGrp="1"/>
          </p:cNvSpPr>
          <p:nvPr>
            <p:ph type="body" idx="1"/>
          </p:nvPr>
        </p:nvSpPr>
        <p:spPr/>
        <p:txBody>
          <a:bodyPr/>
          <a:lstStyle/>
          <a:p>
            <a:r>
              <a:rPr lang="en-US" dirty="0"/>
              <a:t>Section headers can be critical for keeping the reader oriented</a:t>
            </a:r>
          </a:p>
        </p:txBody>
      </p:sp>
      <p:sp>
        <p:nvSpPr>
          <p:cNvPr id="4" name="Slide Number Placeholder 3">
            <a:extLst>
              <a:ext uri="{FF2B5EF4-FFF2-40B4-BE49-F238E27FC236}">
                <a16:creationId xmlns:a16="http://schemas.microsoft.com/office/drawing/2014/main" id="{FA35444A-E4F9-F0B9-7166-8176F0D1700F}"/>
              </a:ext>
            </a:extLst>
          </p:cNvPr>
          <p:cNvSpPr>
            <a:spLocks noGrp="1"/>
          </p:cNvSpPr>
          <p:nvPr>
            <p:ph type="sldNum" sz="quarter" idx="5"/>
          </p:nvPr>
        </p:nvSpPr>
        <p:spPr/>
        <p:txBody>
          <a:bodyPr/>
          <a:lstStyle/>
          <a:p>
            <a:fld id="{769943EA-69D9-7E49-97CD-A49926F617C9}" type="slidenum">
              <a:rPr lang="en-US" smtClean="0"/>
              <a:t>28</a:t>
            </a:fld>
            <a:endParaRPr lang="en-US" dirty="0"/>
          </a:p>
        </p:txBody>
      </p:sp>
    </p:spTree>
    <p:extLst>
      <p:ext uri="{BB962C8B-B14F-4D97-AF65-F5344CB8AC3E}">
        <p14:creationId xmlns:p14="http://schemas.microsoft.com/office/powerpoint/2010/main" val="3828302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 changes to formatting to highlight these points (instead of entire sentences)</a:t>
            </a:r>
          </a:p>
          <a:p>
            <a:r>
              <a:rPr lang="en-US" dirty="0"/>
              <a:t>Neatness counts! make it very obvious which terms are meant to be </a:t>
            </a:r>
            <a:r>
              <a:rPr lang="en-US" dirty="0" err="1"/>
              <a:t>higlighted</a:t>
            </a:r>
            <a:endParaRPr lang="en-US" dirty="0"/>
          </a:p>
          <a:p>
            <a:endParaRPr lang="en-US" dirty="0"/>
          </a:p>
          <a:p>
            <a:r>
              <a:rPr lang="en-US" dirty="0"/>
              <a:t>I just reviewed some pilot grants for another project I was working on and the ones that used sign posting (and not too much, because there were some where there was a lot of highlighting and it was distracting), but it was extremely helpful in finding the relevant information, particularly after I had read through the entire proposal once and wanted to refresh my memory on some key points.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29</a:t>
            </a:fld>
            <a:endParaRPr lang="en-US" dirty="0"/>
          </a:p>
        </p:txBody>
      </p:sp>
    </p:spTree>
    <p:extLst>
      <p:ext uri="{BB962C8B-B14F-4D97-AF65-F5344CB8AC3E}">
        <p14:creationId xmlns:p14="http://schemas.microsoft.com/office/powerpoint/2010/main" val="45271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B499B-1501-CCFB-ABD0-B99BA819C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B7496-8A67-C59F-22E6-D5351CBAC80C}"/>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CDDB04B1-A8AA-B793-4C6E-390438B6F787}"/>
              </a:ext>
            </a:extLst>
          </p:cNvPr>
          <p:cNvSpPr>
            <a:spLocks noGrp="1"/>
          </p:cNvSpPr>
          <p:nvPr>
            <p:ph type="body" idx="1"/>
          </p:nvPr>
        </p:nvSpPr>
        <p:spPr/>
        <p:txBody>
          <a:bodyPr/>
          <a:lstStyle/>
          <a:p>
            <a:pPr marL="171450" lvl="0" indent="-171450">
              <a:buFont typeface="Arial" panose="020B0604020202020204" pitchFamily="34" charset="0"/>
              <a:buChar char="•"/>
            </a:pPr>
            <a:r>
              <a:rPr lang="en-US" baseline="0" dirty="0">
                <a:solidFill>
                  <a:schemeClr val="bg2">
                    <a:lumMod val="90000"/>
                  </a:schemeClr>
                </a:solidFill>
              </a:rPr>
              <a:t>Passion for helping scientists clearly communicate their work</a:t>
            </a:r>
          </a:p>
          <a:p>
            <a:pPr marL="171450" lvl="0" indent="-171450">
              <a:buFont typeface="Arial" panose="020B0604020202020204" pitchFamily="34" charset="0"/>
              <a:buChar char="•"/>
            </a:pPr>
            <a:endParaRPr lang="en-US" baseline="0" dirty="0">
              <a:solidFill>
                <a:schemeClr val="bg2">
                  <a:lumMod val="90000"/>
                </a:schemeClr>
              </a:solidFill>
            </a:endParaRPr>
          </a:p>
        </p:txBody>
      </p:sp>
      <p:sp>
        <p:nvSpPr>
          <p:cNvPr id="4" name="Slide Number Placeholder 3">
            <a:extLst>
              <a:ext uri="{FF2B5EF4-FFF2-40B4-BE49-F238E27FC236}">
                <a16:creationId xmlns:a16="http://schemas.microsoft.com/office/drawing/2014/main" id="{388CF983-7247-36D6-45DA-88A83F15D348}"/>
              </a:ext>
            </a:extLst>
          </p:cNvPr>
          <p:cNvSpPr>
            <a:spLocks noGrp="1"/>
          </p:cNvSpPr>
          <p:nvPr>
            <p:ph type="sldNum" sz="quarter" idx="5"/>
          </p:nvPr>
        </p:nvSpPr>
        <p:spPr/>
        <p:txBody>
          <a:bodyPr/>
          <a:lstStyle/>
          <a:p>
            <a:fld id="{769943EA-69D9-7E49-97CD-A49926F617C9}" type="slidenum">
              <a:rPr lang="en-US" smtClean="0"/>
              <a:t>3</a:t>
            </a:fld>
            <a:endParaRPr lang="en-US" dirty="0"/>
          </a:p>
        </p:txBody>
      </p:sp>
    </p:spTree>
    <p:extLst>
      <p:ext uri="{BB962C8B-B14F-4D97-AF65-F5344CB8AC3E}">
        <p14:creationId xmlns:p14="http://schemas.microsoft.com/office/powerpoint/2010/main" val="201127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F245B-FFCC-5BCA-3F29-4EA341790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6BCE2-A362-CD55-04E8-E22644FE7F8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39A2791-96AC-FF3C-F67B-14DA47F013DC}"/>
              </a:ext>
            </a:extLst>
          </p:cNvPr>
          <p:cNvSpPr>
            <a:spLocks noGrp="1"/>
          </p:cNvSpPr>
          <p:nvPr>
            <p:ph type="body" idx="1"/>
          </p:nvPr>
        </p:nvSpPr>
        <p:spPr/>
        <p:txBody>
          <a:bodyPr/>
          <a:lstStyle/>
          <a:p>
            <a:r>
              <a:rPr lang="en-US" dirty="0"/>
              <a:t>Section headers can be critical for keeping the reader oriented</a:t>
            </a:r>
          </a:p>
        </p:txBody>
      </p:sp>
      <p:sp>
        <p:nvSpPr>
          <p:cNvPr id="4" name="Slide Number Placeholder 3">
            <a:extLst>
              <a:ext uri="{FF2B5EF4-FFF2-40B4-BE49-F238E27FC236}">
                <a16:creationId xmlns:a16="http://schemas.microsoft.com/office/drawing/2014/main" id="{D7DC9132-6C8F-75E0-6ABA-6CC5A628B9B9}"/>
              </a:ext>
            </a:extLst>
          </p:cNvPr>
          <p:cNvSpPr>
            <a:spLocks noGrp="1"/>
          </p:cNvSpPr>
          <p:nvPr>
            <p:ph type="sldNum" sz="quarter" idx="5"/>
          </p:nvPr>
        </p:nvSpPr>
        <p:spPr/>
        <p:txBody>
          <a:bodyPr/>
          <a:lstStyle/>
          <a:p>
            <a:fld id="{769943EA-69D9-7E49-97CD-A49926F617C9}" type="slidenum">
              <a:rPr lang="en-US" smtClean="0"/>
              <a:t>30</a:t>
            </a:fld>
            <a:endParaRPr lang="en-US" dirty="0"/>
          </a:p>
        </p:txBody>
      </p:sp>
    </p:spTree>
    <p:extLst>
      <p:ext uri="{BB962C8B-B14F-4D97-AF65-F5344CB8AC3E}">
        <p14:creationId xmlns:p14="http://schemas.microsoft.com/office/powerpoint/2010/main" val="3237294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E7708-C962-DE10-4940-83276A252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923B7-182C-AA7E-E60B-F17E659D7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D094E-7404-5ACE-9E80-20DBF0136DA8}"/>
              </a:ext>
            </a:extLst>
          </p:cNvPr>
          <p:cNvSpPr>
            <a:spLocks noGrp="1"/>
          </p:cNvSpPr>
          <p:nvPr>
            <p:ph type="body" idx="1"/>
          </p:nvPr>
        </p:nvSpPr>
        <p:spPr/>
        <p:txBody>
          <a:bodyPr/>
          <a:lstStyle/>
          <a:p>
            <a:r>
              <a:rPr lang="en-US" dirty="0"/>
              <a:t>Another element from storytelling to highlight is the use of parallel structure</a:t>
            </a:r>
          </a:p>
          <a:p>
            <a:endParaRPr lang="en-US" dirty="0"/>
          </a:p>
          <a:p>
            <a:r>
              <a:rPr lang="en-US" dirty="0"/>
              <a:t>we saw the goldilocks story provides great examples of this</a:t>
            </a:r>
          </a:p>
          <a:p>
            <a:endParaRPr lang="en-US" dirty="0"/>
          </a:p>
          <a:p>
            <a:r>
              <a:rPr lang="en-US" dirty="0"/>
              <a:t>In addition, it uses parallel construction throughout to make it easy for the reader to anticipate what might be coming next - anything you can do to reduce cognitive load of the reader is helpful and to your benefit</a:t>
            </a:r>
          </a:p>
          <a:p>
            <a:endParaRPr lang="en-US" dirty="0"/>
          </a:p>
          <a:p>
            <a:endParaRPr lang="en-US" dirty="0"/>
          </a:p>
        </p:txBody>
      </p:sp>
      <p:sp>
        <p:nvSpPr>
          <p:cNvPr id="4" name="Slide Number Placeholder 3">
            <a:extLst>
              <a:ext uri="{FF2B5EF4-FFF2-40B4-BE49-F238E27FC236}">
                <a16:creationId xmlns:a16="http://schemas.microsoft.com/office/drawing/2014/main" id="{8DF9650E-D2D4-C5BD-ED3C-DC6043E4878B}"/>
              </a:ext>
            </a:extLst>
          </p:cNvPr>
          <p:cNvSpPr>
            <a:spLocks noGrp="1"/>
          </p:cNvSpPr>
          <p:nvPr>
            <p:ph type="sldNum" sz="quarter" idx="5"/>
          </p:nvPr>
        </p:nvSpPr>
        <p:spPr/>
        <p:txBody>
          <a:bodyPr/>
          <a:lstStyle/>
          <a:p>
            <a:fld id="{769943EA-69D9-7E49-97CD-A49926F617C9}" type="slidenum">
              <a:rPr lang="en-US" smtClean="0"/>
              <a:t>31</a:t>
            </a:fld>
            <a:endParaRPr lang="en-US" dirty="0"/>
          </a:p>
        </p:txBody>
      </p:sp>
    </p:spTree>
    <p:extLst>
      <p:ext uri="{BB962C8B-B14F-4D97-AF65-F5344CB8AC3E}">
        <p14:creationId xmlns:p14="http://schemas.microsoft.com/office/powerpoint/2010/main" val="1114471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all understand this sentence, but as I read, my mind gets distracted because the information isn’t all presented in the same way (different verb tenses are used and I have to figure out what that means).</a:t>
            </a:r>
          </a:p>
        </p:txBody>
      </p:sp>
      <p:sp>
        <p:nvSpPr>
          <p:cNvPr id="4" name="Slide Number Placeholder 3"/>
          <p:cNvSpPr>
            <a:spLocks noGrp="1"/>
          </p:cNvSpPr>
          <p:nvPr>
            <p:ph type="sldNum" sz="quarter" idx="5"/>
          </p:nvPr>
        </p:nvSpPr>
        <p:spPr/>
        <p:txBody>
          <a:bodyPr/>
          <a:lstStyle/>
          <a:p>
            <a:fld id="{769943EA-69D9-7E49-97CD-A49926F617C9}" type="slidenum">
              <a:rPr lang="en-US" smtClean="0"/>
              <a:t>32</a:t>
            </a:fld>
            <a:endParaRPr lang="en-US" dirty="0"/>
          </a:p>
        </p:txBody>
      </p:sp>
    </p:spTree>
    <p:extLst>
      <p:ext uri="{BB962C8B-B14F-4D97-AF65-F5344CB8AC3E}">
        <p14:creationId xmlns:p14="http://schemas.microsoft.com/office/powerpoint/2010/main" val="622442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4AF6-E12C-7161-04AE-44A312477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35D6F-CA0C-BCA4-EB75-E1772BFCD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8F9AC-B7AC-43A3-1F5B-0F9A70EFB781}"/>
              </a:ext>
            </a:extLst>
          </p:cNvPr>
          <p:cNvSpPr>
            <a:spLocks noGrp="1"/>
          </p:cNvSpPr>
          <p:nvPr>
            <p:ph type="body" idx="1"/>
          </p:nvPr>
        </p:nvSpPr>
        <p:spPr/>
        <p:txBody>
          <a:bodyPr/>
          <a:lstStyle/>
          <a:p>
            <a:r>
              <a:rPr lang="en-US" dirty="0"/>
              <a:t>Writing the sentence with the same verb t3enses in parallel structure makes this easier to follow. </a:t>
            </a:r>
          </a:p>
        </p:txBody>
      </p:sp>
      <p:sp>
        <p:nvSpPr>
          <p:cNvPr id="4" name="Slide Number Placeholder 3">
            <a:extLst>
              <a:ext uri="{FF2B5EF4-FFF2-40B4-BE49-F238E27FC236}">
                <a16:creationId xmlns:a16="http://schemas.microsoft.com/office/drawing/2014/main" id="{D01FF307-D07E-BCEA-27B7-1A579484D2F8}"/>
              </a:ext>
            </a:extLst>
          </p:cNvPr>
          <p:cNvSpPr>
            <a:spLocks noGrp="1"/>
          </p:cNvSpPr>
          <p:nvPr>
            <p:ph type="sldNum" sz="quarter" idx="5"/>
          </p:nvPr>
        </p:nvSpPr>
        <p:spPr/>
        <p:txBody>
          <a:bodyPr/>
          <a:lstStyle/>
          <a:p>
            <a:fld id="{769943EA-69D9-7E49-97CD-A49926F617C9}" type="slidenum">
              <a:rPr lang="en-US" smtClean="0"/>
              <a:t>33</a:t>
            </a:fld>
            <a:endParaRPr lang="en-US" dirty="0"/>
          </a:p>
        </p:txBody>
      </p:sp>
    </p:spTree>
    <p:extLst>
      <p:ext uri="{BB962C8B-B14F-4D97-AF65-F5344CB8AC3E}">
        <p14:creationId xmlns:p14="http://schemas.microsoft.com/office/powerpoint/2010/main" val="3048281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Parallel structure also comes into play at the paragraph level – one example is on the Specific Aims page. Very helpful to structure these the same.</a:t>
            </a:r>
          </a:p>
        </p:txBody>
      </p:sp>
      <p:sp>
        <p:nvSpPr>
          <p:cNvPr id="4" name="Slide Number Placeholder 3"/>
          <p:cNvSpPr>
            <a:spLocks noGrp="1"/>
          </p:cNvSpPr>
          <p:nvPr>
            <p:ph type="sldNum" sz="quarter" idx="5"/>
          </p:nvPr>
        </p:nvSpPr>
        <p:spPr/>
        <p:txBody>
          <a:bodyPr/>
          <a:lstStyle/>
          <a:p>
            <a:fld id="{769943EA-69D9-7E49-97CD-A49926F617C9}" type="slidenum">
              <a:rPr lang="en-US" smtClean="0"/>
              <a:t>34</a:t>
            </a:fld>
            <a:endParaRPr lang="en-US" dirty="0"/>
          </a:p>
        </p:txBody>
      </p:sp>
    </p:spTree>
    <p:extLst>
      <p:ext uri="{BB962C8B-B14F-4D97-AF65-F5344CB8AC3E}">
        <p14:creationId xmlns:p14="http://schemas.microsoft.com/office/powerpoint/2010/main" val="2763092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AC61D-B107-9804-3F87-EBC214D35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ABB1D-0709-1E30-6BC4-3AC71E222C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A5711-C28F-239C-C265-8E2DB7C1FAC7}"/>
              </a:ext>
            </a:extLst>
          </p:cNvPr>
          <p:cNvSpPr>
            <a:spLocks noGrp="1"/>
          </p:cNvSpPr>
          <p:nvPr>
            <p:ph type="body" idx="1"/>
          </p:nvPr>
        </p:nvSpPr>
        <p:spPr/>
        <p:txBody>
          <a:bodyPr/>
          <a:lstStyle/>
          <a:p>
            <a:r>
              <a:rPr lang="en-US" dirty="0"/>
              <a:t>4 points I want to make. </a:t>
            </a:r>
          </a:p>
          <a:p>
            <a:endParaRPr lang="en-US" dirty="0"/>
          </a:p>
          <a:p>
            <a:r>
              <a:rPr lang="en-US" dirty="0" err="1"/>
              <a:t>Goldlocks</a:t>
            </a:r>
            <a:r>
              <a:rPr lang="en-US" dirty="0"/>
              <a:t> story really has a structure, at many levels, that provides context for the reader. </a:t>
            </a:r>
          </a:p>
          <a:p>
            <a:endParaRPr lang="en-US" dirty="0"/>
          </a:p>
          <a:p>
            <a:r>
              <a:rPr lang="en-US" dirty="0"/>
              <a:t>In addition, it uses parallel construction throughout to make it easy for the reader to anticipate what might be coming next </a:t>
            </a:r>
          </a:p>
          <a:p>
            <a:endParaRPr lang="en-US" dirty="0"/>
          </a:p>
          <a:p>
            <a:r>
              <a:rPr lang="en-US" dirty="0"/>
              <a:t>There are no surprises or red herrings, nothing out of the blue</a:t>
            </a:r>
          </a:p>
          <a:p>
            <a:endParaRPr lang="en-US" dirty="0"/>
          </a:p>
          <a:p>
            <a:r>
              <a:rPr lang="en-US" dirty="0"/>
              <a:t>And it uses relevant guideposts to provide orientation throughout the story</a:t>
            </a:r>
          </a:p>
          <a:p>
            <a:endParaRPr lang="en-US" dirty="0"/>
          </a:p>
          <a:p>
            <a:r>
              <a:rPr lang="en-US" dirty="0"/>
              <a:t>I’m going to briefly touch on each of these points and how they can be translated to scientific writing</a:t>
            </a:r>
          </a:p>
          <a:p>
            <a:endParaRPr lang="en-US" dirty="0"/>
          </a:p>
        </p:txBody>
      </p:sp>
      <p:sp>
        <p:nvSpPr>
          <p:cNvPr id="4" name="Slide Number Placeholder 3">
            <a:extLst>
              <a:ext uri="{FF2B5EF4-FFF2-40B4-BE49-F238E27FC236}">
                <a16:creationId xmlns:a16="http://schemas.microsoft.com/office/drawing/2014/main" id="{34EAFA12-F7E3-04EE-276C-445630FE96DA}"/>
              </a:ext>
            </a:extLst>
          </p:cNvPr>
          <p:cNvSpPr>
            <a:spLocks noGrp="1"/>
          </p:cNvSpPr>
          <p:nvPr>
            <p:ph type="sldNum" sz="quarter" idx="5"/>
          </p:nvPr>
        </p:nvSpPr>
        <p:spPr/>
        <p:txBody>
          <a:bodyPr/>
          <a:lstStyle/>
          <a:p>
            <a:fld id="{769943EA-69D9-7E49-97CD-A49926F617C9}" type="slidenum">
              <a:rPr lang="en-US" smtClean="0"/>
              <a:t>36</a:t>
            </a:fld>
            <a:endParaRPr lang="en-US" dirty="0"/>
          </a:p>
        </p:txBody>
      </p:sp>
    </p:spTree>
    <p:extLst>
      <p:ext uri="{BB962C8B-B14F-4D97-AF65-F5344CB8AC3E}">
        <p14:creationId xmlns:p14="http://schemas.microsoft.com/office/powerpoint/2010/main" val="2293036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Goldilocks – once upon a time girl named goldilocks (always called by same name; don't add too much detail)</a:t>
            </a:r>
          </a:p>
          <a:p>
            <a:r>
              <a:rPr lang="en-US" dirty="0"/>
              <a:t>	- don’t provide last name or parents names, etc. </a:t>
            </a:r>
          </a:p>
          <a:p>
            <a:r>
              <a:rPr lang="en-US" dirty="0"/>
              <a:t>Skipping through forest when she came upon a cottage (not how many bedrooms, square feet, what neighborhood its in)</a:t>
            </a:r>
          </a:p>
          <a:p>
            <a:endParaRPr lang="en-US" dirty="0"/>
          </a:p>
          <a:p>
            <a:r>
              <a:rPr lang="en-US" dirty="0"/>
              <a:t>Provides context – once inside, now very tired,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Helvetica" pitchFamily="2" charset="0"/>
              </a:rPr>
              <a:t>(not all reviewers are experts)</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37</a:t>
            </a:fld>
            <a:endParaRPr lang="en-US" dirty="0"/>
          </a:p>
        </p:txBody>
      </p:sp>
    </p:spTree>
    <p:extLst>
      <p:ext uri="{BB962C8B-B14F-4D97-AF65-F5344CB8AC3E}">
        <p14:creationId xmlns:p14="http://schemas.microsoft.com/office/powerpoint/2010/main" val="2711043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D91EA-08EC-5B66-606F-06E3751AB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DBE10-FFE5-87F5-D40F-873F26923E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E69890-7A1C-B2A5-AACD-7B0D0C0563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4B3662-953C-5AD1-8B9B-80A24A939757}"/>
              </a:ext>
            </a:extLst>
          </p:cNvPr>
          <p:cNvSpPr>
            <a:spLocks noGrp="1"/>
          </p:cNvSpPr>
          <p:nvPr>
            <p:ph type="sldNum" sz="quarter" idx="5"/>
          </p:nvPr>
        </p:nvSpPr>
        <p:spPr/>
        <p:txBody>
          <a:bodyPr/>
          <a:lstStyle/>
          <a:p>
            <a:fld id="{769943EA-69D9-7E49-97CD-A49926F617C9}" type="slidenum">
              <a:rPr lang="en-US" smtClean="0"/>
              <a:t>38</a:t>
            </a:fld>
            <a:endParaRPr lang="en-US" dirty="0"/>
          </a:p>
        </p:txBody>
      </p:sp>
    </p:spTree>
    <p:extLst>
      <p:ext uri="{BB962C8B-B14F-4D97-AF65-F5344CB8AC3E}">
        <p14:creationId xmlns:p14="http://schemas.microsoft.com/office/powerpoint/2010/main" val="2043035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Point out what was done well</a:t>
            </a:r>
          </a:p>
          <a:p>
            <a:endParaRPr lang="en-US" dirty="0"/>
          </a:p>
          <a:p>
            <a:r>
              <a:rPr lang="en-US" dirty="0"/>
              <a:t>Scientific writing is not easy and it is a process</a:t>
            </a:r>
          </a:p>
          <a:p>
            <a:r>
              <a:rPr lang="en-US" dirty="0"/>
              <a:t>The final products you see take time to develop</a:t>
            </a:r>
          </a:p>
        </p:txBody>
      </p:sp>
      <p:sp>
        <p:nvSpPr>
          <p:cNvPr id="4" name="Slide Number Placeholder 3"/>
          <p:cNvSpPr>
            <a:spLocks noGrp="1"/>
          </p:cNvSpPr>
          <p:nvPr>
            <p:ph type="sldNum" sz="quarter" idx="5"/>
          </p:nvPr>
        </p:nvSpPr>
        <p:spPr/>
        <p:txBody>
          <a:bodyPr/>
          <a:lstStyle/>
          <a:p>
            <a:fld id="{769943EA-69D9-7E49-97CD-A49926F617C9}" type="slidenum">
              <a:rPr lang="en-US" smtClean="0"/>
              <a:t>39</a:t>
            </a:fld>
            <a:endParaRPr lang="en-US" dirty="0"/>
          </a:p>
        </p:txBody>
      </p:sp>
    </p:spTree>
    <p:extLst>
      <p:ext uri="{BB962C8B-B14F-4D97-AF65-F5344CB8AC3E}">
        <p14:creationId xmlns:p14="http://schemas.microsoft.com/office/powerpoint/2010/main" val="2719291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40</a:t>
            </a:fld>
            <a:endParaRPr lang="en-US" dirty="0"/>
          </a:p>
        </p:txBody>
      </p:sp>
    </p:spTree>
    <p:extLst>
      <p:ext uri="{BB962C8B-B14F-4D97-AF65-F5344CB8AC3E}">
        <p14:creationId xmlns:p14="http://schemas.microsoft.com/office/powerpoint/2010/main" val="84747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When we provide feedback, what we are looking for is to make sure the science is rigorous and conveyed clearly; that the writing is strategic, and that all of it is clear to the intended audience</a:t>
            </a:r>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dirty="0"/>
          </a:p>
        </p:txBody>
      </p:sp>
    </p:spTree>
    <p:extLst>
      <p:ext uri="{BB962C8B-B14F-4D97-AF65-F5344CB8AC3E}">
        <p14:creationId xmlns:p14="http://schemas.microsoft.com/office/powerpoint/2010/main" val="1894711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B1164-A42D-A257-7232-8539D2152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29391-76DA-45C1-6B81-3193083F1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B131E-311E-E021-D20C-46C0D8E135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BA8344-7D03-1461-2AC3-5D78955AF3EA}"/>
              </a:ext>
            </a:extLst>
          </p:cNvPr>
          <p:cNvSpPr>
            <a:spLocks noGrp="1"/>
          </p:cNvSpPr>
          <p:nvPr>
            <p:ph type="sldNum" sz="quarter" idx="5"/>
          </p:nvPr>
        </p:nvSpPr>
        <p:spPr/>
        <p:txBody>
          <a:bodyPr/>
          <a:lstStyle/>
          <a:p>
            <a:fld id="{769943EA-69D9-7E49-97CD-A49926F617C9}" type="slidenum">
              <a:rPr lang="en-US" smtClean="0"/>
              <a:t>41</a:t>
            </a:fld>
            <a:endParaRPr lang="en-US" dirty="0"/>
          </a:p>
        </p:txBody>
      </p:sp>
    </p:spTree>
    <p:extLst>
      <p:ext uri="{BB962C8B-B14F-4D97-AF65-F5344CB8AC3E}">
        <p14:creationId xmlns:p14="http://schemas.microsoft.com/office/powerpoint/2010/main" val="1765969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5417-6724-A307-78C6-AAEE27FD9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2B053-3014-8999-3EBE-7B12A05096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9E0304-5AE1-B0E6-73CC-8E57221D44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2FF70D-E850-16BB-671E-0DAE7F3BD5D0}"/>
              </a:ext>
            </a:extLst>
          </p:cNvPr>
          <p:cNvSpPr>
            <a:spLocks noGrp="1"/>
          </p:cNvSpPr>
          <p:nvPr>
            <p:ph type="sldNum" sz="quarter" idx="5"/>
          </p:nvPr>
        </p:nvSpPr>
        <p:spPr/>
        <p:txBody>
          <a:bodyPr/>
          <a:lstStyle/>
          <a:p>
            <a:fld id="{769943EA-69D9-7E49-97CD-A49926F617C9}" type="slidenum">
              <a:rPr lang="en-US" smtClean="0"/>
              <a:t>42</a:t>
            </a:fld>
            <a:endParaRPr lang="en-US" dirty="0"/>
          </a:p>
        </p:txBody>
      </p:sp>
    </p:spTree>
    <p:extLst>
      <p:ext uri="{BB962C8B-B14F-4D97-AF65-F5344CB8AC3E}">
        <p14:creationId xmlns:p14="http://schemas.microsoft.com/office/powerpoint/2010/main" val="148744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people, especially at first, it can be difficult to accept feedback or criticism.</a:t>
            </a:r>
          </a:p>
          <a:p>
            <a:endParaRPr lang="en-US" dirty="0"/>
          </a:p>
          <a:p>
            <a:r>
              <a:rPr lang="en-US" dirty="0"/>
              <a:t>This is all reasonable, but, feedback is necessary in science, and it can help if we reframe how we think about it</a:t>
            </a:r>
          </a:p>
        </p:txBody>
      </p:sp>
      <p:sp>
        <p:nvSpPr>
          <p:cNvPr id="4" name="Slide Number Placeholder 3"/>
          <p:cNvSpPr>
            <a:spLocks noGrp="1"/>
          </p:cNvSpPr>
          <p:nvPr>
            <p:ph type="sldNum" sz="quarter" idx="5"/>
          </p:nvPr>
        </p:nvSpPr>
        <p:spPr/>
        <p:txBody>
          <a:bodyPr/>
          <a:lstStyle/>
          <a:p>
            <a:fld id="{769943EA-69D9-7E49-97CD-A49926F617C9}" type="slidenum">
              <a:rPr lang="en-US" smtClean="0"/>
              <a:t>43</a:t>
            </a:fld>
            <a:endParaRPr lang="en-US" dirty="0"/>
          </a:p>
        </p:txBody>
      </p:sp>
    </p:spTree>
    <p:extLst>
      <p:ext uri="{BB962C8B-B14F-4D97-AF65-F5344CB8AC3E}">
        <p14:creationId xmlns:p14="http://schemas.microsoft.com/office/powerpoint/2010/main" val="681004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1B2CD-BE20-740B-D165-4F0F5E5B0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DE499-56CA-B7F1-518A-88520EBE4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159C0-A24D-0072-2D21-D9B414D9EA97}"/>
              </a:ext>
            </a:extLst>
          </p:cNvPr>
          <p:cNvSpPr>
            <a:spLocks noGrp="1"/>
          </p:cNvSpPr>
          <p:nvPr>
            <p:ph type="body" idx="1"/>
          </p:nvPr>
        </p:nvSpPr>
        <p:spPr/>
        <p:txBody>
          <a:bodyPr/>
          <a:lstStyle/>
          <a:p>
            <a:r>
              <a:rPr lang="en-US" dirty="0"/>
              <a:t>I think it is human nature to react somewhat defensively when we get feedback; first response; I think it is good to just keep that in mind. </a:t>
            </a:r>
          </a:p>
          <a:p>
            <a:endParaRPr lang="en-US" dirty="0"/>
          </a:p>
          <a:p>
            <a:r>
              <a:rPr lang="en-US" dirty="0"/>
              <a:t>If that is your initial reaction, that's ok, (your like me), but being aware of this reaction is important because then we can take a step back and think, maybe I need to think about this more objectively. </a:t>
            </a:r>
          </a:p>
        </p:txBody>
      </p:sp>
      <p:sp>
        <p:nvSpPr>
          <p:cNvPr id="4" name="Slide Number Placeholder 3">
            <a:extLst>
              <a:ext uri="{FF2B5EF4-FFF2-40B4-BE49-F238E27FC236}">
                <a16:creationId xmlns:a16="http://schemas.microsoft.com/office/drawing/2014/main" id="{E28A0192-9910-471A-1B3C-ADC2F8FB73B8}"/>
              </a:ext>
            </a:extLst>
          </p:cNvPr>
          <p:cNvSpPr>
            <a:spLocks noGrp="1"/>
          </p:cNvSpPr>
          <p:nvPr>
            <p:ph type="sldNum" sz="quarter" idx="5"/>
          </p:nvPr>
        </p:nvSpPr>
        <p:spPr/>
        <p:txBody>
          <a:bodyPr/>
          <a:lstStyle/>
          <a:p>
            <a:fld id="{769943EA-69D9-7E49-97CD-A49926F617C9}" type="slidenum">
              <a:rPr lang="en-US" smtClean="0"/>
              <a:t>44</a:t>
            </a:fld>
            <a:endParaRPr lang="en-US" dirty="0"/>
          </a:p>
        </p:txBody>
      </p:sp>
    </p:spTree>
    <p:extLst>
      <p:ext uri="{BB962C8B-B14F-4D97-AF65-F5344CB8AC3E}">
        <p14:creationId xmlns:p14="http://schemas.microsoft.com/office/powerpoint/2010/main" val="288815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46</a:t>
            </a:fld>
            <a:endParaRPr lang="en-US" dirty="0"/>
          </a:p>
        </p:txBody>
      </p:sp>
    </p:spTree>
    <p:extLst>
      <p:ext uri="{BB962C8B-B14F-4D97-AF65-F5344CB8AC3E}">
        <p14:creationId xmlns:p14="http://schemas.microsoft.com/office/powerpoint/2010/main" val="1092858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0DDD9-A74A-BA58-36DD-E73EE247B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E382F-DA67-C028-5498-D7A3D7A8858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590BB01-DEA2-2BAE-4553-82C85DFF6B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DC9C95-8563-2FB0-D8BB-C40A6E78761B}"/>
              </a:ext>
            </a:extLst>
          </p:cNvPr>
          <p:cNvSpPr>
            <a:spLocks noGrp="1"/>
          </p:cNvSpPr>
          <p:nvPr>
            <p:ph type="sldNum" sz="quarter" idx="5"/>
          </p:nvPr>
        </p:nvSpPr>
        <p:spPr/>
        <p:txBody>
          <a:bodyPr/>
          <a:lstStyle/>
          <a:p>
            <a:fld id="{769943EA-69D9-7E49-97CD-A49926F617C9}" type="slidenum">
              <a:rPr lang="en-US" smtClean="0"/>
              <a:t>47</a:t>
            </a:fld>
            <a:endParaRPr lang="en-US" dirty="0"/>
          </a:p>
        </p:txBody>
      </p:sp>
    </p:spTree>
    <p:extLst>
      <p:ext uri="{BB962C8B-B14F-4D97-AF65-F5344CB8AC3E}">
        <p14:creationId xmlns:p14="http://schemas.microsoft.com/office/powerpoint/2010/main" val="413662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CBA9F-31CA-482E-81CA-69515A935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8D6B3-7084-279C-15E0-217EC204FD51}"/>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3BF38E95-A19D-C82F-7343-DCB357B669DF}"/>
              </a:ext>
            </a:extLst>
          </p:cNvPr>
          <p:cNvSpPr>
            <a:spLocks noGrp="1"/>
          </p:cNvSpPr>
          <p:nvPr>
            <p:ph type="body" idx="1"/>
          </p:nvPr>
        </p:nvSpPr>
        <p:spPr/>
        <p:txBody>
          <a:bodyPr/>
          <a:lstStyle/>
          <a:p>
            <a:pPr rtl="0" fontAlgn="ctr">
              <a:spcBef>
                <a:spcPts val="0"/>
              </a:spcBef>
              <a:spcAft>
                <a:spcPts val="0"/>
              </a:spcAft>
              <a:buFont typeface="Arial" panose="020B0604020202020204" pitchFamily="34" charset="0"/>
              <a:buNone/>
            </a:pPr>
            <a:endParaRPr lang="en-US" sz="1400" dirty="0">
              <a:solidFill>
                <a:srgbClr val="70AD47"/>
              </a:solidFill>
              <a:effectLst/>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b="0" i="0" u="none" strike="noStrike" kern="1200" dirty="0">
              <a:solidFill>
                <a:schemeClr val="tx1"/>
              </a:solidFill>
              <a:effectLst/>
              <a:latin typeface="Arial" charset="0"/>
              <a:ea typeface="ＭＳ Ｐゴシック" charset="-128"/>
              <a:cs typeface="ＭＳ Ｐゴシック" charset="-128"/>
            </a:endParaRPr>
          </a:p>
        </p:txBody>
      </p:sp>
      <p:sp>
        <p:nvSpPr>
          <p:cNvPr id="4" name="Slide Number Placeholder 3">
            <a:extLst>
              <a:ext uri="{FF2B5EF4-FFF2-40B4-BE49-F238E27FC236}">
                <a16:creationId xmlns:a16="http://schemas.microsoft.com/office/drawing/2014/main" id="{3CC05F4B-E2DC-B2FF-EF82-99086934B2A1}"/>
              </a:ext>
            </a:extLst>
          </p:cNvPr>
          <p:cNvSpPr>
            <a:spLocks noGrp="1"/>
          </p:cNvSpPr>
          <p:nvPr>
            <p:ph type="sldNum" sz="quarter" idx="5"/>
          </p:nvPr>
        </p:nvSpPr>
        <p:spPr/>
        <p:txBody>
          <a:bodyPr/>
          <a:lstStyle/>
          <a:p>
            <a:fld id="{769943EA-69D9-7E49-97CD-A49926F617C9}" type="slidenum">
              <a:rPr lang="en-US" smtClean="0"/>
              <a:t>48</a:t>
            </a:fld>
            <a:endParaRPr lang="en-US" dirty="0"/>
          </a:p>
        </p:txBody>
      </p:sp>
    </p:spTree>
    <p:extLst>
      <p:ext uri="{BB962C8B-B14F-4D97-AF65-F5344CB8AC3E}">
        <p14:creationId xmlns:p14="http://schemas.microsoft.com/office/powerpoint/2010/main" val="643540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49</a:t>
            </a:fld>
            <a:endParaRPr lang="en-US" dirty="0"/>
          </a:p>
        </p:txBody>
      </p:sp>
    </p:spTree>
    <p:extLst>
      <p:ext uri="{BB962C8B-B14F-4D97-AF65-F5344CB8AC3E}">
        <p14:creationId xmlns:p14="http://schemas.microsoft.com/office/powerpoint/2010/main" val="4952162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50</a:t>
            </a:fld>
            <a:endParaRPr lang="en-US" dirty="0"/>
          </a:p>
        </p:txBody>
      </p:sp>
    </p:spTree>
    <p:extLst>
      <p:ext uri="{BB962C8B-B14F-4D97-AF65-F5344CB8AC3E}">
        <p14:creationId xmlns:p14="http://schemas.microsoft.com/office/powerpoint/2010/main" val="4156664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51</a:t>
            </a:fld>
            <a:endParaRPr lang="en-US" dirty="0"/>
          </a:p>
        </p:txBody>
      </p:sp>
    </p:spTree>
    <p:extLst>
      <p:ext uri="{BB962C8B-B14F-4D97-AF65-F5344CB8AC3E}">
        <p14:creationId xmlns:p14="http://schemas.microsoft.com/office/powerpoint/2010/main" val="225200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AF2F3-92D8-352A-BDFE-8A3505DA7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091D2-F56E-F0BE-746C-9D785AC79D32}"/>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66727161-1F1B-BDFC-59CD-7472B343C9EC}"/>
              </a:ext>
            </a:extLst>
          </p:cNvPr>
          <p:cNvSpPr>
            <a:spLocks noGrp="1"/>
          </p:cNvSpPr>
          <p:nvPr>
            <p:ph type="body" idx="1"/>
          </p:nvPr>
        </p:nvSpPr>
        <p:spPr/>
        <p:txBody>
          <a:bodyPr/>
          <a:lstStyle/>
          <a:p>
            <a:pPr rtl="0" fontAlgn="ctr">
              <a:spcBef>
                <a:spcPts val="0"/>
              </a:spcBef>
              <a:spcAft>
                <a:spcPts val="0"/>
              </a:spcAft>
              <a:buFont typeface="Arial" panose="020B0604020202020204" pitchFamily="34" charset="0"/>
              <a:buChar char="•"/>
            </a:pPr>
            <a:r>
              <a:rPr lang="en-US" sz="1800" dirty="0">
                <a:solidFill>
                  <a:srgbClr val="70AD47"/>
                </a:solidFill>
                <a:effectLst/>
                <a:latin typeface="Calibri" panose="020F0502020204030204" pitchFamily="34" charset="0"/>
              </a:rPr>
              <a:t>Focus today is on giving and receiving feedback</a:t>
            </a:r>
          </a:p>
          <a:p>
            <a:pPr rtl="0" fontAlgn="ctr">
              <a:spcBef>
                <a:spcPts val="0"/>
              </a:spcBef>
              <a:spcAft>
                <a:spcPts val="0"/>
              </a:spcAft>
              <a:buFont typeface="Arial" panose="020B0604020202020204" pitchFamily="34" charset="0"/>
              <a:buChar char="•"/>
            </a:pPr>
            <a:r>
              <a:rPr lang="en-US" sz="1800" dirty="0">
                <a:solidFill>
                  <a:srgbClr val="70AD47"/>
                </a:solidFill>
                <a:effectLst/>
                <a:latin typeface="Calibri" panose="020F0502020204030204" pitchFamily="34" charset="0"/>
              </a:rPr>
              <a:t>Thought it might help to tell you a little bit about what I look for when I review </a:t>
            </a:r>
            <a:r>
              <a:rPr lang="en-US" sz="1800" dirty="0" err="1">
                <a:solidFill>
                  <a:srgbClr val="70AD47"/>
                </a:solidFill>
                <a:effectLst/>
                <a:latin typeface="Calibri" panose="020F0502020204030204" pitchFamily="34" charset="0"/>
              </a:rPr>
              <a:t>granst</a:t>
            </a:r>
            <a:r>
              <a:rPr lang="en-US" sz="1800" dirty="0">
                <a:solidFill>
                  <a:srgbClr val="70AD47"/>
                </a:solidFill>
                <a:effectLst/>
                <a:latin typeface="Calibri" panose="020F0502020204030204" pitchFamily="34" charset="0"/>
              </a:rPr>
              <a:t> and manuscripts</a:t>
            </a:r>
          </a:p>
          <a:p>
            <a:pPr rtl="0" fontAlgn="ctr">
              <a:spcBef>
                <a:spcPts val="0"/>
              </a:spcBef>
              <a:spcAft>
                <a:spcPts val="0"/>
              </a:spcAft>
              <a:buFont typeface="Arial" panose="020B0604020202020204" pitchFamily="34" charset="0"/>
              <a:buChar char="•"/>
            </a:pPr>
            <a:endParaRPr lang="en-US" sz="1800" dirty="0">
              <a:solidFill>
                <a:srgbClr val="70AD47"/>
              </a:solidFill>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dirty="0">
                <a:solidFill>
                  <a:srgbClr val="70AD47"/>
                </a:solidFill>
                <a:effectLst/>
                <a:latin typeface="Calibri" panose="020F0502020204030204" pitchFamily="34" charset="0"/>
              </a:rPr>
              <a:t>Want to review four key elements of storytelling Using a classic children’s story goldilocks,</a:t>
            </a:r>
          </a:p>
          <a:p>
            <a:pPr rtl="0" fontAlgn="ctr">
              <a:spcBef>
                <a:spcPts val="0"/>
              </a:spcBef>
              <a:spcAft>
                <a:spcPts val="0"/>
              </a:spcAft>
              <a:buFont typeface="Arial" panose="020B0604020202020204" pitchFamily="34" charset="0"/>
              <a:buChar char="•"/>
            </a:pPr>
            <a:r>
              <a:rPr lang="en-US" sz="1800" dirty="0">
                <a:solidFill>
                  <a:srgbClr val="70AD47"/>
                </a:solidFill>
                <a:effectLst/>
                <a:latin typeface="Calibri" panose="020F0502020204030204" pitchFamily="34" charset="0"/>
              </a:rPr>
              <a:t>Explain how thinking about these elements can help you when providing feedback to someone (or in your own writing)</a:t>
            </a:r>
          </a:p>
          <a:p>
            <a:pPr rtl="0" fontAlgn="ctr">
              <a:spcBef>
                <a:spcPts val="0"/>
              </a:spcBef>
              <a:spcAft>
                <a:spcPts val="0"/>
              </a:spcAft>
              <a:buFont typeface="Arial" panose="020B0604020202020204" pitchFamily="34" charset="0"/>
              <a:buChar char="•"/>
            </a:pPr>
            <a:r>
              <a:rPr lang="en-US" sz="1800" dirty="0" err="1">
                <a:solidFill>
                  <a:srgbClr val="70AD47"/>
                </a:solidFill>
                <a:effectLst/>
                <a:latin typeface="Calibri" panose="020F0502020204030204" pitchFamily="34" charset="0"/>
              </a:rPr>
              <a:t>Decribe</a:t>
            </a:r>
            <a:r>
              <a:rPr lang="en-US" sz="1800" dirty="0">
                <a:solidFill>
                  <a:srgbClr val="70AD47"/>
                </a:solidFill>
                <a:effectLst/>
                <a:latin typeface="Calibri" panose="020F0502020204030204" pitchFamily="34" charset="0"/>
              </a:rPr>
              <a:t> some ways you can approach the feedback you receive</a:t>
            </a:r>
          </a:p>
          <a:p>
            <a:pPr rtl="0" fontAlgn="ctr">
              <a:spcBef>
                <a:spcPts val="0"/>
              </a:spcBef>
              <a:spcAft>
                <a:spcPts val="0"/>
              </a:spcAft>
              <a:buFont typeface="Arial" panose="020B0604020202020204" pitchFamily="34" charset="0"/>
              <a:buChar char="•"/>
            </a:pPr>
            <a:r>
              <a:rPr lang="en-US" sz="1800" dirty="0">
                <a:solidFill>
                  <a:srgbClr val="70AD47"/>
                </a:solidFill>
                <a:effectLst/>
                <a:latin typeface="Calibri" panose="020F0502020204030204" pitchFamily="34" charset="0"/>
              </a:rPr>
              <a:t>Some resources for your writing</a:t>
            </a:r>
          </a:p>
        </p:txBody>
      </p:sp>
      <p:sp>
        <p:nvSpPr>
          <p:cNvPr id="4" name="Slide Number Placeholder 3">
            <a:extLst>
              <a:ext uri="{FF2B5EF4-FFF2-40B4-BE49-F238E27FC236}">
                <a16:creationId xmlns:a16="http://schemas.microsoft.com/office/drawing/2014/main" id="{C283C018-2015-63D0-18C7-03886091D43B}"/>
              </a:ext>
            </a:extLst>
          </p:cNvPr>
          <p:cNvSpPr>
            <a:spLocks noGrp="1"/>
          </p:cNvSpPr>
          <p:nvPr>
            <p:ph type="sldNum" sz="quarter" idx="5"/>
          </p:nvPr>
        </p:nvSpPr>
        <p:spPr/>
        <p:txBody>
          <a:bodyPr/>
          <a:lstStyle/>
          <a:p>
            <a:fld id="{769943EA-69D9-7E49-97CD-A49926F617C9}" type="slidenum">
              <a:rPr lang="en-US" smtClean="0"/>
              <a:t>5</a:t>
            </a:fld>
            <a:endParaRPr lang="en-US" dirty="0"/>
          </a:p>
        </p:txBody>
      </p:sp>
    </p:spTree>
    <p:extLst>
      <p:ext uri="{BB962C8B-B14F-4D97-AF65-F5344CB8AC3E}">
        <p14:creationId xmlns:p14="http://schemas.microsoft.com/office/powerpoint/2010/main" val="1514640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52</a:t>
            </a:fld>
            <a:endParaRPr lang="en-US" dirty="0"/>
          </a:p>
        </p:txBody>
      </p:sp>
    </p:spTree>
    <p:extLst>
      <p:ext uri="{BB962C8B-B14F-4D97-AF65-F5344CB8AC3E}">
        <p14:creationId xmlns:p14="http://schemas.microsoft.com/office/powerpoint/2010/main" val="32587870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53</a:t>
            </a:fld>
            <a:endParaRPr lang="en-US" dirty="0"/>
          </a:p>
        </p:txBody>
      </p:sp>
    </p:spTree>
    <p:extLst>
      <p:ext uri="{BB962C8B-B14F-4D97-AF65-F5344CB8AC3E}">
        <p14:creationId xmlns:p14="http://schemas.microsoft.com/office/powerpoint/2010/main" val="2771718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54</a:t>
            </a:fld>
            <a:endParaRPr lang="en-US" dirty="0"/>
          </a:p>
        </p:txBody>
      </p:sp>
    </p:spTree>
    <p:extLst>
      <p:ext uri="{BB962C8B-B14F-4D97-AF65-F5344CB8AC3E}">
        <p14:creationId xmlns:p14="http://schemas.microsoft.com/office/powerpoint/2010/main" val="35492906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55948-5DB0-027C-EE9A-56C515A57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66B2C-6409-C8D1-9F10-866E06A0E7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35097D4-F539-09EE-D1CA-3D8447A201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F64C9-9108-3C45-A7E0-D52EEA33903D}"/>
              </a:ext>
            </a:extLst>
          </p:cNvPr>
          <p:cNvSpPr>
            <a:spLocks noGrp="1"/>
          </p:cNvSpPr>
          <p:nvPr>
            <p:ph type="sldNum" sz="quarter" idx="5"/>
          </p:nvPr>
        </p:nvSpPr>
        <p:spPr/>
        <p:txBody>
          <a:bodyPr/>
          <a:lstStyle/>
          <a:p>
            <a:fld id="{769943EA-69D9-7E49-97CD-A49926F617C9}" type="slidenum">
              <a:rPr lang="en-US" smtClean="0"/>
              <a:t>56</a:t>
            </a:fld>
            <a:endParaRPr lang="en-US" dirty="0"/>
          </a:p>
        </p:txBody>
      </p:sp>
    </p:spTree>
    <p:extLst>
      <p:ext uri="{BB962C8B-B14F-4D97-AF65-F5344CB8AC3E}">
        <p14:creationId xmlns:p14="http://schemas.microsoft.com/office/powerpoint/2010/main" val="926345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32DC2-654B-FCEF-12B8-5E2E576B2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89A86-EE6C-1992-7433-9365C829D9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BC04CE5-D56A-2142-0CEA-608F72CB9AB4}"/>
              </a:ext>
            </a:extLst>
          </p:cNvPr>
          <p:cNvSpPr>
            <a:spLocks noGrp="1"/>
          </p:cNvSpPr>
          <p:nvPr>
            <p:ph type="body" idx="1"/>
          </p:nvPr>
        </p:nvSpPr>
        <p:spPr/>
        <p:txBody>
          <a:bodyPr/>
          <a:lstStyle/>
          <a:p>
            <a:r>
              <a:rPr lang="en-US" dirty="0"/>
              <a:t>Let’s talk about storytelling, you may have heard some people say you should tell a story with your research, and I would agree, but why is that? </a:t>
            </a:r>
          </a:p>
        </p:txBody>
      </p:sp>
      <p:sp>
        <p:nvSpPr>
          <p:cNvPr id="4" name="Slide Number Placeholder 3">
            <a:extLst>
              <a:ext uri="{FF2B5EF4-FFF2-40B4-BE49-F238E27FC236}">
                <a16:creationId xmlns:a16="http://schemas.microsoft.com/office/drawing/2014/main" id="{BE348E12-7E0D-7B4A-5591-7AF53FD04609}"/>
              </a:ext>
            </a:extLst>
          </p:cNvPr>
          <p:cNvSpPr>
            <a:spLocks noGrp="1"/>
          </p:cNvSpPr>
          <p:nvPr>
            <p:ph type="sldNum" sz="quarter" idx="5"/>
          </p:nvPr>
        </p:nvSpPr>
        <p:spPr/>
        <p:txBody>
          <a:bodyPr/>
          <a:lstStyle/>
          <a:p>
            <a:fld id="{769943EA-69D9-7E49-97CD-A49926F617C9}" type="slidenum">
              <a:rPr lang="en-US" smtClean="0"/>
              <a:t>6</a:t>
            </a:fld>
            <a:endParaRPr lang="en-US" dirty="0"/>
          </a:p>
        </p:txBody>
      </p:sp>
    </p:spTree>
    <p:extLst>
      <p:ext uri="{BB962C8B-B14F-4D97-AF65-F5344CB8AC3E}">
        <p14:creationId xmlns:p14="http://schemas.microsoft.com/office/powerpoint/2010/main" val="2089056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because scientific writing requires persuasion. You have several goals:</a:t>
            </a:r>
          </a:p>
          <a:p>
            <a:endParaRPr lang="en-US" dirty="0"/>
          </a:p>
          <a:p>
            <a:r>
              <a:rPr lang="en-US" dirty="0"/>
              <a:t>You need to convince someone there is a problem and it 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a:latin typeface="Helvetica" pitchFamily="2" charset="0"/>
                <a:cs typeface="Arial" panose="020B0604020202020204" pitchFamily="34" charset="0"/>
              </a:rPr>
              <a:t>Propose a viable solution (hypothesis)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a:latin typeface="Helvetica" pitchFamily="2" charset="0"/>
                <a:cs typeface="Arial" panose="020B0604020202020204" pitchFamily="34" charset="0"/>
              </a:rPr>
              <a:t>Present a plan to achieve that solution (or describe what you did to identify a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a:latin typeface="Helvetica" pitchFamily="2" charset="0"/>
                <a:cs typeface="Arial" panose="020B0604020202020204" pitchFamily="34" charset="0"/>
              </a:rPr>
              <a:t>Explain why the outcomes are important or their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200" dirty="0">
              <a:latin typeface="Helvetica"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to figure out how these pieces go together…helpful to think about how this is done using stories</a:t>
            </a:r>
            <a:endParaRPr lang="en-US" b="0" i="0" kern="1200" dirty="0">
              <a:latin typeface="Helvetica" pitchFamily="2" charset="0"/>
              <a:cs typeface="Arial" panose="020B0604020202020204" pitchFamily="34" charset="0"/>
            </a:endParaRPr>
          </a:p>
          <a:p>
            <a:r>
              <a:rPr lang="en-US" dirty="0"/>
              <a:t>And telling is a story is a good way to captivate someone’s attention and try to persuade them to at least listen to what you want to do. </a:t>
            </a:r>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dirty="0"/>
          </a:p>
        </p:txBody>
      </p:sp>
    </p:spTree>
    <p:extLst>
      <p:ext uri="{BB962C8B-B14F-4D97-AF65-F5344CB8AC3E}">
        <p14:creationId xmlns:p14="http://schemas.microsoft.com/office/powerpoint/2010/main" val="3365841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9CC0E-EC3B-F391-56AE-9146840BF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2EC9B-D171-856E-BF08-21C8D509FDFC}"/>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5296DB14-8237-61CE-D888-2C602BB707E0}"/>
              </a:ext>
            </a:extLst>
          </p:cNvPr>
          <p:cNvSpPr>
            <a:spLocks noGrp="1"/>
          </p:cNvSpPr>
          <p:nvPr>
            <p:ph type="body" idx="1"/>
          </p:nvPr>
        </p:nvSpPr>
        <p:spPr/>
        <p:txBody>
          <a:bodyPr/>
          <a:lstStyle/>
          <a:p>
            <a:endParaRPr lang="en-US" sz="1800" dirty="0"/>
          </a:p>
          <a:p>
            <a:r>
              <a:rPr lang="en-US" sz="1800" dirty="0"/>
              <a:t>I’m going to briefly discuss some fundamental elements of storytelling using the story Goldilocks and the three bears, which many of you may have heard of</a:t>
            </a:r>
          </a:p>
          <a:p>
            <a:endParaRPr lang="en-US" sz="1800" dirty="0"/>
          </a:p>
          <a:p>
            <a:r>
              <a:rPr lang="en-US" sz="1800" dirty="0"/>
              <a:t>Keeping some of these elements in mind is important for your writing, but it can help you provide feedback by looking for these elements in other people’s writing</a:t>
            </a:r>
          </a:p>
        </p:txBody>
      </p:sp>
      <p:sp>
        <p:nvSpPr>
          <p:cNvPr id="4" name="Slide Number Placeholder 3">
            <a:extLst>
              <a:ext uri="{FF2B5EF4-FFF2-40B4-BE49-F238E27FC236}">
                <a16:creationId xmlns:a16="http://schemas.microsoft.com/office/drawing/2014/main" id="{EE4440A2-DB74-7E8C-2D2C-C783B9E46C4A}"/>
              </a:ext>
            </a:extLst>
          </p:cNvPr>
          <p:cNvSpPr>
            <a:spLocks noGrp="1"/>
          </p:cNvSpPr>
          <p:nvPr>
            <p:ph type="sldNum" sz="quarter" idx="5"/>
          </p:nvPr>
        </p:nvSpPr>
        <p:spPr/>
        <p:txBody>
          <a:bodyPr/>
          <a:lstStyle/>
          <a:p>
            <a:fld id="{769943EA-69D9-7E49-97CD-A49926F617C9}" type="slidenum">
              <a:rPr lang="en-US" smtClean="0"/>
              <a:t>8</a:t>
            </a:fld>
            <a:endParaRPr lang="en-US" dirty="0"/>
          </a:p>
        </p:txBody>
      </p:sp>
    </p:spTree>
    <p:extLst>
      <p:ext uri="{BB962C8B-B14F-4D97-AF65-F5344CB8AC3E}">
        <p14:creationId xmlns:p14="http://schemas.microsoft.com/office/powerpoint/2010/main" val="424442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E3977-8AFB-C37B-7EC5-FC2493BF4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CA7C8-B497-F125-421E-5BDD8CFBF78A}"/>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F3C0DA75-6404-611E-1A65-4E74EF385608}"/>
              </a:ext>
            </a:extLst>
          </p:cNvPr>
          <p:cNvSpPr>
            <a:spLocks noGrp="1"/>
          </p:cNvSpPr>
          <p:nvPr>
            <p:ph type="body" idx="1"/>
          </p:nvPr>
        </p:nvSpPr>
        <p:spPr/>
        <p:txBody>
          <a:bodyPr/>
          <a:lstStyle/>
          <a:p>
            <a:r>
              <a:rPr lang="en-US" sz="1800" dirty="0"/>
              <a:t>Many of you have heard the story of goldilocks and the three bears, but for those who need a refresher</a:t>
            </a:r>
          </a:p>
        </p:txBody>
      </p:sp>
      <p:sp>
        <p:nvSpPr>
          <p:cNvPr id="4" name="Slide Number Placeholder 3">
            <a:extLst>
              <a:ext uri="{FF2B5EF4-FFF2-40B4-BE49-F238E27FC236}">
                <a16:creationId xmlns:a16="http://schemas.microsoft.com/office/drawing/2014/main" id="{186E5A5E-859A-E5C8-783F-5D0060C42FEE}"/>
              </a:ext>
            </a:extLst>
          </p:cNvPr>
          <p:cNvSpPr>
            <a:spLocks noGrp="1"/>
          </p:cNvSpPr>
          <p:nvPr>
            <p:ph type="sldNum" sz="quarter" idx="5"/>
          </p:nvPr>
        </p:nvSpPr>
        <p:spPr/>
        <p:txBody>
          <a:bodyPr/>
          <a:lstStyle/>
          <a:p>
            <a:fld id="{769943EA-69D9-7E49-97CD-A49926F617C9}" type="slidenum">
              <a:rPr lang="en-US" smtClean="0"/>
              <a:t>9</a:t>
            </a:fld>
            <a:endParaRPr lang="en-US" dirty="0"/>
          </a:p>
        </p:txBody>
      </p:sp>
    </p:spTree>
    <p:extLst>
      <p:ext uri="{BB962C8B-B14F-4D97-AF65-F5344CB8AC3E}">
        <p14:creationId xmlns:p14="http://schemas.microsoft.com/office/powerpoint/2010/main" val="1900290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 Solid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a:t>
            </a:r>
            <a:br>
              <a:rPr lang="en-US" dirty="0"/>
            </a:br>
            <a:r>
              <a:rPr lang="en-US" dirty="0"/>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1035436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60634"/>
            <a:ext cx="1037658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Description automatically generated with medium confidence">
            <a:extLst>
              <a:ext uri="{FF2B5EF4-FFF2-40B4-BE49-F238E27FC236}">
                <a16:creationId xmlns:a16="http://schemas.microsoft.com/office/drawing/2014/main" id="{6EFF7803-3539-7DBD-4520-1043AE67F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8197" y="149875"/>
            <a:ext cx="3345554" cy="1135647"/>
          </a:xfrm>
          <a:prstGeom prst="rect">
            <a:avLst/>
          </a:prstGeom>
        </p:spPr>
      </p:pic>
    </p:spTree>
    <p:extLst>
      <p:ext uri="{BB962C8B-B14F-4D97-AF65-F5344CB8AC3E}">
        <p14:creationId xmlns:p14="http://schemas.microsoft.com/office/powerpoint/2010/main" val="37447409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guide id="3" pos="5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535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499" y="1686757"/>
            <a:ext cx="10302446"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35A4A98C-CFAA-6356-5F93-D9AA7790DCF7}"/>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7" name="Picture 6" descr="A yellow text on a black background&#10;&#10;Description automatically generated">
            <a:extLst>
              <a:ext uri="{FF2B5EF4-FFF2-40B4-BE49-F238E27FC236}">
                <a16:creationId xmlns:a16="http://schemas.microsoft.com/office/drawing/2014/main" id="{98F3BAF0-9BC2-152D-2249-54CB549C13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4" name="TextBox 3">
            <a:extLst>
              <a:ext uri="{FF2B5EF4-FFF2-40B4-BE49-F238E27FC236}">
                <a16:creationId xmlns:a16="http://schemas.microsoft.com/office/drawing/2014/main" id="{A27BC17B-F5FC-122D-C59F-A14A3CDAD49B}"/>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5" name="Footer Placeholder 4">
            <a:extLst>
              <a:ext uri="{FF2B5EF4-FFF2-40B4-BE49-F238E27FC236}">
                <a16:creationId xmlns:a16="http://schemas.microsoft.com/office/drawing/2014/main" id="{20CC4CD8-5ACC-2392-B588-166E10B7C667}"/>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7DEA7F39-3913-E6ED-89F3-9A69CD7B50C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EA276E71-DA42-6D22-CF21-4A57012734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3" name="TextBox 2">
            <a:extLst>
              <a:ext uri="{FF2B5EF4-FFF2-40B4-BE49-F238E27FC236}">
                <a16:creationId xmlns:a16="http://schemas.microsoft.com/office/drawing/2014/main" id="{626FEC1A-250F-5C6F-1CA1-C007F74917FD}"/>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7" name="Footer Placeholder 4">
            <a:extLst>
              <a:ext uri="{FF2B5EF4-FFF2-40B4-BE49-F238E27FC236}">
                <a16:creationId xmlns:a16="http://schemas.microsoft.com/office/drawing/2014/main" id="{358AEE01-CDB5-0E19-4DCE-6C414D0C8B8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guide id="9" orient="horz" pos="1608" userDrawn="1">
          <p15:clr>
            <a:srgbClr val="FBAE40"/>
          </p15:clr>
        </p15:guide>
        <p15:guide id="10" pos="1248" userDrawn="1">
          <p15:clr>
            <a:srgbClr val="FBAE40"/>
          </p15:clr>
        </p15:guide>
        <p15:guide id="11" pos="1896" userDrawn="1">
          <p15:clr>
            <a:srgbClr val="FBAE40"/>
          </p15:clr>
        </p15:guide>
        <p15:guide id="12" pos="2544" userDrawn="1">
          <p15:clr>
            <a:srgbClr val="FBAE40"/>
          </p15:clr>
        </p15:guide>
        <p15:guide id="13" pos="3192" userDrawn="1">
          <p15:clr>
            <a:srgbClr val="FBAE40"/>
          </p15:clr>
        </p15:guide>
        <p15:guide id="14" pos="4488" userDrawn="1">
          <p15:clr>
            <a:srgbClr val="FBAE40"/>
          </p15:clr>
        </p15:guide>
        <p15:guide id="15" pos="5136" userDrawn="1">
          <p15:clr>
            <a:srgbClr val="FBAE40"/>
          </p15:clr>
        </p15:guide>
        <p15:guide id="16" pos="6432" userDrawn="1">
          <p15:clr>
            <a:srgbClr val="FBAE40"/>
          </p15:clr>
        </p15:guide>
        <p15:guide id="17" pos="5784" userDrawn="1">
          <p15:clr>
            <a:srgbClr val="FBAE40"/>
          </p15:clr>
        </p15:guide>
        <p15:guide id="18" orient="horz" pos="2160" userDrawn="1">
          <p15:clr>
            <a:srgbClr val="FBAE40"/>
          </p15:clr>
        </p15:guide>
        <p15:guide id="19" orient="horz" pos="2712" userDrawn="1">
          <p15:clr>
            <a:srgbClr val="FBAE40"/>
          </p15:clr>
        </p15:guide>
        <p15:guide id="20" orient="horz" pos="3264" userDrawn="1">
          <p15:clr>
            <a:srgbClr val="FBAE40"/>
          </p15:clr>
        </p15:guide>
        <p15:guide id="21" orient="horz" pos="38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2D2F673-8F81-4982-AA66-35312BF385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31FD0869-90A0-6363-688F-E8A4A4F99C74}"/>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15CBE5F8-025C-6069-3350-9D9F57FA8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8D039E24-2CEF-F627-DF42-F285A50BC960}"/>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2E9C086F-7D58-EC00-7015-D1BF774C9C8A}"/>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0" name="Footer Placeholder 4">
            <a:extLst>
              <a:ext uri="{FF2B5EF4-FFF2-40B4-BE49-F238E27FC236}">
                <a16:creationId xmlns:a16="http://schemas.microsoft.com/office/drawing/2014/main" id="{16D921CB-C27A-D7E5-9242-1C124235C5A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4AFB3A8B-E08E-ED0A-7B66-32267F4FAF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2C4F593F-35AB-0D35-F089-181ACD06A888}"/>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DCC2AFA2-E512-D592-1B0B-E710FAF2EFAB}"/>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0" name="Footer Placeholder 4">
            <a:extLst>
              <a:ext uri="{FF2B5EF4-FFF2-40B4-BE49-F238E27FC236}">
                <a16:creationId xmlns:a16="http://schemas.microsoft.com/office/drawing/2014/main" id="{F562772C-9C43-5348-5603-DC67A3512588}"/>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35384344-D9CA-297D-47CB-7B0831B148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6" name="TextBox 5">
            <a:extLst>
              <a:ext uri="{FF2B5EF4-FFF2-40B4-BE49-F238E27FC236}">
                <a16:creationId xmlns:a16="http://schemas.microsoft.com/office/drawing/2014/main" id="{F23E1E2E-45EB-9322-0FB4-86D74968EDE3}"/>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2" name="Footer Placeholder 4">
            <a:extLst>
              <a:ext uri="{FF2B5EF4-FFF2-40B4-BE49-F238E27FC236}">
                <a16:creationId xmlns:a16="http://schemas.microsoft.com/office/drawing/2014/main" id="{A6BFE654-278E-CF97-5A37-563ACE29A70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79CE712B-1232-1862-7051-C001F0CF6C5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7FB627B1-061C-858C-2C51-6C808738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592B6049-8FA4-4091-28E1-54389CFA51A8}"/>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1EE58734-082B-4067-5F4D-D52884E7637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9" name="Title 1">
            <a:extLst>
              <a:ext uri="{FF2B5EF4-FFF2-40B4-BE49-F238E27FC236}">
                <a16:creationId xmlns:a16="http://schemas.microsoft.com/office/drawing/2014/main" id="{F83F529D-C880-45A0-81D8-FD2CC04E07D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CF7A8FD0-2AC1-275A-9524-9DE4BF6C6B13}"/>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D129EA6D-59B6-C4E7-4D09-FB65990DDC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133EBF7C-437C-6E4A-CC6C-3F1FDFCA4A4B}"/>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76329D04-8924-B265-368A-56B1AD5C9DF4}"/>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A9A771B-4FFF-4EBF-A07A-0D6292AC2FE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BB9E4697-1DF2-48BD-9681-3CCBC4EBCF1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61A6B1C7-6A30-86C7-6FE3-ADF716343F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3ABA4F46-2AB1-AD17-D08A-8219BA7DFEE3}"/>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CB7CAAA8-968D-A7FD-9D6C-BD51A44F035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1EE2C71-E6FD-4A5F-BC00-7290049C4471}"/>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B120D79B-99BE-30F4-FFDB-B35DFE81DAB5}"/>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664C53B2-F375-3502-9348-6B16A16704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7D87D047-BE9C-9EE2-4CBC-3A4A349B92D8}"/>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48E25E65-2F3A-38C3-72BE-3E43D85941D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Solid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4D2A103D-B44C-09C1-7BB8-33D77CD43383}"/>
              </a:ext>
            </a:extLst>
          </p:cNvPr>
          <p:cNvSpPr>
            <a:spLocks noGrp="1"/>
          </p:cNvSpPr>
          <p:nvPr>
            <p:ph type="ftr" sz="quarter" idx="3"/>
          </p:nvPr>
        </p:nvSpPr>
        <p:spPr>
          <a:xfrm>
            <a:off x="952500" y="1760634"/>
            <a:ext cx="916622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14D30604-A152-EC8B-3BB0-1BC10618EA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8197" y="149875"/>
            <a:ext cx="3345554" cy="1135647"/>
          </a:xfrm>
          <a:prstGeom prst="rect">
            <a:avLst/>
          </a:prstGeom>
        </p:spPr>
      </p:pic>
    </p:spTree>
    <p:extLst>
      <p:ext uri="{BB962C8B-B14F-4D97-AF65-F5344CB8AC3E}">
        <p14:creationId xmlns:p14="http://schemas.microsoft.com/office/powerpoint/2010/main" val="731605126"/>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9" name="Title 1">
            <a:extLst>
              <a:ext uri="{FF2B5EF4-FFF2-40B4-BE49-F238E27FC236}">
                <a16:creationId xmlns:a16="http://schemas.microsoft.com/office/drawing/2014/main" id="{F947D672-DDE7-4F36-B79C-4245C5D115ED}"/>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C8BD71F8-36C7-0D6F-BA71-A4EC45774EB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56937614-60E1-E380-25FA-F31283CF8F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8BE4F738-4F1D-B5E5-68C3-A88C436A2F17}"/>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D5ADE8A0-0211-6CAF-8226-2403F2B8EA5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8" name="Straight Connector 7">
            <a:extLst>
              <a:ext uri="{FF2B5EF4-FFF2-40B4-BE49-F238E27FC236}">
                <a16:creationId xmlns:a16="http://schemas.microsoft.com/office/drawing/2014/main" id="{0E7A2738-1D29-40DE-AACF-F60CD708E892}"/>
              </a:ext>
            </a:extLst>
          </p:cNvPr>
          <p:cNvCxnSpPr>
            <a:cxnSpLocks/>
          </p:cNvCxnSpPr>
          <p:nvPr userDrawn="1"/>
        </p:nvCxnSpPr>
        <p:spPr>
          <a:xfrm>
            <a:off x="3443288" y="2921860"/>
            <a:ext cx="17335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7C3D46F0-0006-469D-9C96-A2B5BF70874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25" name="Straight Connector 24">
            <a:extLst>
              <a:ext uri="{FF2B5EF4-FFF2-40B4-BE49-F238E27FC236}">
                <a16:creationId xmlns:a16="http://schemas.microsoft.com/office/drawing/2014/main" id="{5A6ACD5D-F5F8-A848-B9BA-91AAB700F112}"/>
              </a:ext>
            </a:extLst>
          </p:cNvPr>
          <p:cNvCxnSpPr>
            <a:cxnSpLocks/>
          </p:cNvCxnSpPr>
          <p:nvPr userDrawn="1"/>
        </p:nvCxnSpPr>
        <p:spPr>
          <a:xfrm>
            <a:off x="7013575" y="2921860"/>
            <a:ext cx="16926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7E67C6A6-8114-73E3-9530-83F659442862}"/>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2" name="Picture 1" descr="A yellow text on a black background&#10;&#10;Description automatically generated">
            <a:extLst>
              <a:ext uri="{FF2B5EF4-FFF2-40B4-BE49-F238E27FC236}">
                <a16:creationId xmlns:a16="http://schemas.microsoft.com/office/drawing/2014/main" id="{A5DAF273-CDB7-03A3-FBDF-FE4565C744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4" name="TextBox 3">
            <a:extLst>
              <a:ext uri="{FF2B5EF4-FFF2-40B4-BE49-F238E27FC236}">
                <a16:creationId xmlns:a16="http://schemas.microsoft.com/office/drawing/2014/main" id="{DC7EF3DD-680F-FA81-D902-AC9F3792208B}"/>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272694EA-7E6B-08F2-9A5D-276E24C4ABE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568"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1316" userDrawn="1">
          <p15:clr>
            <a:srgbClr val="FBAE40"/>
          </p15:clr>
        </p15:guide>
        <p15:guide id="9" orient="horz" pos="2366" userDrawn="1">
          <p15:clr>
            <a:srgbClr val="FBAE40"/>
          </p15:clr>
        </p15:guide>
        <p15:guide id="14" pos="5544" userDrawn="1">
          <p15:clr>
            <a:srgbClr val="FBAE40"/>
          </p15:clr>
        </p15:guide>
        <p15:guide id="15" pos="6600" userDrawn="1">
          <p15:clr>
            <a:srgbClr val="FBAE40"/>
          </p15:clr>
        </p15:guide>
        <p15:guide id="16" pos="1066" userDrawn="1">
          <p15:clr>
            <a:srgbClr val="FBAE40"/>
          </p15:clr>
        </p15:guide>
        <p15:guide id="17" pos="2118" userDrawn="1">
          <p15:clr>
            <a:srgbClr val="FBAE40"/>
          </p15:clr>
        </p15:guide>
        <p15:guide id="18" pos="3313" userDrawn="1">
          <p15:clr>
            <a:srgbClr val="FBAE40"/>
          </p15:clr>
        </p15:guide>
        <p15:guide id="19" pos="4370" userDrawn="1">
          <p15:clr>
            <a:srgbClr val="FBAE40"/>
          </p15:clr>
        </p15:guide>
        <p15:guide id="20" pos="2169" userDrawn="1">
          <p15:clr>
            <a:srgbClr val="FBAE40"/>
          </p15:clr>
        </p15:guide>
        <p15:guide id="21" pos="3261" userDrawn="1">
          <p15:clr>
            <a:srgbClr val="FBAE40"/>
          </p15:clr>
        </p15:guide>
        <p15:guide id="22" pos="4418" userDrawn="1">
          <p15:clr>
            <a:srgbClr val="FBAE40"/>
          </p15:clr>
        </p15:guide>
        <p15:guide id="23" pos="5490" userDrawn="1">
          <p15:clr>
            <a:srgbClr val="FBAE40"/>
          </p15:clr>
        </p15:guide>
        <p15:guide id="24" pos="665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3048000" y="2921860"/>
            <a:ext cx="838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B9DD2E6-4011-470E-85A1-9331B2E255C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D484D14F-B31B-CAB8-5FB9-945EA37FC8EF}"/>
              </a:ext>
            </a:extLst>
          </p:cNvPr>
          <p:cNvCxnSpPr>
            <a:cxnSpLocks/>
          </p:cNvCxnSpPr>
          <p:nvPr userDrawn="1"/>
        </p:nvCxnSpPr>
        <p:spPr>
          <a:xfrm>
            <a:off x="5715000" y="2921860"/>
            <a:ext cx="7493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ABC3FA-D70B-45FB-B0C5-595AA93535D8}"/>
              </a:ext>
            </a:extLst>
          </p:cNvPr>
          <p:cNvCxnSpPr>
            <a:cxnSpLocks/>
          </p:cNvCxnSpPr>
          <p:nvPr userDrawn="1"/>
        </p:nvCxnSpPr>
        <p:spPr>
          <a:xfrm>
            <a:off x="8305800" y="2921860"/>
            <a:ext cx="835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B617AE9-9221-2FF1-B4EE-6D815ABA3C1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98FCC65E-BE26-8E29-DC46-1AAB7E85DE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95E85B48-5D90-C618-107D-098EF96842AE}"/>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5" name="Footer Placeholder 4">
            <a:extLst>
              <a:ext uri="{FF2B5EF4-FFF2-40B4-BE49-F238E27FC236}">
                <a16:creationId xmlns:a16="http://schemas.microsoft.com/office/drawing/2014/main" id="{1CBA87B0-318C-0DA9-F4EB-A1869A9880F0}"/>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pos="816" userDrawn="1">
          <p15:clr>
            <a:srgbClr val="FBAE40"/>
          </p15:clr>
        </p15:guide>
        <p15:guide id="9" pos="1868" userDrawn="1">
          <p15:clr>
            <a:srgbClr val="FBAE40"/>
          </p15:clr>
        </p15:guide>
        <p15:guide id="10" pos="2500" userDrawn="1">
          <p15:clr>
            <a:srgbClr val="FBAE40"/>
          </p15:clr>
        </p15:guide>
        <p15:guide id="11" pos="3548" userDrawn="1">
          <p15:clr>
            <a:srgbClr val="FBAE40"/>
          </p15:clr>
        </p15:guide>
        <p15:guide id="12" pos="4124" userDrawn="1">
          <p15:clr>
            <a:srgbClr val="FBAE40"/>
          </p15:clr>
        </p15:guide>
        <p15:guide id="13" pos="5175" userDrawn="1">
          <p15:clr>
            <a:srgbClr val="FBAE40"/>
          </p15:clr>
        </p15:guide>
        <p15:guide id="14" pos="5813" userDrawn="1">
          <p15:clr>
            <a:srgbClr val="FBAE40"/>
          </p15:clr>
        </p15:guide>
        <p15:guide id="15" pos="6864" userDrawn="1">
          <p15:clr>
            <a:srgbClr val="FBAE40"/>
          </p15:clr>
        </p15:guide>
        <p15:guide id="16" orient="horz" pos="1315" userDrawn="1">
          <p15:clr>
            <a:srgbClr val="FBAE40"/>
          </p15:clr>
        </p15:guide>
        <p15:guide id="17" orient="horz" pos="2367" userDrawn="1">
          <p15:clr>
            <a:srgbClr val="FBAE40"/>
          </p15:clr>
        </p15:guide>
        <p15:guide id="18" pos="1920" userDrawn="1">
          <p15:clr>
            <a:srgbClr val="FBAE40"/>
          </p15:clr>
        </p15:guide>
        <p15:guide id="19" pos="2448" userDrawn="1">
          <p15:clr>
            <a:srgbClr val="FBAE40"/>
          </p15:clr>
        </p15:guide>
        <p15:guide id="20" pos="3600" userDrawn="1">
          <p15:clr>
            <a:srgbClr val="FBAE40"/>
          </p15:clr>
        </p15:guide>
        <p15:guide id="21" pos="4072" userDrawn="1">
          <p15:clr>
            <a:srgbClr val="FBAE40"/>
          </p15:clr>
        </p15:guide>
        <p15:guide id="22" pos="5232" userDrawn="1">
          <p15:clr>
            <a:srgbClr val="FBAE40"/>
          </p15:clr>
        </p15:guide>
        <p15:guide id="23" pos="575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28257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3" name="Title 1">
            <a:extLst>
              <a:ext uri="{FF2B5EF4-FFF2-40B4-BE49-F238E27FC236}">
                <a16:creationId xmlns:a16="http://schemas.microsoft.com/office/drawing/2014/main" id="{C7E2EA4D-EFA8-4B7C-9585-ADB07DA2D974}"/>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35" name="Straight Connector 34">
            <a:extLst>
              <a:ext uri="{FF2B5EF4-FFF2-40B4-BE49-F238E27FC236}">
                <a16:creationId xmlns:a16="http://schemas.microsoft.com/office/drawing/2014/main" id="{259B4F0C-FBF6-6B23-6019-CE0930AF8B81}"/>
              </a:ext>
            </a:extLst>
          </p:cNvPr>
          <p:cNvCxnSpPr>
            <a:cxnSpLocks/>
          </p:cNvCxnSpPr>
          <p:nvPr userDrawn="1"/>
        </p:nvCxnSpPr>
        <p:spPr>
          <a:xfrm>
            <a:off x="48736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5E7EB7-C08C-A706-75F5-163114F556B0}"/>
              </a:ext>
            </a:extLst>
          </p:cNvPr>
          <p:cNvCxnSpPr>
            <a:cxnSpLocks/>
          </p:cNvCxnSpPr>
          <p:nvPr userDrawn="1"/>
        </p:nvCxnSpPr>
        <p:spPr>
          <a:xfrm>
            <a:off x="69310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9DC6E-06D3-01FD-6A70-A0F2D9B643AA}"/>
              </a:ext>
            </a:extLst>
          </p:cNvPr>
          <p:cNvCxnSpPr>
            <a:cxnSpLocks/>
          </p:cNvCxnSpPr>
          <p:nvPr userDrawn="1"/>
        </p:nvCxnSpPr>
        <p:spPr>
          <a:xfrm>
            <a:off x="89852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73D2A58-F486-9EB8-D8FB-EA5FA2896940}"/>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D5E8EA98-EFDE-CDAE-9376-E68D473D60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7981FCD3-6A37-D3DB-ECA0-B8B631E6147C}"/>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5" name="Footer Placeholder 4">
            <a:extLst>
              <a:ext uri="{FF2B5EF4-FFF2-40B4-BE49-F238E27FC236}">
                <a16:creationId xmlns:a16="http://schemas.microsoft.com/office/drawing/2014/main" id="{E8F357E3-29D1-AA87-06B1-AAC9065EBF63}"/>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318" userDrawn="1">
          <p15:clr>
            <a:srgbClr val="FBAE40"/>
          </p15:clr>
        </p15:guide>
        <p15:guide id="9" orient="horz" pos="1358" userDrawn="1">
          <p15:clr>
            <a:srgbClr val="FBAE40"/>
          </p15:clr>
        </p15:guide>
        <p15:guide id="10" pos="772" userDrawn="1">
          <p15:clr>
            <a:srgbClr val="FBAE40"/>
          </p15:clr>
        </p15:guide>
        <p15:guide id="11" pos="1724" userDrawn="1">
          <p15:clr>
            <a:srgbClr val="FBAE40"/>
          </p15:clr>
        </p15:guide>
        <p15:guide id="12" pos="3356" userDrawn="1">
          <p15:clr>
            <a:srgbClr val="FBAE40"/>
          </p15:clr>
        </p15:guide>
        <p15:guide id="13" pos="3016" userDrawn="1">
          <p15:clr>
            <a:srgbClr val="FBAE40"/>
          </p15:clr>
        </p15:guide>
        <p15:guide id="14" pos="1464" userDrawn="1">
          <p15:clr>
            <a:srgbClr val="FBAE40"/>
          </p15:clr>
        </p15:guide>
        <p15:guide id="15" pos="4308" userDrawn="1">
          <p15:clr>
            <a:srgbClr val="FBAE40"/>
          </p15:clr>
        </p15:guide>
        <p15:guide id="16" pos="4649" userDrawn="1">
          <p15:clr>
            <a:srgbClr val="FBAE40"/>
          </p15:clr>
        </p15:guide>
        <p15:guide id="17" pos="5606" userDrawn="1">
          <p15:clr>
            <a:srgbClr val="FBAE40"/>
          </p15:clr>
        </p15:guide>
        <p15:guide id="19" pos="7512" userDrawn="1">
          <p15:clr>
            <a:srgbClr val="FBAE40"/>
          </p15:clr>
        </p15:guide>
        <p15:guide id="20" pos="1780" userDrawn="1">
          <p15:clr>
            <a:srgbClr val="FBAE40"/>
          </p15:clr>
        </p15:guide>
        <p15:guide id="21" pos="2010" userDrawn="1">
          <p15:clr>
            <a:srgbClr val="FBAE40"/>
          </p15:clr>
        </p15:guide>
        <p15:guide id="22" pos="3072" userDrawn="1">
          <p15:clr>
            <a:srgbClr val="FBAE40"/>
          </p15:clr>
        </p15:guide>
        <p15:guide id="23" pos="3300" userDrawn="1">
          <p15:clr>
            <a:srgbClr val="FBAE40"/>
          </p15:clr>
        </p15:guide>
        <p15:guide id="24" pos="4366" userDrawn="1">
          <p15:clr>
            <a:srgbClr val="FBAE40"/>
          </p15:clr>
        </p15:guide>
        <p15:guide id="25" pos="7056" userDrawn="1">
          <p15:clr>
            <a:srgbClr val="FBAE40"/>
          </p15:clr>
        </p15:guide>
        <p15:guide id="26" pos="5660" userDrawn="1">
          <p15:clr>
            <a:srgbClr val="FBAE40"/>
          </p15:clr>
        </p15:guide>
        <p15:guide id="27" pos="7464" userDrawn="1">
          <p15:clr>
            <a:srgbClr val="FBAE40"/>
          </p15:clr>
        </p15:guide>
        <p15:guide id="28" pos="2064" userDrawn="1">
          <p15:clr>
            <a:srgbClr val="FBAE40"/>
          </p15:clr>
        </p15:guide>
        <p15:guide id="29" userDrawn="1">
          <p15:clr>
            <a:srgbClr val="FBAE40"/>
          </p15:clr>
        </p15:guide>
        <p15:guide id="30" pos="5888" userDrawn="1">
          <p15:clr>
            <a:srgbClr val="FBAE40"/>
          </p15:clr>
        </p15:guide>
        <p15:guide id="31" pos="5944" userDrawn="1">
          <p15:clr>
            <a:srgbClr val="FBAE40"/>
          </p15:clr>
        </p15:guide>
        <p15:guide id="32" pos="7416" userDrawn="1">
          <p15:clr>
            <a:srgbClr val="FBAE40"/>
          </p15:clr>
        </p15:guide>
        <p15:guide id="33" pos="689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4636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53512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53512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marL="0" indent="0">
              <a:buFontTx/>
              <a:buNone/>
              <a:defRPr/>
            </a:lvl1pPr>
          </a:lstStyle>
          <a:p>
            <a:r>
              <a:rPr lang="en-US"/>
              <a:t>Click icon to add picture</a:t>
            </a:r>
            <a:endParaRPr lang="en-US" dirty="0"/>
          </a:p>
        </p:txBody>
      </p: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marL="0" indent="0">
              <a:buFontTx/>
              <a:buNone/>
              <a:defRPr/>
            </a:lvl1pPr>
          </a:lstStyle>
          <a:p>
            <a:r>
              <a:rPr lang="en-US"/>
              <a:t>Click icon to add picture</a:t>
            </a:r>
            <a:endParaRPr lang="en-US" dirty="0"/>
          </a:p>
        </p:txBody>
      </p: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marL="0" indent="0">
              <a:buFontTx/>
              <a:buNone/>
              <a:defRPr/>
            </a:lvl1pPr>
          </a:lstStyle>
          <a:p>
            <a:r>
              <a:rPr lang="en-US"/>
              <a:t>Click icon to add picture</a:t>
            </a:r>
            <a:endParaRPr lang="en-US" dirty="0"/>
          </a:p>
        </p:txBody>
      </p:sp>
      <p:sp>
        <p:nvSpPr>
          <p:cNvPr id="22" name="Footer Placeholder 4">
            <a:extLst>
              <a:ext uri="{FF2B5EF4-FFF2-40B4-BE49-F238E27FC236}">
                <a16:creationId xmlns:a16="http://schemas.microsoft.com/office/drawing/2014/main" id="{5FC41B9A-FCFA-1172-37A7-AB47B0D25EC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6" name="Picture 5" descr="A yellow text on a black background&#10;&#10;Description automatically generated">
            <a:extLst>
              <a:ext uri="{FF2B5EF4-FFF2-40B4-BE49-F238E27FC236}">
                <a16:creationId xmlns:a16="http://schemas.microsoft.com/office/drawing/2014/main" id="{531551D0-D988-B533-FEAE-D9ED22BD50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679B6CDF-A384-368D-AEF5-8582156E8926}"/>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8" name="Footer Placeholder 4">
            <a:extLst>
              <a:ext uri="{FF2B5EF4-FFF2-40B4-BE49-F238E27FC236}">
                <a16:creationId xmlns:a16="http://schemas.microsoft.com/office/drawing/2014/main" id="{B236BC2A-2875-1DD2-C60B-E3C92A920544}"/>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Four Column Layout">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3513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52508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28" name="Picture Placeholder 3">
            <a:extLst>
              <a:ext uri="{FF2B5EF4-FFF2-40B4-BE49-F238E27FC236}">
                <a16:creationId xmlns:a16="http://schemas.microsoft.com/office/drawing/2014/main" id="{61DB74C6-E1E3-4A4F-A899-AE944C4BC2CD}"/>
              </a:ext>
            </a:extLst>
          </p:cNvPr>
          <p:cNvSpPr>
            <a:spLocks noGrp="1"/>
          </p:cNvSpPr>
          <p:nvPr>
            <p:ph type="pic" sz="quarter" idx="20"/>
          </p:nvPr>
        </p:nvSpPr>
        <p:spPr>
          <a:xfrm>
            <a:off x="3740308" y="1684461"/>
            <a:ext cx="2154706"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29" name="Picture Placeholder 3">
            <a:extLst>
              <a:ext uri="{FF2B5EF4-FFF2-40B4-BE49-F238E27FC236}">
                <a16:creationId xmlns:a16="http://schemas.microsoft.com/office/drawing/2014/main" id="{87834FAF-E63C-4237-A219-3A85ABAC9EE3}"/>
              </a:ext>
            </a:extLst>
          </p:cNvPr>
          <p:cNvSpPr>
            <a:spLocks noGrp="1"/>
          </p:cNvSpPr>
          <p:nvPr>
            <p:ph type="pic" sz="quarter" idx="21"/>
          </p:nvPr>
        </p:nvSpPr>
        <p:spPr>
          <a:xfrm>
            <a:off x="6303337" y="1684461"/>
            <a:ext cx="2154706"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10" name="Footer Placeholder 4">
            <a:extLst>
              <a:ext uri="{FF2B5EF4-FFF2-40B4-BE49-F238E27FC236}">
                <a16:creationId xmlns:a16="http://schemas.microsoft.com/office/drawing/2014/main" id="{40E71239-E0C1-04AC-A5F1-6AB44F76757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52FBA26C-C21C-2554-DC90-61C8FB5AFB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0FF538DD-E1A5-E4B2-B97D-BD4032EDB124}"/>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8F2684D1-E12A-AE8B-CEF3-21FFBD93BDB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535130"/>
            <a:ext cx="1835088"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3545060"/>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4535130"/>
            <a:ext cx="183823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42236" cy="1621608"/>
          </a:xfrm>
        </p:spPr>
        <p:txBody>
          <a:bodyPr/>
          <a:lstStyle>
            <a:lvl1pPr marL="0" indent="0">
              <a:buNone/>
              <a:defRPr/>
            </a:lvl1pPr>
          </a:lstStyle>
          <a:p>
            <a:r>
              <a:rPr lang="en-US"/>
              <a:t>Click icon to add picture</a:t>
            </a:r>
            <a:endParaRPr lang="en-US" dirty="0"/>
          </a:p>
        </p:txBody>
      </p:sp>
      <p:sp>
        <p:nvSpPr>
          <p:cNvPr id="39" name="Picture Placeholder 3">
            <a:extLst>
              <a:ext uri="{FF2B5EF4-FFF2-40B4-BE49-F238E27FC236}">
                <a16:creationId xmlns:a16="http://schemas.microsoft.com/office/drawing/2014/main" id="{A76DD000-F678-4F74-B689-3C21D4B60D4C}"/>
              </a:ext>
            </a:extLst>
          </p:cNvPr>
          <p:cNvSpPr>
            <a:spLocks noGrp="1"/>
          </p:cNvSpPr>
          <p:nvPr>
            <p:ph type="pic" sz="quarter" idx="22"/>
          </p:nvPr>
        </p:nvSpPr>
        <p:spPr>
          <a:xfrm>
            <a:off x="3229003" y="1680599"/>
            <a:ext cx="1617954" cy="1621608"/>
          </a:xfrm>
        </p:spPr>
        <p:txBody>
          <a:bodyPr/>
          <a:lstStyle>
            <a:lvl1pPr marL="0" indent="0">
              <a:buNone/>
              <a:defRPr/>
            </a:lvl1pPr>
          </a:lstStyle>
          <a:p>
            <a:r>
              <a:rPr lang="en-US"/>
              <a:t>Click icon to add picture</a:t>
            </a:r>
            <a:endParaRPr lang="en-US" dirty="0"/>
          </a:p>
        </p:txBody>
      </p:sp>
      <p:sp>
        <p:nvSpPr>
          <p:cNvPr id="40" name="Picture Placeholder 3">
            <a:extLst>
              <a:ext uri="{FF2B5EF4-FFF2-40B4-BE49-F238E27FC236}">
                <a16:creationId xmlns:a16="http://schemas.microsoft.com/office/drawing/2014/main" id="{123E9D90-8EEF-4864-BB43-ED190DB0B44F}"/>
              </a:ext>
            </a:extLst>
          </p:cNvPr>
          <p:cNvSpPr>
            <a:spLocks noGrp="1"/>
          </p:cNvSpPr>
          <p:nvPr>
            <p:ph type="pic" sz="quarter" idx="23"/>
          </p:nvPr>
        </p:nvSpPr>
        <p:spPr>
          <a:xfrm>
            <a:off x="5287023" y="1673225"/>
            <a:ext cx="1617954" cy="1621608"/>
          </a:xfrm>
        </p:spPr>
        <p:txBody>
          <a:bodyPr/>
          <a:lstStyle>
            <a:lvl1pPr marL="0" indent="0">
              <a:buNone/>
              <a:defRPr/>
            </a:lvl1pPr>
          </a:lstStyle>
          <a:p>
            <a:r>
              <a:rPr lang="en-US"/>
              <a:t>Click icon to add picture</a:t>
            </a:r>
            <a:endParaRPr lang="en-US" dirty="0"/>
          </a:p>
        </p:txBody>
      </p:sp>
      <p:sp>
        <p:nvSpPr>
          <p:cNvPr id="41" name="Picture Placeholder 3">
            <a:extLst>
              <a:ext uri="{FF2B5EF4-FFF2-40B4-BE49-F238E27FC236}">
                <a16:creationId xmlns:a16="http://schemas.microsoft.com/office/drawing/2014/main" id="{2B2CFB9A-A9AE-487A-9D9A-22147BC5B8A1}"/>
              </a:ext>
            </a:extLst>
          </p:cNvPr>
          <p:cNvSpPr>
            <a:spLocks noGrp="1"/>
          </p:cNvSpPr>
          <p:nvPr>
            <p:ph type="pic" sz="quarter" idx="24"/>
          </p:nvPr>
        </p:nvSpPr>
        <p:spPr>
          <a:xfrm>
            <a:off x="7346978" y="1678310"/>
            <a:ext cx="1617954" cy="1621608"/>
          </a:xfrm>
        </p:spPr>
        <p:txBody>
          <a:bodyPr/>
          <a:lstStyle>
            <a:lvl1pPr marL="0" indent="0">
              <a:buNone/>
              <a:defRPr/>
            </a:lvl1pPr>
          </a:lstStyle>
          <a:p>
            <a:r>
              <a:rPr lang="en-US"/>
              <a:t>Click icon to add picture</a:t>
            </a:r>
            <a:endParaRPr lang="en-US" dirty="0"/>
          </a:p>
        </p:txBody>
      </p:sp>
      <p:sp>
        <p:nvSpPr>
          <p:cNvPr id="42" name="Picture Placeholder 3">
            <a:extLst>
              <a:ext uri="{FF2B5EF4-FFF2-40B4-BE49-F238E27FC236}">
                <a16:creationId xmlns:a16="http://schemas.microsoft.com/office/drawing/2014/main" id="{0E1D3434-C81E-4BE5-A058-CC08F9246005}"/>
              </a:ext>
            </a:extLst>
          </p:cNvPr>
          <p:cNvSpPr>
            <a:spLocks noGrp="1"/>
          </p:cNvSpPr>
          <p:nvPr>
            <p:ph type="pic" sz="quarter" idx="25"/>
          </p:nvPr>
        </p:nvSpPr>
        <p:spPr>
          <a:xfrm>
            <a:off x="9394654" y="1686759"/>
            <a:ext cx="1844846" cy="1621608"/>
          </a:xfrm>
        </p:spPr>
        <p:txBody>
          <a:bodyPr/>
          <a:lstStyle>
            <a:lvl1pPr marL="0" indent="0">
              <a:buNone/>
              <a:defRPr/>
            </a:lvl1pPr>
          </a:lstStyle>
          <a:p>
            <a:r>
              <a:rPr lang="en-US"/>
              <a:t>Click icon to add picture</a:t>
            </a:r>
            <a:endParaRPr lang="en-US" dirty="0"/>
          </a:p>
        </p:txBody>
      </p:sp>
      <p:sp>
        <p:nvSpPr>
          <p:cNvPr id="10" name="Footer Placeholder 4">
            <a:extLst>
              <a:ext uri="{FF2B5EF4-FFF2-40B4-BE49-F238E27FC236}">
                <a16:creationId xmlns:a16="http://schemas.microsoft.com/office/drawing/2014/main" id="{6E5EFF98-ADBF-6CEF-0AEA-81947E94052D}"/>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E7A8EA17-0614-F71D-406F-3C11ED964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D038B9AF-7EBB-A255-1D93-786E238BBB4F}"/>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B8C14F94-05E0-F6BD-4F6E-05E5B3849A7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 </a:t>
            </a:r>
            <a:br>
              <a:rPr lang="en-US" dirty="0"/>
            </a:br>
            <a:r>
              <a:rPr lang="en-US" dirty="0"/>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hasCustomPrompt="1"/>
          </p:nvPr>
        </p:nvSpPr>
        <p:spPr>
          <a:xfrm>
            <a:off x="952500" y="2050741"/>
            <a:ext cx="10287000" cy="3892859"/>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B3026BD-8233-4CE9-BFDD-A9E26AEFE3EF}"/>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Footer Placeholder 4">
            <a:extLst>
              <a:ext uri="{FF2B5EF4-FFF2-40B4-BE49-F238E27FC236}">
                <a16:creationId xmlns:a16="http://schemas.microsoft.com/office/drawing/2014/main" id="{B42037C0-D5E4-AD2E-ECED-E9336924D92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5" name="Picture 4" descr="A yellow text on a black background&#10;&#10;Description automatically generated">
            <a:extLst>
              <a:ext uri="{FF2B5EF4-FFF2-40B4-BE49-F238E27FC236}">
                <a16:creationId xmlns:a16="http://schemas.microsoft.com/office/drawing/2014/main" id="{4BD2C714-0EBA-F1DA-5D5E-B639B7D321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4" name="TextBox 3">
            <a:extLst>
              <a:ext uri="{FF2B5EF4-FFF2-40B4-BE49-F238E27FC236}">
                <a16:creationId xmlns:a16="http://schemas.microsoft.com/office/drawing/2014/main" id="{B157A075-DE36-BC2E-6F6E-224252D427B6}"/>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50994AAE-C893-AE53-C309-76109E7AE06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423193-F2CF-43C4-A4FA-5D8A65CDD7AE}"/>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dirty="0"/>
              <a:t>Click to edit title</a:t>
            </a:r>
          </a:p>
        </p:txBody>
      </p:sp>
      <p:sp>
        <p:nvSpPr>
          <p:cNvPr id="18" name="Content Placeholder 2">
            <a:extLst>
              <a:ext uri="{FF2B5EF4-FFF2-40B4-BE49-F238E27FC236}">
                <a16:creationId xmlns:a16="http://schemas.microsoft.com/office/drawing/2014/main" id="{47404DB8-B6AC-4389-8E6E-A115840D1D74}"/>
              </a:ext>
            </a:extLst>
          </p:cNvPr>
          <p:cNvSpPr>
            <a:spLocks noGrp="1"/>
          </p:cNvSpPr>
          <p:nvPr>
            <p:ph idx="1" hasCustomPrompt="1"/>
          </p:nvPr>
        </p:nvSpPr>
        <p:spPr>
          <a:xfrm>
            <a:off x="952499" y="1686757"/>
            <a:ext cx="5257801" cy="4256843"/>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56742992-6A62-A002-308C-891025F5CF3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3" name="Picture 2" descr="A yellow text on a black background&#10;&#10;Description automatically generated">
            <a:extLst>
              <a:ext uri="{FF2B5EF4-FFF2-40B4-BE49-F238E27FC236}">
                <a16:creationId xmlns:a16="http://schemas.microsoft.com/office/drawing/2014/main" id="{B5EB2867-613F-34CC-8008-8C1E043335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D171B2B2-AE6D-BA2E-6969-5E86D23E3A9F}"/>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4" name="Footer Placeholder 4">
            <a:extLst>
              <a:ext uri="{FF2B5EF4-FFF2-40B4-BE49-F238E27FC236}">
                <a16:creationId xmlns:a16="http://schemas.microsoft.com/office/drawing/2014/main" id="{27C4616A-5807-15E6-C1F6-AF411557177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guide id="8" orient="horz" pos="1692" userDrawn="1">
          <p15:clr>
            <a:srgbClr val="FBAE40"/>
          </p15:clr>
        </p15:guide>
        <p15:guide id="9" orient="horz" pos="271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itle 1">
            <a:extLst>
              <a:ext uri="{FF2B5EF4-FFF2-40B4-BE49-F238E27FC236}">
                <a16:creationId xmlns:a16="http://schemas.microsoft.com/office/drawing/2014/main" id="{7524483D-CFE3-E34D-BB74-CEDD541765E2}"/>
              </a:ext>
            </a:extLst>
          </p:cNvPr>
          <p:cNvSpPr>
            <a:spLocks noGrp="1"/>
          </p:cNvSpPr>
          <p:nvPr>
            <p:ph type="title" hasCustomPrompt="1"/>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hasCustomPrompt="1"/>
          </p:nvPr>
        </p:nvSpPr>
        <p:spPr>
          <a:xfrm>
            <a:off x="952499" y="1962386"/>
            <a:ext cx="5266450" cy="3981214"/>
          </a:xfrm>
        </p:spPr>
        <p:txBody>
          <a:bodyPr/>
          <a:lstStyle>
            <a:lvl1pPr marL="0" indent="0">
              <a:buClr>
                <a:schemeClr val="tx2"/>
              </a:buClr>
              <a:buSzPct val="95000"/>
              <a:buFontTx/>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F1AF337-04E3-4F84-A120-0176D637DD23}"/>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Footer Placeholder 4">
            <a:extLst>
              <a:ext uri="{FF2B5EF4-FFF2-40B4-BE49-F238E27FC236}">
                <a16:creationId xmlns:a16="http://schemas.microsoft.com/office/drawing/2014/main" id="{C194D8D6-8C56-CB32-8075-755E5E13CD2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3" name="Picture 2" descr="A yellow text on a black background&#10;&#10;Description automatically generated">
            <a:extLst>
              <a:ext uri="{FF2B5EF4-FFF2-40B4-BE49-F238E27FC236}">
                <a16:creationId xmlns:a16="http://schemas.microsoft.com/office/drawing/2014/main" id="{169A6ACB-D1CA-A06D-40AD-5CA96AFCBB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F15A3460-EF09-1211-DD70-FEC3D01D665C}"/>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4" name="Footer Placeholder 4">
            <a:extLst>
              <a:ext uri="{FF2B5EF4-FFF2-40B4-BE49-F238E27FC236}">
                <a16:creationId xmlns:a16="http://schemas.microsoft.com/office/drawing/2014/main" id="{0DF66267-73AA-7027-10A8-345EC05E67B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Insert-&gt;Header and Footer-&gt;Customizable Name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6030B0FF-B8B8-4613-C41D-21C55415C5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701" y="149875"/>
            <a:ext cx="3345554" cy="1135647"/>
          </a:xfrm>
          <a:prstGeom prst="rect">
            <a:avLst/>
          </a:prstGeom>
        </p:spPr>
      </p:pic>
      <p:sp>
        <p:nvSpPr>
          <p:cNvPr id="4" name="Title 1">
            <a:extLst>
              <a:ext uri="{FF2B5EF4-FFF2-40B4-BE49-F238E27FC236}">
                <a16:creationId xmlns:a16="http://schemas.microsoft.com/office/drawing/2014/main" id="{D8A6C661-D8A2-5608-36CB-BCDED9A243C9}"/>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a:t>
            </a:r>
            <a:br>
              <a:rPr lang="en-US" dirty="0"/>
            </a:br>
            <a:r>
              <a:rPr lang="en-US" dirty="0"/>
              <a:t>Title Maximum of Three Lines</a:t>
            </a:r>
          </a:p>
        </p:txBody>
      </p:sp>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49325" y="494273"/>
            <a:ext cx="10290175" cy="869089"/>
          </a:xfrm>
        </p:spPr>
        <p:txBody>
          <a:bodyPr lIns="0" tIns="0" rIns="0" bIns="0"/>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lvl1pPr marL="0" indent="0">
              <a:buFontTx/>
              <a:buNone/>
              <a:defRPr/>
            </a:lvl1pPr>
          </a:lstStyle>
          <a:p>
            <a:r>
              <a:rPr lang="en-US"/>
              <a:t>Click icon to add chart</a:t>
            </a:r>
            <a:endParaRPr lang="en-US" dirty="0"/>
          </a:p>
        </p:txBody>
      </p:sp>
      <p:sp>
        <p:nvSpPr>
          <p:cNvPr id="11" name="Rectangle 10">
            <a:extLst>
              <a:ext uri="{FF2B5EF4-FFF2-40B4-BE49-F238E27FC236}">
                <a16:creationId xmlns:a16="http://schemas.microsoft.com/office/drawing/2014/main" id="{2543D990-DA2C-4325-9406-725AE2DB1D29}"/>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Footer Placeholder 4">
            <a:extLst>
              <a:ext uri="{FF2B5EF4-FFF2-40B4-BE49-F238E27FC236}">
                <a16:creationId xmlns:a16="http://schemas.microsoft.com/office/drawing/2014/main" id="{271C3CD9-9FC8-F280-3338-F33333656EF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55E5B804-010C-AE55-0FAF-FC837AD3D2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3" name="TextBox 2">
            <a:extLst>
              <a:ext uri="{FF2B5EF4-FFF2-40B4-BE49-F238E27FC236}">
                <a16:creationId xmlns:a16="http://schemas.microsoft.com/office/drawing/2014/main" id="{F429A417-A7F3-4F6D-F73F-4E14F8E8A195}"/>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EE3A696B-DBE4-ACD0-CEA0-0053B327261B}"/>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206492"/>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b="1" i="0" baseline="0">
                <a:solidFill>
                  <a:schemeClr val="bg1"/>
                </a:solidFill>
                <a:latin typeface="Roboto" panose="02000000000000000000" pitchFamily="2" charset="0"/>
                <a:ea typeface="Roboto Black" panose="02000000000000000000" pitchFamily="2" charset="0"/>
              </a:defRPr>
            </a:lvl1pPr>
          </a:lstStyle>
          <a:p>
            <a:pPr lvl="0"/>
            <a:r>
              <a:rPr lang="en-US" dirty="0"/>
              <a:t>Insert Web Address</a:t>
            </a:r>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49325"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Thank you</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18316"/>
            <a:ext cx="7157006" cy="365125"/>
          </a:xfrm>
          <a:prstGeom prst="rect">
            <a:avLst/>
          </a:prstGeom>
          <a:noFill/>
        </p:spPr>
        <p:txBody>
          <a:bodyPr vert="horz" lIns="0" tIns="0" rIns="0" bIns="0" rtlCol="0" anchor="b" anchorCtr="0"/>
          <a:lstStyle>
            <a:lvl1pPr algn="l">
              <a:defRPr sz="1800" b="0">
                <a:solidFill>
                  <a:schemeClr val="tx1"/>
                </a:solidFill>
              </a:defRPr>
            </a:lvl1pPr>
          </a:lstStyle>
          <a:p>
            <a:r>
              <a:rPr lang="en-US"/>
              <a:t>Scientific Editing and Research Communication Core</a:t>
            </a:r>
            <a:endParaRPr lang="en-US" dirty="0"/>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625728D-FF50-4FF2-AC2E-B13A3D44D5B9}"/>
              </a:ext>
            </a:extLst>
          </p:cNvPr>
          <p:cNvGrpSpPr/>
          <p:nvPr userDrawn="1"/>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480186" y="3029213"/>
            <a:ext cx="2473565"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Further Contact Person Name</a:t>
            </a:r>
          </a:p>
          <a:p>
            <a:pPr lvl="0"/>
            <a:r>
              <a:rPr lang="en-US" dirty="0"/>
              <a:t>Contact Person Title </a:t>
            </a:r>
          </a:p>
          <a:p>
            <a:pPr lvl="0"/>
            <a:r>
              <a:rPr lang="en-US" dirty="0"/>
              <a:t>Contact Person Unit</a:t>
            </a:r>
          </a:p>
          <a:p>
            <a:pPr lvl="0"/>
            <a:endParaRPr lang="en-US" dirty="0"/>
          </a:p>
          <a:p>
            <a:pPr lvl="0"/>
            <a:r>
              <a:rPr lang="en-US" dirty="0"/>
              <a:t>Phone: </a:t>
            </a:r>
          </a:p>
          <a:p>
            <a:pPr lvl="0"/>
            <a:r>
              <a:rPr lang="en-US" dirty="0"/>
              <a:t>Fax: </a:t>
            </a:r>
          </a:p>
          <a:p>
            <a:pPr lvl="0"/>
            <a:r>
              <a:rPr lang="en-US" dirty="0"/>
              <a:t>Email:</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FBC0985D-0298-41E3-8BA6-09B4564243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8197" y="149875"/>
            <a:ext cx="3345554" cy="1135647"/>
          </a:xfrm>
          <a:prstGeom prst="rect">
            <a:avLst/>
          </a:prstGeom>
        </p:spPr>
      </p:pic>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guide id="3" pos="5808" userDrawn="1">
          <p15:clr>
            <a:srgbClr val="FBAE40"/>
          </p15:clr>
        </p15:guide>
        <p15:guide id="4" pos="56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a black square&#10;&#10;Description automatically generated with medium confidence">
            <a:extLst>
              <a:ext uri="{FF2B5EF4-FFF2-40B4-BE49-F238E27FC236}">
                <a16:creationId xmlns:a16="http://schemas.microsoft.com/office/drawing/2014/main" id="{C17EC0D4-6B82-83AC-39B9-FB3C74C41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701" y="149875"/>
            <a:ext cx="3345554" cy="1135647"/>
          </a:xfrm>
          <a:prstGeom prst="rect">
            <a:avLst/>
          </a:prstGeom>
        </p:spPr>
      </p:pic>
      <p:sp>
        <p:nvSpPr>
          <p:cNvPr id="2" name="Title 1">
            <a:extLst>
              <a:ext uri="{FF2B5EF4-FFF2-40B4-BE49-F238E27FC236}">
                <a16:creationId xmlns:a16="http://schemas.microsoft.com/office/drawing/2014/main" id="{4FE90E22-CFEE-8FEE-D65E-3CA66E6E3A90}"/>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a:t>
            </a:r>
            <a:br>
              <a:rPr lang="en-US" dirty="0"/>
            </a:br>
            <a:r>
              <a:rPr lang="en-US" dirty="0"/>
              <a:t>Title Maximum of Three Lines</a:t>
            </a:r>
          </a:p>
        </p:txBody>
      </p:sp>
      <p:sp>
        <p:nvSpPr>
          <p:cNvPr id="5" name="Footer Placeholder 4">
            <a:extLst>
              <a:ext uri="{FF2B5EF4-FFF2-40B4-BE49-F238E27FC236}">
                <a16:creationId xmlns:a16="http://schemas.microsoft.com/office/drawing/2014/main" id="{93452980-117F-E054-762D-6C79FEFC4B7E}"/>
              </a:ext>
            </a:extLst>
          </p:cNvPr>
          <p:cNvSpPr>
            <a:spLocks noGrp="1"/>
          </p:cNvSpPr>
          <p:nvPr>
            <p:ph type="ftr" sz="quarter" idx="3"/>
          </p:nvPr>
        </p:nvSpPr>
        <p:spPr>
          <a:xfrm>
            <a:off x="957947" y="2077393"/>
            <a:ext cx="916622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134786808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10" name="TextBox 9">
            <a:extLst>
              <a:ext uri="{FF2B5EF4-FFF2-40B4-BE49-F238E27FC236}">
                <a16:creationId xmlns:a16="http://schemas.microsoft.com/office/drawing/2014/main" id="{F65EA56B-9486-5A3F-0747-8EDA8441FF8B}"/>
              </a:ext>
            </a:extLst>
          </p:cNvPr>
          <p:cNvSpPr txBox="1"/>
          <p:nvPr userDrawn="1"/>
        </p:nvSpPr>
        <p:spPr>
          <a:xfrm>
            <a:off x="960098"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sp>
        <p:nvSpPr>
          <p:cNvPr id="9" name="Title 1">
            <a:extLst>
              <a:ext uri="{FF2B5EF4-FFF2-40B4-BE49-F238E27FC236}">
                <a16:creationId xmlns:a16="http://schemas.microsoft.com/office/drawing/2014/main" id="{5F9A4D7C-11D5-0FEB-2B1F-A66824BC04CA}"/>
              </a:ext>
            </a:extLst>
          </p:cNvPr>
          <p:cNvSpPr>
            <a:spLocks noGrp="1"/>
          </p:cNvSpPr>
          <p:nvPr>
            <p:ph type="ctrTitle" hasCustomPrompt="1"/>
          </p:nvPr>
        </p:nvSpPr>
        <p:spPr>
          <a:xfrm>
            <a:off x="960097" y="2523195"/>
            <a:ext cx="5277727"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dirty="0"/>
              <a:t>Example of the </a:t>
            </a:r>
          </a:p>
        </p:txBody>
      </p:sp>
      <p:sp>
        <p:nvSpPr>
          <p:cNvPr id="11" name="Text Placeholder 12">
            <a:extLst>
              <a:ext uri="{FF2B5EF4-FFF2-40B4-BE49-F238E27FC236}">
                <a16:creationId xmlns:a16="http://schemas.microsoft.com/office/drawing/2014/main" id="{6ADF7265-D175-014B-94A4-4EFAB6386023}"/>
              </a:ext>
            </a:extLst>
          </p:cNvPr>
          <p:cNvSpPr>
            <a:spLocks noGrp="1"/>
          </p:cNvSpPr>
          <p:nvPr>
            <p:ph type="body" sz="quarter" idx="14" hasCustomPrompt="1"/>
          </p:nvPr>
        </p:nvSpPr>
        <p:spPr>
          <a:xfrm>
            <a:off x="960438" y="3447318"/>
            <a:ext cx="7808869"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Presentation Title Slide</a:t>
            </a:r>
          </a:p>
        </p:txBody>
      </p:sp>
      <p:sp>
        <p:nvSpPr>
          <p:cNvPr id="12" name="Text Placeholder 12">
            <a:extLst>
              <a:ext uri="{FF2B5EF4-FFF2-40B4-BE49-F238E27FC236}">
                <a16:creationId xmlns:a16="http://schemas.microsoft.com/office/drawing/2014/main" id="{B4C61BE3-73BC-EC89-0C3E-BD4D2CC9709C}"/>
              </a:ext>
            </a:extLst>
          </p:cNvPr>
          <p:cNvSpPr>
            <a:spLocks noGrp="1"/>
          </p:cNvSpPr>
          <p:nvPr>
            <p:ph type="body" sz="quarter" idx="16" hasCustomPrompt="1"/>
          </p:nvPr>
        </p:nvSpPr>
        <p:spPr>
          <a:xfrm>
            <a:off x="960438" y="4993593"/>
            <a:ext cx="2547813" cy="378565"/>
          </a:xfrm>
          <a:solidFill>
            <a:schemeClr val="bg1"/>
          </a:solidFill>
        </p:spPr>
        <p:txBody>
          <a:bodyPr wrap="none" lIns="182880" tIns="45720" rIns="182880" bIns="0">
            <a:spAutoFit/>
          </a:bodyPr>
          <a:lstStyle>
            <a:lvl1pPr marL="0" indent="0">
              <a:lnSpc>
                <a:spcPct val="90000"/>
              </a:lnSpc>
              <a:buFontTx/>
              <a:buNone/>
              <a:defRPr sz="2400" b="0"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Month XX, 2024</a:t>
            </a:r>
          </a:p>
        </p:txBody>
      </p:sp>
      <p:sp>
        <p:nvSpPr>
          <p:cNvPr id="13" name="Text Placeholder 12">
            <a:extLst>
              <a:ext uri="{FF2B5EF4-FFF2-40B4-BE49-F238E27FC236}">
                <a16:creationId xmlns:a16="http://schemas.microsoft.com/office/drawing/2014/main" id="{7D206F2B-12F1-2923-F3B1-B58BC2AB0F64}"/>
              </a:ext>
            </a:extLst>
          </p:cNvPr>
          <p:cNvSpPr>
            <a:spLocks noGrp="1"/>
          </p:cNvSpPr>
          <p:nvPr>
            <p:ph type="body" sz="quarter" idx="17" hasCustomPrompt="1"/>
          </p:nvPr>
        </p:nvSpPr>
        <p:spPr>
          <a:xfrm>
            <a:off x="960438" y="4545706"/>
            <a:ext cx="4104329" cy="378565"/>
          </a:xfrm>
          <a:solidFill>
            <a:schemeClr val="bg1"/>
          </a:solidFill>
        </p:spPr>
        <p:txBody>
          <a:bodyPr wrap="none" lIns="182880" tIns="45720" rIns="182880" bIns="0">
            <a:spAutoFit/>
          </a:bodyPr>
          <a:lstStyle>
            <a:lvl1pPr marL="0" indent="0">
              <a:lnSpc>
                <a:spcPct val="90000"/>
              </a:lnSpc>
              <a:buFontTx/>
              <a:buNone/>
              <a:defRPr sz="2400" b="1" i="0" cap="all"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PRESENTATION SUBTITLE</a:t>
            </a:r>
          </a:p>
        </p:txBody>
      </p:sp>
    </p:spTree>
    <p:extLst>
      <p:ext uri="{BB962C8B-B14F-4D97-AF65-F5344CB8AC3E}">
        <p14:creationId xmlns:p14="http://schemas.microsoft.com/office/powerpoint/2010/main" val="184057302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938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ection Slide – Full Photo">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F1BFF78-7921-E5E6-14CF-91C39C225AAD}"/>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428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Slide – Solid Gold">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061D2154-E488-ADAC-E534-58FF92F26C87}"/>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20" name="Title 1">
            <a:extLst>
              <a:ext uri="{FF2B5EF4-FFF2-40B4-BE49-F238E27FC236}">
                <a16:creationId xmlns:a16="http://schemas.microsoft.com/office/drawing/2014/main" id="{7CEABD34-8C15-BD54-FEA5-53E8638AE0FD}"/>
              </a:ext>
            </a:extLst>
          </p:cNvPr>
          <p:cNvSpPr>
            <a:spLocks noGrp="1"/>
          </p:cNvSpPr>
          <p:nvPr>
            <p:ph type="ctrTitle" hasCustomPrompt="1"/>
          </p:nvPr>
        </p:nvSpPr>
        <p:spPr>
          <a:xfrm>
            <a:off x="960097" y="2523195"/>
            <a:ext cx="5240858"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dirty="0"/>
              <a:t>Section Header</a:t>
            </a:r>
          </a:p>
        </p:txBody>
      </p:sp>
      <p:sp>
        <p:nvSpPr>
          <p:cNvPr id="21" name="Text Placeholder 12">
            <a:extLst>
              <a:ext uri="{FF2B5EF4-FFF2-40B4-BE49-F238E27FC236}">
                <a16:creationId xmlns:a16="http://schemas.microsoft.com/office/drawing/2014/main" id="{A8279029-4B82-05CF-219D-181B86C7A51A}"/>
              </a:ext>
            </a:extLst>
          </p:cNvPr>
          <p:cNvSpPr>
            <a:spLocks noGrp="1"/>
          </p:cNvSpPr>
          <p:nvPr>
            <p:ph type="body" sz="quarter" idx="18" hasCustomPrompt="1"/>
          </p:nvPr>
        </p:nvSpPr>
        <p:spPr>
          <a:xfrm>
            <a:off x="960438" y="3447318"/>
            <a:ext cx="3331681"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with Bars</a:t>
            </a:r>
          </a:p>
        </p:txBody>
      </p:sp>
      <p:sp>
        <p:nvSpPr>
          <p:cNvPr id="23" name="Text Placeholder 12">
            <a:extLst>
              <a:ext uri="{FF2B5EF4-FFF2-40B4-BE49-F238E27FC236}">
                <a16:creationId xmlns:a16="http://schemas.microsoft.com/office/drawing/2014/main" id="{6C961381-3ACC-D2FC-E9CB-3A868FB57F2E}"/>
              </a:ext>
            </a:extLst>
          </p:cNvPr>
          <p:cNvSpPr>
            <a:spLocks noGrp="1"/>
          </p:cNvSpPr>
          <p:nvPr>
            <p:ph type="body" sz="quarter" idx="19" hasCustomPrompt="1"/>
          </p:nvPr>
        </p:nvSpPr>
        <p:spPr>
          <a:xfrm>
            <a:off x="960438" y="4545706"/>
            <a:ext cx="4096314" cy="378565"/>
          </a:xfrm>
          <a:solidFill>
            <a:schemeClr val="bg1"/>
          </a:solidFill>
        </p:spPr>
        <p:txBody>
          <a:bodyPr wrap="none" lIns="182880" tIns="45720" rIns="182880" bIns="0">
            <a:spAutoFit/>
          </a:bodyPr>
          <a:lstStyle>
            <a:lvl1pPr marL="0" indent="0">
              <a:lnSpc>
                <a:spcPct val="90000"/>
              </a:lnSpc>
              <a:buFontTx/>
              <a:buNone/>
              <a:defRPr sz="2400" b="1" i="0" cap="none"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Section Subtitle Goes Here</a:t>
            </a:r>
          </a:p>
        </p:txBody>
      </p:sp>
    </p:spTree>
    <p:extLst>
      <p:ext uri="{BB962C8B-B14F-4D97-AF65-F5344CB8AC3E}">
        <p14:creationId xmlns:p14="http://schemas.microsoft.com/office/powerpoint/2010/main" val="3308788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99" r:id="rId4"/>
    <p:sldLayoutId id="2147483691" r:id="rId5"/>
    <p:sldLayoutId id="2147483663" r:id="rId6"/>
    <p:sldLayoutId id="2147483693" r:id="rId7"/>
    <p:sldLayoutId id="2147483698" r:id="rId8"/>
    <p:sldLayoutId id="2147483692" r:id="rId9"/>
    <p:sldLayoutId id="2147483695" r:id="rId10"/>
    <p:sldLayoutId id="2147483650" r:id="rId11"/>
    <p:sldLayoutId id="2147483682" r:id="rId12"/>
    <p:sldLayoutId id="2147483670" r:id="rId13"/>
    <p:sldLayoutId id="2147483667" r:id="rId14"/>
    <p:sldLayoutId id="2147483668" r:id="rId15"/>
    <p:sldLayoutId id="2147483674" r:id="rId16"/>
    <p:sldLayoutId id="2147483675" r:id="rId17"/>
    <p:sldLayoutId id="2147483677" r:id="rId18"/>
    <p:sldLayoutId id="2147483676" r:id="rId19"/>
    <p:sldLayoutId id="2147483672" r:id="rId20"/>
    <p:sldLayoutId id="2147483669" r:id="rId21"/>
    <p:sldLayoutId id="2147483671" r:id="rId22"/>
    <p:sldLayoutId id="2147483673" r:id="rId23"/>
    <p:sldLayoutId id="2147483679" r:id="rId24"/>
    <p:sldLayoutId id="2147483680" r:id="rId25"/>
    <p:sldLayoutId id="2147483681" r:id="rId26"/>
    <p:sldLayoutId id="2147483662" r:id="rId27"/>
    <p:sldLayoutId id="2147483654" r:id="rId28"/>
    <p:sldLayoutId id="2147483655" r:id="rId29"/>
    <p:sldLayoutId id="2147483665" r:id="rId30"/>
    <p:sldLayoutId id="2147483678" r:id="rId31"/>
    <p:sldLayoutId id="2147483664" r:id="rId3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6.svg"/><Relationship Id="rId7" Type="http://schemas.openxmlformats.org/officeDocument/2006/relationships/diagramLayout" Target="../diagrams/layout4.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Data" Target="../diagrams/data4.xml"/><Relationship Id="rId5" Type="http://schemas.openxmlformats.org/officeDocument/2006/relationships/image" Target="../media/image18.svg"/><Relationship Id="rId10" Type="http://schemas.microsoft.com/office/2007/relationships/diagramDrawing" Target="../diagrams/drawing4.xml"/><Relationship Id="rId4" Type="http://schemas.openxmlformats.org/officeDocument/2006/relationships/image" Target="../media/image17.svg"/><Relationship Id="rId9" Type="http://schemas.openxmlformats.org/officeDocument/2006/relationships/diagramColors" Target="../diagrams/colors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9.tiff"/></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image" Target="../media/image19.tiff"/></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9.tiff"/></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0.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image" Target="../media/image32.jpeg"/><Relationship Id="rId5" Type="http://schemas.openxmlformats.org/officeDocument/2006/relationships/image" Target="../media/image22.jpeg"/><Relationship Id="rId4" Type="http://schemas.openxmlformats.org/officeDocument/2006/relationships/image" Target="../media/image19.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34.jpeg"/><Relationship Id="rId5" Type="http://schemas.openxmlformats.org/officeDocument/2006/relationships/image" Target="../media/image22.jpeg"/><Relationship Id="rId4" Type="http://schemas.openxmlformats.org/officeDocument/2006/relationships/image" Target="../media/image19.tiff"/></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hyperlink" Target="https://www.science.org/content/article/joy-criticism#:~:text=Much%20of%20the%20criticism%20we,improve%20and%20strengthen%20the%20work."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sercc.medicine.uiowa.edu/news/2025/12/ask-editor"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hyperlink" Target="https://sercc.medicine.uiowa.edu/news/2026/01/open-writing-sessions" TargetMode="Externa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hyperlink" Target="mailto:jennifer-barr@uiowa.edu" TargetMode="Externa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335F84-1094-0DF1-3AB0-8A50C4C821DF}"/>
              </a:ext>
            </a:extLst>
          </p:cNvPr>
          <p:cNvSpPr>
            <a:spLocks noGrp="1"/>
          </p:cNvSpPr>
          <p:nvPr>
            <p:ph type="ctrTitle"/>
          </p:nvPr>
        </p:nvSpPr>
        <p:spPr>
          <a:xfrm>
            <a:off x="960096" y="2903141"/>
            <a:ext cx="7402240" cy="973272"/>
          </a:xfrm>
        </p:spPr>
        <p:txBody>
          <a:bodyPr>
            <a:noAutofit/>
          </a:bodyPr>
          <a:lstStyle/>
          <a:p>
            <a:pPr>
              <a:lnSpc>
                <a:spcPct val="100000"/>
              </a:lnSpc>
              <a:spcAft>
                <a:spcPts val="600"/>
              </a:spcAft>
            </a:pPr>
            <a:r>
              <a:rPr lang="en-US" sz="3400" b="0" dirty="0"/>
              <a:t>Giving and Receiving Feedback: Strategies for Clear Scientific Writing</a:t>
            </a:r>
          </a:p>
        </p:txBody>
      </p:sp>
      <p:sp>
        <p:nvSpPr>
          <p:cNvPr id="4" name="Subtitle 3">
            <a:extLst>
              <a:ext uri="{FF2B5EF4-FFF2-40B4-BE49-F238E27FC236}">
                <a16:creationId xmlns:a16="http://schemas.microsoft.com/office/drawing/2014/main" id="{B9DFAFBE-296D-4385-9A45-11A5F5423614}"/>
              </a:ext>
            </a:extLst>
          </p:cNvPr>
          <p:cNvSpPr>
            <a:spLocks noGrp="1"/>
          </p:cNvSpPr>
          <p:nvPr>
            <p:ph type="subTitle" idx="1"/>
          </p:nvPr>
        </p:nvSpPr>
        <p:spPr>
          <a:xfrm>
            <a:off x="960097" y="4799254"/>
            <a:ext cx="6886045" cy="845437"/>
          </a:xfrm>
        </p:spPr>
        <p:txBody>
          <a:bodyPr>
            <a:normAutofit fontScale="92500"/>
          </a:bodyPr>
          <a:lstStyle/>
          <a:p>
            <a:r>
              <a:rPr lang="en-US" b="0" cap="none" dirty="0"/>
              <a:t>Writing Initiative in Neuroscience</a:t>
            </a:r>
          </a:p>
          <a:p>
            <a:r>
              <a:rPr lang="en-US" b="0" cap="none" dirty="0"/>
              <a:t>Interdisciplinary Graduate Program in Neuroscience</a:t>
            </a:r>
          </a:p>
        </p:txBody>
      </p:sp>
      <p:sp>
        <p:nvSpPr>
          <p:cNvPr id="8" name="Footer Placeholder 7">
            <a:extLst>
              <a:ext uri="{FF2B5EF4-FFF2-40B4-BE49-F238E27FC236}">
                <a16:creationId xmlns:a16="http://schemas.microsoft.com/office/drawing/2014/main" id="{78B67AD8-63CD-DBD4-48AB-8C7F4CA911BD}"/>
              </a:ext>
            </a:extLst>
          </p:cNvPr>
          <p:cNvSpPr>
            <a:spLocks noGrp="1"/>
          </p:cNvSpPr>
          <p:nvPr>
            <p:ph type="ftr" sz="quarter" idx="3"/>
          </p:nvPr>
        </p:nvSpPr>
        <p:spPr>
          <a:xfrm>
            <a:off x="960096" y="1615175"/>
            <a:ext cx="9166225" cy="365125"/>
          </a:xfrm>
        </p:spPr>
        <p:txBody>
          <a:bodyPr/>
          <a:lstStyle/>
          <a:p>
            <a:r>
              <a:rPr lang="en-US" dirty="0"/>
              <a:t>Scientific Editing and Research Communication Core</a:t>
            </a:r>
          </a:p>
        </p:txBody>
      </p:sp>
      <p:pic>
        <p:nvPicPr>
          <p:cNvPr id="3" name="Picture Placeholder 2">
            <a:extLst>
              <a:ext uri="{FF2B5EF4-FFF2-40B4-BE49-F238E27FC236}">
                <a16:creationId xmlns:a16="http://schemas.microsoft.com/office/drawing/2014/main" id="{5D4798E1-51AE-1836-34E8-08A7C320ABC7}"/>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cstate="screen">
            <a:alphaModFix amt="75000"/>
            <a:extLst>
              <a:ext uri="{28A0092B-C50C-407E-A947-70E740481C1C}">
                <a14:useLocalDpi xmlns:a14="http://schemas.microsoft.com/office/drawing/2010/main"/>
              </a:ext>
            </a:extLst>
          </a:blip>
          <a:srcRect/>
          <a:stretch/>
        </p:blipFill>
        <p:spPr>
          <a:xfrm>
            <a:off x="8514795" y="0"/>
            <a:ext cx="3677205" cy="6858000"/>
          </a:xfrm>
          <a:effectLst>
            <a:outerShdw blurRad="63500" sx="102000" sy="102000" algn="ctr" rotWithShape="0">
              <a:prstClr val="black">
                <a:alpha val="40000"/>
              </a:prstClr>
            </a:outerShdw>
            <a:softEdge rad="0"/>
          </a:effectLst>
        </p:spPr>
      </p:pic>
      <p:sp>
        <p:nvSpPr>
          <p:cNvPr id="11" name="Subtitle 3">
            <a:extLst>
              <a:ext uri="{FF2B5EF4-FFF2-40B4-BE49-F238E27FC236}">
                <a16:creationId xmlns:a16="http://schemas.microsoft.com/office/drawing/2014/main" id="{01F960EF-8984-5890-09B8-4BB849F7CD99}"/>
              </a:ext>
            </a:extLst>
          </p:cNvPr>
          <p:cNvSpPr txBox="1">
            <a:spLocks/>
          </p:cNvSpPr>
          <p:nvPr/>
        </p:nvSpPr>
        <p:spPr>
          <a:xfrm>
            <a:off x="960097" y="2103041"/>
            <a:ext cx="6886045" cy="494797"/>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b="1" kern="1200" cap="all" baseline="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0" cap="none" dirty="0"/>
              <a:t>Jennifer Barr, PhD | SERCC</a:t>
            </a:r>
          </a:p>
        </p:txBody>
      </p:sp>
      <p:sp>
        <p:nvSpPr>
          <p:cNvPr id="5" name="Text Placeholder 4">
            <a:extLst>
              <a:ext uri="{FF2B5EF4-FFF2-40B4-BE49-F238E27FC236}">
                <a16:creationId xmlns:a16="http://schemas.microsoft.com/office/drawing/2014/main" id="{083A450B-D7DC-4628-8806-8B302706823C}"/>
              </a:ext>
            </a:extLst>
          </p:cNvPr>
          <p:cNvSpPr>
            <a:spLocks noGrp="1"/>
          </p:cNvSpPr>
          <p:nvPr>
            <p:ph type="body" sz="quarter" idx="10"/>
          </p:nvPr>
        </p:nvSpPr>
        <p:spPr>
          <a:xfrm>
            <a:off x="960096" y="5875768"/>
            <a:ext cx="6155726" cy="495309"/>
          </a:xfrm>
        </p:spPr>
        <p:txBody>
          <a:bodyPr>
            <a:normAutofit/>
          </a:bodyPr>
          <a:lstStyle/>
          <a:p>
            <a:r>
              <a:rPr lang="en-US" sz="2000" dirty="0"/>
              <a:t>April 14, 2026</a:t>
            </a:r>
          </a:p>
        </p:txBody>
      </p:sp>
    </p:spTree>
    <p:extLst>
      <p:ext uri="{BB962C8B-B14F-4D97-AF65-F5344CB8AC3E}">
        <p14:creationId xmlns:p14="http://schemas.microsoft.com/office/powerpoint/2010/main" val="3547676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25368-528D-EDE3-FEA4-7D088B3BCD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8298E-16D4-F61C-5775-C72DB8D6E2ED}"/>
              </a:ext>
            </a:extLst>
          </p:cNvPr>
          <p:cNvSpPr>
            <a:spLocks noGrp="1"/>
          </p:cNvSpPr>
          <p:nvPr>
            <p:ph type="title"/>
          </p:nvPr>
        </p:nvSpPr>
        <p:spPr>
          <a:xfrm>
            <a:off x="838199" y="770360"/>
            <a:ext cx="10515600" cy="896116"/>
          </a:xfrm>
        </p:spPr>
        <p:txBody>
          <a:bodyPr vert="horz" lIns="0" tIns="0" rIns="0" bIns="0" rtlCol="0" anchor="ctr">
            <a:normAutofit fontScale="90000"/>
          </a:bodyPr>
          <a:lstStyle/>
          <a:p>
            <a:r>
              <a:rPr lang="en-US" sz="3700" b="0" dirty="0"/>
              <a:t>Elements of storytelling can help you be persuasive (and provide feedback)</a:t>
            </a:r>
            <a:endParaRPr lang="en-US" sz="3700" b="0" kern="1200" dirty="0"/>
          </a:p>
        </p:txBody>
      </p:sp>
      <p:pic>
        <p:nvPicPr>
          <p:cNvPr id="3" name="Picture 2" descr="Cover of the book Goldilocks and the 3 Bears">
            <a:extLst>
              <a:ext uri="{FF2B5EF4-FFF2-40B4-BE49-F238E27FC236}">
                <a16:creationId xmlns:a16="http://schemas.microsoft.com/office/drawing/2014/main" id="{49C20400-48C4-4C36-3598-6AFA27CD3D8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467117" y="2020529"/>
            <a:ext cx="3257766" cy="4186939"/>
          </a:xfrm>
          <a:prstGeom prst="rect">
            <a:avLst/>
          </a:prstGeom>
          <a:noFill/>
          <a:effectLst>
            <a:outerShdw blurRad="50800" dist="38100" dir="2700000" algn="tl" rotWithShape="0">
              <a:prstClr val="black">
                <a:alpha val="40000"/>
              </a:prstClr>
            </a:outerShdw>
          </a:effectLst>
        </p:spPr>
      </p:pic>
      <p:sp>
        <p:nvSpPr>
          <p:cNvPr id="4" name="Footer Placeholder 3">
            <a:extLst>
              <a:ext uri="{FF2B5EF4-FFF2-40B4-BE49-F238E27FC236}">
                <a16:creationId xmlns:a16="http://schemas.microsoft.com/office/drawing/2014/main" id="{4F78B805-87BE-AB8C-0AE1-24608294C78A}"/>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spTree>
    <p:extLst>
      <p:ext uri="{BB962C8B-B14F-4D97-AF65-F5344CB8AC3E}">
        <p14:creationId xmlns:p14="http://schemas.microsoft.com/office/powerpoint/2010/main" val="3635694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051A9EA-CB5D-00AE-1A53-3979A98A3DA7}"/>
              </a:ext>
            </a:extLst>
          </p:cNvPr>
          <p:cNvSpPr>
            <a:spLocks noGrp="1"/>
          </p:cNvSpPr>
          <p:nvPr>
            <p:ph type="title"/>
          </p:nvPr>
        </p:nvSpPr>
        <p:spPr>
          <a:xfrm>
            <a:off x="952500" y="389509"/>
            <a:ext cx="10787216" cy="1331865"/>
          </a:xfrm>
        </p:spPr>
        <p:txBody>
          <a:bodyPr vert="horz" lIns="0" tIns="0" rIns="0" bIns="0" rtlCol="0" anchor="ctr">
            <a:normAutofit/>
          </a:bodyPr>
          <a:lstStyle/>
          <a:p>
            <a:r>
              <a:rPr lang="en-US" b="0" kern="1200" dirty="0">
                <a:latin typeface="Roboto" panose="02000000000000000000" pitchFamily="2" charset="0"/>
                <a:ea typeface="Roboto" panose="02000000000000000000" pitchFamily="2" charset="0"/>
                <a:cs typeface="Arial" panose="020B0604020202020204" pitchFamily="34" charset="0"/>
              </a:rPr>
              <a:t>Elements of a good story: logical order</a:t>
            </a:r>
          </a:p>
        </p:txBody>
      </p:sp>
      <p:sp>
        <p:nvSpPr>
          <p:cNvPr id="10" name="Footer Placeholder 4">
            <a:extLst>
              <a:ext uri="{FF2B5EF4-FFF2-40B4-BE49-F238E27FC236}">
                <a16:creationId xmlns:a16="http://schemas.microsoft.com/office/drawing/2014/main" id="{CDD5ADDB-D466-6506-3E41-7D4914044905}"/>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graphicFrame>
        <p:nvGraphicFramePr>
          <p:cNvPr id="12" name="TextBox 3">
            <a:extLst>
              <a:ext uri="{FF2B5EF4-FFF2-40B4-BE49-F238E27FC236}">
                <a16:creationId xmlns:a16="http://schemas.microsoft.com/office/drawing/2014/main" id="{D4F87935-04B8-0B8D-B71F-C147123048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1045812"/>
              </p:ext>
            </p:extLst>
          </p:nvPr>
        </p:nvGraphicFramePr>
        <p:xfrm>
          <a:off x="952500" y="2050741"/>
          <a:ext cx="10287000" cy="3892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447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a:extLst>
              <a:ext uri="{FF2B5EF4-FFF2-40B4-BE49-F238E27FC236}">
                <a16:creationId xmlns:a16="http://schemas.microsoft.com/office/drawing/2014/main" id="{D28FA5DA-6DC8-5F82-0B7C-85B807ED14EF}"/>
              </a:ext>
            </a:extLst>
          </p:cNvPr>
          <p:cNvSpPr txBox="1">
            <a:spLocks noGrp="1"/>
          </p:cNvSpPr>
          <p:nvPr>
            <p:ph type="title" idx="4294967295"/>
          </p:nvPr>
        </p:nvSpPr>
        <p:spPr>
          <a:xfrm>
            <a:off x="968149" y="431526"/>
            <a:ext cx="7947188" cy="89611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t>Key elements of a good story: Guideposts</a:t>
            </a:r>
          </a:p>
        </p:txBody>
      </p:sp>
      <p:pic>
        <p:nvPicPr>
          <p:cNvPr id="4" name="Picture Placeholder 3" descr="Signpost with black background">
            <a:extLst>
              <a:ext uri="{FF2B5EF4-FFF2-40B4-BE49-F238E27FC236}">
                <a16:creationId xmlns:a16="http://schemas.microsoft.com/office/drawing/2014/main" id="{27461623-8481-2FFF-BD86-C651F0EF9020}"/>
              </a:ext>
            </a:extLst>
          </p:cNvPr>
          <p:cNvPicPr>
            <a:picLocks noGrp="1" noChangeAspect="1"/>
          </p:cNvPicPr>
          <p:nvPr>
            <p:ph type="pic" sz="quarter" idx="11"/>
          </p:nvPr>
        </p:nvPicPr>
        <p:blipFill>
          <a:blip r:embed="rId3">
            <a:extLst>
              <a:ext uri="{28A0092B-C50C-407E-A947-70E740481C1C}">
                <a14:useLocalDpi xmlns:a14="http://schemas.microsoft.com/office/drawing/2010/main"/>
              </a:ext>
            </a:extLst>
          </a:blip>
          <a:srcRect/>
          <a:stretch>
            <a:fillRect/>
          </a:stretch>
        </p:blipFill>
        <p:spPr>
          <a:xfrm>
            <a:off x="-276060" y="1673494"/>
            <a:ext cx="4676532" cy="5941453"/>
          </a:xfrm>
          <a:prstGeom prst="rect">
            <a:avLst/>
          </a:prstGeom>
        </p:spPr>
      </p:pic>
      <p:grpSp>
        <p:nvGrpSpPr>
          <p:cNvPr id="12" name="Group 11" descr="Signpost with black background">
            <a:extLst>
              <a:ext uri="{FF2B5EF4-FFF2-40B4-BE49-F238E27FC236}">
                <a16:creationId xmlns:a16="http://schemas.microsoft.com/office/drawing/2014/main" id="{EFCCF9CA-C794-08A1-4CFE-C621EEC3CB20}"/>
              </a:ext>
            </a:extLst>
          </p:cNvPr>
          <p:cNvGrpSpPr/>
          <p:nvPr/>
        </p:nvGrpSpPr>
        <p:grpSpPr>
          <a:xfrm>
            <a:off x="580619" y="2690271"/>
            <a:ext cx="3564217" cy="1183638"/>
            <a:chOff x="8060695" y="2267524"/>
            <a:chExt cx="4095036" cy="1272899"/>
          </a:xfrm>
        </p:grpSpPr>
        <p:sp>
          <p:nvSpPr>
            <p:cNvPr id="7" name="TextBox 6">
              <a:extLst>
                <a:ext uri="{FF2B5EF4-FFF2-40B4-BE49-F238E27FC236}">
                  <a16:creationId xmlns:a16="http://schemas.microsoft.com/office/drawing/2014/main" id="{92CA1A25-3F59-3689-7EB2-6A7A6066B0E8}"/>
                </a:ext>
              </a:extLst>
            </p:cNvPr>
            <p:cNvSpPr txBox="1"/>
            <p:nvPr/>
          </p:nvSpPr>
          <p:spPr>
            <a:xfrm>
              <a:off x="9725489" y="2267524"/>
              <a:ext cx="2430242" cy="330988"/>
            </a:xfrm>
            <a:prstGeom prst="rect">
              <a:avLst/>
            </a:prstGeom>
            <a:noFill/>
          </p:spPr>
          <p:txBody>
            <a:bodyPr wrap="square" rtlCol="0">
              <a:spAutoFit/>
            </a:bodyPr>
            <a:lstStyle/>
            <a:p>
              <a:r>
                <a:rPr lang="en-US" sz="1400" b="0" i="0" dirty="0">
                  <a:solidFill>
                    <a:schemeClr val="bg1"/>
                  </a:solidFill>
                  <a:latin typeface="Helvetica" pitchFamily="2" charset="0"/>
                </a:rPr>
                <a:t>Once upon a time</a:t>
              </a:r>
            </a:p>
          </p:txBody>
        </p:sp>
        <p:sp>
          <p:nvSpPr>
            <p:cNvPr id="9" name="TextBox 8">
              <a:extLst>
                <a:ext uri="{FF2B5EF4-FFF2-40B4-BE49-F238E27FC236}">
                  <a16:creationId xmlns:a16="http://schemas.microsoft.com/office/drawing/2014/main" id="{CE890870-DAB9-C584-D7EF-E20C5F90A62A}"/>
                </a:ext>
              </a:extLst>
            </p:cNvPr>
            <p:cNvSpPr txBox="1"/>
            <p:nvPr/>
          </p:nvSpPr>
          <p:spPr>
            <a:xfrm rot="20768590">
              <a:off x="8114991" y="3209435"/>
              <a:ext cx="1634480" cy="330988"/>
            </a:xfrm>
            <a:prstGeom prst="rect">
              <a:avLst/>
            </a:prstGeom>
            <a:noFill/>
          </p:spPr>
          <p:txBody>
            <a:bodyPr wrap="square" rtlCol="0">
              <a:spAutoFit/>
            </a:bodyPr>
            <a:lstStyle/>
            <a:p>
              <a:r>
                <a:rPr lang="en-US" sz="1400" b="0" i="0" dirty="0">
                  <a:solidFill>
                    <a:schemeClr val="bg1"/>
                  </a:solidFill>
                  <a:latin typeface="Helvetica" pitchFamily="2" charset="0"/>
                </a:rPr>
                <a:t>While she slept</a:t>
              </a:r>
            </a:p>
          </p:txBody>
        </p:sp>
        <p:sp>
          <p:nvSpPr>
            <p:cNvPr id="10" name="TextBox 9">
              <a:extLst>
                <a:ext uri="{FF2B5EF4-FFF2-40B4-BE49-F238E27FC236}">
                  <a16:creationId xmlns:a16="http://schemas.microsoft.com/office/drawing/2014/main" id="{584C6A94-CCF7-3359-6EF3-DA248AC281D0}"/>
                </a:ext>
              </a:extLst>
            </p:cNvPr>
            <p:cNvSpPr txBox="1"/>
            <p:nvPr/>
          </p:nvSpPr>
          <p:spPr>
            <a:xfrm rot="751060">
              <a:off x="9707809" y="3054344"/>
              <a:ext cx="2114403" cy="330988"/>
            </a:xfrm>
            <a:prstGeom prst="rect">
              <a:avLst/>
            </a:prstGeom>
            <a:noFill/>
          </p:spPr>
          <p:txBody>
            <a:bodyPr wrap="square" rtlCol="0">
              <a:spAutoFit/>
            </a:bodyPr>
            <a:lstStyle/>
            <a:p>
              <a:r>
                <a:rPr lang="en-US" sz="1400" b="0" i="0" dirty="0">
                  <a:solidFill>
                    <a:schemeClr val="bg1"/>
                  </a:solidFill>
                  <a:latin typeface="Helvetica" pitchFamily="2" charset="0"/>
                </a:rPr>
                <a:t>Now very tired</a:t>
              </a:r>
            </a:p>
          </p:txBody>
        </p:sp>
        <p:sp>
          <p:nvSpPr>
            <p:cNvPr id="11" name="TextBox 10">
              <a:extLst>
                <a:ext uri="{FF2B5EF4-FFF2-40B4-BE49-F238E27FC236}">
                  <a16:creationId xmlns:a16="http://schemas.microsoft.com/office/drawing/2014/main" id="{28221A88-DCE8-4C55-5CCE-CA3D42B873D8}"/>
                </a:ext>
              </a:extLst>
            </p:cNvPr>
            <p:cNvSpPr txBox="1"/>
            <p:nvPr/>
          </p:nvSpPr>
          <p:spPr>
            <a:xfrm>
              <a:off x="8060695" y="2556886"/>
              <a:ext cx="2430242" cy="330988"/>
            </a:xfrm>
            <a:prstGeom prst="rect">
              <a:avLst/>
            </a:prstGeom>
            <a:noFill/>
          </p:spPr>
          <p:txBody>
            <a:bodyPr wrap="square" rtlCol="0">
              <a:spAutoFit/>
            </a:bodyPr>
            <a:lstStyle/>
            <a:p>
              <a:r>
                <a:rPr lang="en-US" sz="1400" b="0" i="0" dirty="0">
                  <a:solidFill>
                    <a:schemeClr val="bg1"/>
                  </a:solidFill>
                  <a:latin typeface="Helvetica" pitchFamily="2" charset="0"/>
                </a:rPr>
                <a:t>Once inside</a:t>
              </a:r>
            </a:p>
          </p:txBody>
        </p:sp>
      </p:grpSp>
      <p:sp>
        <p:nvSpPr>
          <p:cNvPr id="8" name="TextBox 7">
            <a:extLst>
              <a:ext uri="{FF2B5EF4-FFF2-40B4-BE49-F238E27FC236}">
                <a16:creationId xmlns:a16="http://schemas.microsoft.com/office/drawing/2014/main" id="{0EAA22D8-7267-6EDC-B06B-61E408F766A7}"/>
              </a:ext>
            </a:extLst>
          </p:cNvPr>
          <p:cNvSpPr txBox="1"/>
          <p:nvPr/>
        </p:nvSpPr>
        <p:spPr>
          <a:xfrm>
            <a:off x="4400472" y="3400254"/>
            <a:ext cx="8137997" cy="954107"/>
          </a:xfrm>
          <a:prstGeom prst="rect">
            <a:avLst/>
          </a:prstGeom>
          <a:noFill/>
        </p:spPr>
        <p:txBody>
          <a:bodyPr wrap="square">
            <a:spAutoFit/>
          </a:bodyPr>
          <a:lstStyle/>
          <a:p>
            <a:pPr lvl="1"/>
            <a:r>
              <a:rPr lang="en-US" sz="2800" b="0" i="0" dirty="0">
                <a:latin typeface="+mj-lt"/>
                <a:cs typeface="Arial" panose="020B0604020202020204" pitchFamily="34" charset="0"/>
              </a:rPr>
              <a:t>Cues and transitions help keep the reader oriented</a:t>
            </a:r>
          </a:p>
        </p:txBody>
      </p:sp>
      <p:sp>
        <p:nvSpPr>
          <p:cNvPr id="5" name="Footer Placeholder 4">
            <a:extLst>
              <a:ext uri="{FF2B5EF4-FFF2-40B4-BE49-F238E27FC236}">
                <a16:creationId xmlns:a16="http://schemas.microsoft.com/office/drawing/2014/main" id="{CCF65632-026A-5200-9858-75488A668262}"/>
              </a:ext>
            </a:extLst>
          </p:cNvPr>
          <p:cNvSpPr>
            <a:spLocks noGrp="1"/>
          </p:cNvSpPr>
          <p:nvPr>
            <p:ph type="ftr" sz="quarter" idx="3"/>
          </p:nvPr>
        </p:nvSpPr>
        <p:spPr/>
        <p:txBody>
          <a:bodyPr/>
          <a:lstStyle/>
          <a:p>
            <a:r>
              <a:rPr lang="en-US">
                <a:latin typeface="+mn-lt"/>
              </a:rPr>
              <a:t>Scientific Editing and Research Communication Core</a:t>
            </a:r>
            <a:endParaRPr lang="en-US" dirty="0">
              <a:latin typeface="+mn-lt"/>
            </a:endParaRPr>
          </a:p>
        </p:txBody>
      </p:sp>
    </p:spTree>
    <p:extLst>
      <p:ext uri="{BB962C8B-B14F-4D97-AF65-F5344CB8AC3E}">
        <p14:creationId xmlns:p14="http://schemas.microsoft.com/office/powerpoint/2010/main" val="339869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B8734-FC5C-9959-09C8-822C7FE38124}"/>
              </a:ext>
            </a:extLst>
          </p:cNvPr>
          <p:cNvSpPr>
            <a:spLocks noGrp="1"/>
          </p:cNvSpPr>
          <p:nvPr>
            <p:ph type="title"/>
          </p:nvPr>
        </p:nvSpPr>
        <p:spPr>
          <a:xfrm>
            <a:off x="949325" y="498296"/>
            <a:ext cx="5260975" cy="896116"/>
          </a:xfrm>
        </p:spPr>
        <p:txBody>
          <a:bodyPr vert="horz" lIns="0" tIns="0" rIns="0" bIns="0" rtlCol="0" anchor="ctr" anchorCtr="0">
            <a:normAutofit/>
          </a:bodyPr>
          <a:lstStyle/>
          <a:p>
            <a:r>
              <a:rPr lang="en-US" sz="3100" b="0" kern="1200" dirty="0"/>
              <a:t>Key elements of a good story: parallel structure</a:t>
            </a:r>
          </a:p>
        </p:txBody>
      </p:sp>
      <p:pic>
        <p:nvPicPr>
          <p:cNvPr id="4" name="Picture Placeholder 3" descr="Three polar bears by a log on a beach">
            <a:extLst>
              <a:ext uri="{FF2B5EF4-FFF2-40B4-BE49-F238E27FC236}">
                <a16:creationId xmlns:a16="http://schemas.microsoft.com/office/drawing/2014/main" id="{727B798C-BCC2-BD40-7FBE-B869E088FF94}"/>
              </a:ext>
            </a:extLst>
          </p:cNvPr>
          <p:cNvPicPr>
            <a:picLocks noGrp="1" noChangeAspect="1"/>
          </p:cNvPicPr>
          <p:nvPr>
            <p:ph type="pic" sz="quarter" idx="11"/>
          </p:nvPr>
        </p:nvPicPr>
        <p:blipFill>
          <a:blip r:embed="rId3">
            <a:extLst>
              <a:ext uri="{28A0092B-C50C-407E-A947-70E740481C1C}">
                <a14:useLocalDpi xmlns:a14="http://schemas.microsoft.com/office/drawing/2010/main"/>
              </a:ext>
            </a:extLst>
          </a:blip>
          <a:srcRect/>
          <a:stretch>
            <a:fillRect/>
          </a:stretch>
        </p:blipFill>
        <p:spPr>
          <a:xfrm>
            <a:off x="7162800" y="0"/>
            <a:ext cx="5029200" cy="6389688"/>
          </a:xfrm>
        </p:spPr>
      </p:pic>
      <p:sp>
        <p:nvSpPr>
          <p:cNvPr id="5" name="Footer Placeholder 4">
            <a:extLst>
              <a:ext uri="{FF2B5EF4-FFF2-40B4-BE49-F238E27FC236}">
                <a16:creationId xmlns:a16="http://schemas.microsoft.com/office/drawing/2014/main" id="{C470FBCC-21D3-B427-B3B1-34CA5D8CB59B}"/>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t>Scientific Editing and Research Communication Core</a:t>
            </a:r>
          </a:p>
        </p:txBody>
      </p:sp>
      <p:graphicFrame>
        <p:nvGraphicFramePr>
          <p:cNvPr id="44" name="TextBox 41">
            <a:extLst>
              <a:ext uri="{FF2B5EF4-FFF2-40B4-BE49-F238E27FC236}">
                <a16:creationId xmlns:a16="http://schemas.microsoft.com/office/drawing/2014/main" id="{E700BE93-931F-9EA1-65C1-55043C73EF9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1934272"/>
              </p:ext>
            </p:extLst>
          </p:nvPr>
        </p:nvGraphicFramePr>
        <p:xfrm>
          <a:off x="952499" y="1686757"/>
          <a:ext cx="5257801" cy="42568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29032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90F39-8AEC-A4CB-4642-999F06F136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6F6F98-22B2-0060-4E7A-49A7126AD7B1}"/>
              </a:ext>
            </a:extLst>
          </p:cNvPr>
          <p:cNvSpPr>
            <a:spLocks noGrp="1"/>
          </p:cNvSpPr>
          <p:nvPr>
            <p:ph type="title"/>
          </p:nvPr>
        </p:nvSpPr>
        <p:spPr>
          <a:xfrm>
            <a:off x="949325" y="498296"/>
            <a:ext cx="5260975" cy="896116"/>
          </a:xfrm>
        </p:spPr>
        <p:txBody>
          <a:bodyPr vert="horz" lIns="0" tIns="0" rIns="0" bIns="0" rtlCol="0" anchor="ctr" anchorCtr="0">
            <a:normAutofit/>
          </a:bodyPr>
          <a:lstStyle/>
          <a:p>
            <a:r>
              <a:rPr lang="en-US" sz="2800" b="0" kern="1200" dirty="0">
                <a:latin typeface="Roboto" panose="02000000000000000000" pitchFamily="2" charset="0"/>
                <a:ea typeface="Roboto" panose="02000000000000000000" pitchFamily="2" charset="0"/>
                <a:cs typeface="Arial" panose="020B0604020202020204" pitchFamily="34" charset="0"/>
              </a:rPr>
              <a:t>Key elements of a good story:</a:t>
            </a:r>
            <a:br>
              <a:rPr lang="en-US" sz="2800" b="0" kern="1200" dirty="0">
                <a:latin typeface="Roboto" panose="02000000000000000000" pitchFamily="2" charset="0"/>
                <a:ea typeface="Roboto" panose="02000000000000000000" pitchFamily="2" charset="0"/>
                <a:cs typeface="Arial" panose="020B0604020202020204" pitchFamily="34" charset="0"/>
              </a:rPr>
            </a:br>
            <a:r>
              <a:rPr lang="en-US" sz="2800" b="0" kern="1200" dirty="0">
                <a:latin typeface="Roboto" panose="02000000000000000000" pitchFamily="2" charset="0"/>
                <a:ea typeface="Roboto" panose="02000000000000000000" pitchFamily="2" charset="0"/>
                <a:cs typeface="Arial" panose="020B0604020202020204" pitchFamily="34" charset="0"/>
              </a:rPr>
              <a:t>No </a:t>
            </a:r>
            <a:r>
              <a:rPr lang="en-US" sz="2800" b="0" kern="1200" dirty="0" err="1">
                <a:latin typeface="Roboto" panose="02000000000000000000" pitchFamily="2" charset="0"/>
                <a:ea typeface="Roboto" panose="02000000000000000000" pitchFamily="2" charset="0"/>
                <a:cs typeface="Arial" panose="020B0604020202020204" pitchFamily="34" charset="0"/>
              </a:rPr>
              <a:t>suprises</a:t>
            </a:r>
            <a:r>
              <a:rPr lang="en-US" sz="2800" b="0" kern="1200" dirty="0">
                <a:latin typeface="Roboto" panose="02000000000000000000" pitchFamily="2" charset="0"/>
                <a:ea typeface="Roboto" panose="02000000000000000000" pitchFamily="2" charset="0"/>
                <a:cs typeface="Arial" panose="020B0604020202020204" pitchFamily="34" charset="0"/>
              </a:rPr>
              <a:t> or distractions</a:t>
            </a:r>
          </a:p>
        </p:txBody>
      </p:sp>
      <p:sp>
        <p:nvSpPr>
          <p:cNvPr id="9" name="TextBox 8">
            <a:extLst>
              <a:ext uri="{FF2B5EF4-FFF2-40B4-BE49-F238E27FC236}">
                <a16:creationId xmlns:a16="http://schemas.microsoft.com/office/drawing/2014/main" id="{1FAC3230-296A-6416-7C56-A5F05E162E14}"/>
              </a:ext>
            </a:extLst>
          </p:cNvPr>
          <p:cNvSpPr txBox="1"/>
          <p:nvPr/>
        </p:nvSpPr>
        <p:spPr>
          <a:xfrm>
            <a:off x="952499" y="1686757"/>
            <a:ext cx="5257801" cy="4256843"/>
          </a:xfrm>
          <a:prstGeom prst="rect">
            <a:avLst/>
          </a:prstGeom>
        </p:spPr>
        <p:txBody>
          <a:bodyPr vert="horz" lIns="0" tIns="0" rIns="0" bIns="0" rtlCol="0">
            <a:normAutofit/>
          </a:bodyPr>
          <a:lstStyle/>
          <a:p>
            <a:pPr>
              <a:spcBef>
                <a:spcPts val="1000"/>
              </a:spcBef>
              <a:buClr>
                <a:schemeClr val="tx2"/>
              </a:buClr>
              <a:buSzPct val="95000"/>
              <a:buFont typeface="Arial" panose="020B0604020202020204" pitchFamily="34" charset="0"/>
            </a:pPr>
            <a:r>
              <a:rPr lang="en-US" sz="2800" dirty="0">
                <a:latin typeface="Roboto" panose="02000000000000000000" pitchFamily="2" charset="0"/>
                <a:ea typeface="Roboto" panose="02000000000000000000" pitchFamily="2" charset="0"/>
                <a:cs typeface="Arial" panose="020B0604020202020204" pitchFamily="34" charset="0"/>
              </a:rPr>
              <a:t>No new information without some context</a:t>
            </a:r>
          </a:p>
          <a:p>
            <a:pPr>
              <a:spcBef>
                <a:spcPts val="1000"/>
              </a:spcBef>
              <a:buClr>
                <a:schemeClr val="tx2"/>
              </a:buClr>
              <a:buSzPct val="95000"/>
              <a:buFont typeface="Arial" panose="020B0604020202020204" pitchFamily="34" charset="0"/>
            </a:pPr>
            <a:endParaRPr lang="en-US" sz="2800" dirty="0">
              <a:latin typeface="Roboto" panose="02000000000000000000" pitchFamily="2" charset="0"/>
              <a:ea typeface="Roboto" panose="02000000000000000000" pitchFamily="2" charset="0"/>
              <a:cs typeface="Arial" panose="020B0604020202020204" pitchFamily="34" charset="0"/>
            </a:endParaRPr>
          </a:p>
          <a:p>
            <a:pPr>
              <a:spcBef>
                <a:spcPts val="1000"/>
              </a:spcBef>
              <a:buClr>
                <a:schemeClr val="tx2"/>
              </a:buClr>
              <a:buSzPct val="95000"/>
              <a:buFont typeface="Arial" panose="020B0604020202020204" pitchFamily="34" charset="0"/>
            </a:pPr>
            <a:r>
              <a:rPr lang="en-US" sz="2800" dirty="0">
                <a:latin typeface="Roboto" panose="02000000000000000000" pitchFamily="2" charset="0"/>
                <a:ea typeface="Roboto" panose="02000000000000000000" pitchFamily="2" charset="0"/>
                <a:cs typeface="Arial" panose="020B0604020202020204" pitchFamily="34" charset="0"/>
              </a:rPr>
              <a:t>No major tangents or extraneous detail</a:t>
            </a:r>
          </a:p>
          <a:p>
            <a:pPr>
              <a:spcBef>
                <a:spcPts val="1000"/>
              </a:spcBef>
              <a:buClr>
                <a:schemeClr val="tx2"/>
              </a:buClr>
              <a:buSzPct val="95000"/>
              <a:buFont typeface="Arial" panose="020B0604020202020204" pitchFamily="34" charset="0"/>
            </a:pPr>
            <a:endParaRPr lang="en-US" sz="2800" dirty="0">
              <a:latin typeface="Roboto" panose="02000000000000000000" pitchFamily="2" charset="0"/>
              <a:ea typeface="Roboto" panose="02000000000000000000" pitchFamily="2" charset="0"/>
              <a:cs typeface="Arial" panose="020B0604020202020204" pitchFamily="34" charset="0"/>
            </a:endParaRPr>
          </a:p>
          <a:p>
            <a:pPr>
              <a:spcBef>
                <a:spcPts val="1000"/>
              </a:spcBef>
              <a:buClr>
                <a:schemeClr val="tx2"/>
              </a:buClr>
              <a:buSzPct val="95000"/>
              <a:buFont typeface="Arial" panose="020B0604020202020204" pitchFamily="34" charset="0"/>
            </a:pPr>
            <a:endParaRPr lang="en-US" sz="2800" dirty="0">
              <a:latin typeface="Roboto" panose="02000000000000000000" pitchFamily="2" charset="0"/>
              <a:ea typeface="Roboto" panose="02000000000000000000" pitchFamily="2" charset="0"/>
              <a:cs typeface="Arial" panose="020B0604020202020204" pitchFamily="34" charset="0"/>
            </a:endParaRPr>
          </a:p>
        </p:txBody>
      </p:sp>
      <p:pic>
        <p:nvPicPr>
          <p:cNvPr id="8" name="Picture Placeholder 7" descr="Deer on a road">
            <a:extLst>
              <a:ext uri="{FF2B5EF4-FFF2-40B4-BE49-F238E27FC236}">
                <a16:creationId xmlns:a16="http://schemas.microsoft.com/office/drawing/2014/main" id="{1819E28B-AF51-DF57-1F22-B7AAB04FA548}"/>
              </a:ext>
            </a:extLst>
          </p:cNvPr>
          <p:cNvPicPr>
            <a:picLocks noGrp="1" noChangeAspect="1"/>
          </p:cNvPicPr>
          <p:nvPr>
            <p:ph type="pic" sz="quarter" idx="11"/>
          </p:nvPr>
        </p:nvPicPr>
        <p:blipFill>
          <a:blip r:embed="rId3">
            <a:extLst>
              <a:ext uri="{28A0092B-C50C-407E-A947-70E740481C1C}">
                <a14:useLocalDpi xmlns:a14="http://schemas.microsoft.com/office/drawing/2010/main"/>
              </a:ext>
            </a:extLst>
          </a:blip>
          <a:srcRect/>
          <a:stretch/>
        </p:blipFill>
        <p:spPr>
          <a:xfrm>
            <a:off x="7171595" y="0"/>
            <a:ext cx="5029078" cy="6389511"/>
          </a:xfrm>
          <a:noFill/>
        </p:spPr>
      </p:pic>
      <p:sp>
        <p:nvSpPr>
          <p:cNvPr id="5" name="Footer Placeholder 4">
            <a:extLst>
              <a:ext uri="{FF2B5EF4-FFF2-40B4-BE49-F238E27FC236}">
                <a16:creationId xmlns:a16="http://schemas.microsoft.com/office/drawing/2014/main" id="{26F2A653-D510-A82B-62B0-4CF2E0EEE531}"/>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spTree>
    <p:extLst>
      <p:ext uri="{BB962C8B-B14F-4D97-AF65-F5344CB8AC3E}">
        <p14:creationId xmlns:p14="http://schemas.microsoft.com/office/powerpoint/2010/main" val="1123245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9F9F-1DF2-481E-8B5B-DEAC6661E806}"/>
              </a:ext>
            </a:extLst>
          </p:cNvPr>
          <p:cNvSpPr>
            <a:spLocks noGrp="1"/>
          </p:cNvSpPr>
          <p:nvPr>
            <p:ph type="ctrTitle"/>
          </p:nvPr>
        </p:nvSpPr>
        <p:spPr>
          <a:xfrm>
            <a:off x="982724" y="1298712"/>
            <a:ext cx="11209276" cy="992326"/>
          </a:xfrm>
        </p:spPr>
        <p:txBody>
          <a:bodyPr>
            <a:normAutofit fontScale="90000"/>
          </a:bodyPr>
          <a:lstStyle/>
          <a:p>
            <a:pPr>
              <a:lnSpc>
                <a:spcPct val="100000"/>
              </a:lnSpc>
            </a:pPr>
            <a:r>
              <a:rPr lang="en-US" sz="4400" dirty="0"/>
              <a:t>Providing feedback using elements of storytelling</a:t>
            </a:r>
            <a:endParaRPr lang="en-US" dirty="0"/>
          </a:p>
        </p:txBody>
      </p:sp>
      <p:pic>
        <p:nvPicPr>
          <p:cNvPr id="3" name="Picture 2">
            <a:extLst>
              <a:ext uri="{FF2B5EF4-FFF2-40B4-BE49-F238E27FC236}">
                <a16:creationId xmlns:a16="http://schemas.microsoft.com/office/drawing/2014/main" id="{148AC16D-491D-7317-AE02-780EB2C217E3}"/>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99407" y="4961112"/>
            <a:ext cx="1757750" cy="1668983"/>
          </a:xfrm>
          <a:prstGeom prst="ellipse">
            <a:avLst/>
          </a:prstGeom>
          <a:noFill/>
          <a:effectLst>
            <a:outerShdw blurRad="63500" sx="102000" sy="102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546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051A9EA-CB5D-00AE-1A53-3979A98A3DA7}"/>
              </a:ext>
            </a:extLst>
          </p:cNvPr>
          <p:cNvSpPr>
            <a:spLocks noGrp="1"/>
          </p:cNvSpPr>
          <p:nvPr>
            <p:ph type="title"/>
          </p:nvPr>
        </p:nvSpPr>
        <p:spPr>
          <a:xfrm>
            <a:off x="952500" y="526777"/>
            <a:ext cx="6480688" cy="869089"/>
          </a:xfrm>
        </p:spPr>
        <p:txBody>
          <a:bodyPr vert="horz" lIns="0" tIns="0" rIns="0" bIns="0" rtlCol="0" anchor="ctr">
            <a:normAutofit/>
          </a:bodyPr>
          <a:lstStyle/>
          <a:p>
            <a:r>
              <a:rPr lang="en-US" b="0" kern="1200" dirty="0">
                <a:latin typeface="Roboto" panose="02000000000000000000" pitchFamily="2" charset="0"/>
                <a:ea typeface="Roboto" panose="02000000000000000000" pitchFamily="2" charset="0"/>
                <a:cs typeface="Arial" panose="020B0604020202020204" pitchFamily="34" charset="0"/>
              </a:rPr>
              <a:t>Elements of a classic story</a:t>
            </a:r>
          </a:p>
        </p:txBody>
      </p:sp>
      <p:sp>
        <p:nvSpPr>
          <p:cNvPr id="9" name="TextBox 8">
            <a:extLst>
              <a:ext uri="{FF2B5EF4-FFF2-40B4-BE49-F238E27FC236}">
                <a16:creationId xmlns:a16="http://schemas.microsoft.com/office/drawing/2014/main" id="{9B9E813A-D011-ADD1-28F8-57C06D27AEDE}"/>
              </a:ext>
            </a:extLst>
          </p:cNvPr>
          <p:cNvSpPr txBox="1"/>
          <p:nvPr/>
        </p:nvSpPr>
        <p:spPr>
          <a:xfrm>
            <a:off x="6963018" y="607378"/>
            <a:ext cx="1891919" cy="707886"/>
          </a:xfrm>
          <a:prstGeom prst="rect">
            <a:avLst/>
          </a:prstGeom>
          <a:noFill/>
        </p:spPr>
        <p:txBody>
          <a:bodyPr wrap="square">
            <a:spAutoFit/>
          </a:bodyPr>
          <a:lstStyle/>
          <a:p>
            <a:r>
              <a:rPr lang="en-US" sz="4000" b="0" kern="1200" dirty="0">
                <a:latin typeface="Roboto" panose="02000000000000000000" pitchFamily="2" charset="0"/>
                <a:ea typeface="Roboto" panose="02000000000000000000" pitchFamily="2" charset="0"/>
                <a:cs typeface="Arial" panose="020B0604020202020204" pitchFamily="34" charset="0"/>
              </a:rPr>
              <a:t>: Order</a:t>
            </a:r>
            <a:endParaRPr lang="en-US" sz="4000" dirty="0"/>
          </a:p>
        </p:txBody>
      </p:sp>
      <p:pic>
        <p:nvPicPr>
          <p:cNvPr id="5" name="Picture Placeholder 3" descr="A sign post with a black background">
            <a:extLst>
              <a:ext uri="{FF2B5EF4-FFF2-40B4-BE49-F238E27FC236}">
                <a16:creationId xmlns:a16="http://schemas.microsoft.com/office/drawing/2014/main" id="{2DA04090-2350-6FD7-3ED1-B1F3DBFF160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990638" y="2147503"/>
            <a:ext cx="1587264" cy="2016633"/>
          </a:xfrm>
          <a:prstGeom prst="rect">
            <a:avLst/>
          </a:prstGeom>
          <a:noFill/>
          <a:effectLst>
            <a:outerShdw blurRad="63500" sx="102000" sy="102000" algn="ctr" rotWithShape="0">
              <a:prstClr val="black">
                <a:alpha val="40000"/>
              </a:prstClr>
            </a:outerShdw>
          </a:effectLst>
        </p:spPr>
      </p:pic>
      <p:pic>
        <p:nvPicPr>
          <p:cNvPr id="33" name="Picture Placeholder 3" descr="Three polar bears by a log on a beach">
            <a:extLst>
              <a:ext uri="{FF2B5EF4-FFF2-40B4-BE49-F238E27FC236}">
                <a16:creationId xmlns:a16="http://schemas.microsoft.com/office/drawing/2014/main" id="{84F215AA-47B9-3EAC-CBC2-8FC336020E9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679627" y="2220044"/>
            <a:ext cx="1469567" cy="1621608"/>
          </a:xfrm>
          <a:prstGeom prst="rect">
            <a:avLst/>
          </a:prstGeom>
          <a:noFill/>
          <a:effectLst>
            <a:outerShdw blurRad="63500" sx="102000" sy="102000" algn="ctr" rotWithShape="0">
              <a:prstClr val="black">
                <a:alpha val="40000"/>
              </a:prstClr>
            </a:outerShdw>
          </a:effectLst>
        </p:spPr>
      </p:pic>
      <p:pic>
        <p:nvPicPr>
          <p:cNvPr id="11" name="Picture Placeholder 7" descr="Deer on a road">
            <a:extLst>
              <a:ext uri="{FF2B5EF4-FFF2-40B4-BE49-F238E27FC236}">
                <a16:creationId xmlns:a16="http://schemas.microsoft.com/office/drawing/2014/main" id="{DC25CD64-D57C-3CED-A1BC-3538F5F9574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9400827" y="2147503"/>
            <a:ext cx="1471068" cy="1869011"/>
          </a:xfrm>
          <a:prstGeom prst="rect">
            <a:avLst/>
          </a:prstGeom>
          <a:noFill/>
          <a:effectLst>
            <a:outerShdw blurRad="63500" sx="102000" sy="102000" algn="ctr" rotWithShape="0">
              <a:prstClr val="black">
                <a:alpha val="40000"/>
              </a:prstClr>
            </a:outerShdw>
          </a:effectLst>
        </p:spPr>
      </p:pic>
      <p:sp>
        <p:nvSpPr>
          <p:cNvPr id="15" name="Content Placeholder 1">
            <a:extLst>
              <a:ext uri="{FF2B5EF4-FFF2-40B4-BE49-F238E27FC236}">
                <a16:creationId xmlns:a16="http://schemas.microsoft.com/office/drawing/2014/main" id="{1CCF52E2-2BF5-E5CA-BDB6-C5A53EEDE6F4}"/>
              </a:ext>
            </a:extLst>
          </p:cNvPr>
          <p:cNvSpPr>
            <a:spLocks noGrp="1"/>
          </p:cNvSpPr>
          <p:nvPr>
            <p:ph idx="1"/>
          </p:nvPr>
        </p:nvSpPr>
        <p:spPr>
          <a:xfrm>
            <a:off x="952497" y="4201970"/>
            <a:ext cx="2358867"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Order</a:t>
            </a:r>
          </a:p>
        </p:txBody>
      </p:sp>
      <p:sp>
        <p:nvSpPr>
          <p:cNvPr id="25" name="Content Placeholder 7">
            <a:extLst>
              <a:ext uri="{FF2B5EF4-FFF2-40B4-BE49-F238E27FC236}">
                <a16:creationId xmlns:a16="http://schemas.microsoft.com/office/drawing/2014/main" id="{3DDDB42C-CD5B-7036-F542-EEDB7ED089A2}"/>
              </a:ext>
            </a:extLst>
          </p:cNvPr>
          <p:cNvSpPr>
            <a:spLocks noGrp="1"/>
          </p:cNvSpPr>
          <p:nvPr>
            <p:ph idx="13"/>
          </p:nvPr>
        </p:nvSpPr>
        <p:spPr>
          <a:xfrm>
            <a:off x="3688848" y="4201970"/>
            <a:ext cx="2148760"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Guideposts</a:t>
            </a:r>
          </a:p>
        </p:txBody>
      </p:sp>
      <p:sp>
        <p:nvSpPr>
          <p:cNvPr id="17" name="Content Placeholder 3">
            <a:extLst>
              <a:ext uri="{FF2B5EF4-FFF2-40B4-BE49-F238E27FC236}">
                <a16:creationId xmlns:a16="http://schemas.microsoft.com/office/drawing/2014/main" id="{86539A10-842F-5C4D-0DE0-F6CAC319C352}"/>
              </a:ext>
            </a:extLst>
          </p:cNvPr>
          <p:cNvSpPr>
            <a:spLocks noGrp="1"/>
          </p:cNvSpPr>
          <p:nvPr>
            <p:ph idx="11"/>
          </p:nvPr>
        </p:nvSpPr>
        <p:spPr>
          <a:xfrm>
            <a:off x="6377805" y="4201970"/>
            <a:ext cx="2148760"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Parallel structure</a:t>
            </a:r>
          </a:p>
        </p:txBody>
      </p:sp>
      <p:sp>
        <p:nvSpPr>
          <p:cNvPr id="21" name="Content Placeholder 5">
            <a:extLst>
              <a:ext uri="{FF2B5EF4-FFF2-40B4-BE49-F238E27FC236}">
                <a16:creationId xmlns:a16="http://schemas.microsoft.com/office/drawing/2014/main" id="{66313E89-0536-B505-DF08-170D382794BA}"/>
              </a:ext>
            </a:extLst>
          </p:cNvPr>
          <p:cNvSpPr>
            <a:spLocks noGrp="1"/>
          </p:cNvSpPr>
          <p:nvPr>
            <p:ph idx="15"/>
          </p:nvPr>
        </p:nvSpPr>
        <p:spPr>
          <a:xfrm>
            <a:off x="8956178" y="4201970"/>
            <a:ext cx="2358867"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Red herrings</a:t>
            </a:r>
          </a:p>
        </p:txBody>
      </p:sp>
      <p:grpSp>
        <p:nvGrpSpPr>
          <p:cNvPr id="7" name="Group 6">
            <a:extLst>
              <a:ext uri="{FF2B5EF4-FFF2-40B4-BE49-F238E27FC236}">
                <a16:creationId xmlns:a16="http://schemas.microsoft.com/office/drawing/2014/main" id="{49B379FA-C964-9433-31E9-A407538CA74D}"/>
              </a:ext>
              <a:ext uri="{C183D7F6-B498-43B3-948B-1728B52AA6E4}">
                <adec:decorative xmlns:adec="http://schemas.microsoft.com/office/drawing/2017/decorative" val="1"/>
              </a:ext>
            </a:extLst>
          </p:cNvPr>
          <p:cNvGrpSpPr>
            <a:grpSpLocks noChangeAspect="1"/>
          </p:cNvGrpSpPr>
          <p:nvPr/>
        </p:nvGrpSpPr>
        <p:grpSpPr>
          <a:xfrm>
            <a:off x="1752402" y="2288447"/>
            <a:ext cx="759059" cy="1621607"/>
            <a:chOff x="6087472" y="2819399"/>
            <a:chExt cx="1652939" cy="3581401"/>
          </a:xfrm>
          <a:effectLst>
            <a:outerShdw blurRad="63500" sx="102000" sy="102000" algn="ctr" rotWithShape="0">
              <a:prstClr val="black">
                <a:alpha val="40000"/>
              </a:prstClr>
            </a:outerShdw>
          </a:effectLst>
        </p:grpSpPr>
        <p:sp>
          <p:nvSpPr>
            <p:cNvPr id="22" name="Trapezoid 21">
              <a:extLst>
                <a:ext uri="{FF2B5EF4-FFF2-40B4-BE49-F238E27FC236}">
                  <a16:creationId xmlns:a16="http://schemas.microsoft.com/office/drawing/2014/main" id="{FAF21A5D-2EA3-E4CC-0F07-F1DEFB223E0A}"/>
                </a:ext>
              </a:extLst>
            </p:cNvPr>
            <p:cNvSpPr/>
            <p:nvPr/>
          </p:nvSpPr>
          <p:spPr bwMode="auto">
            <a:xfrm flipV="1">
              <a:off x="6087472" y="2819399"/>
              <a:ext cx="1652939" cy="818166"/>
            </a:xfrm>
            <a:prstGeom prst="trapezoid">
              <a:avLst>
                <a:gd name="adj" fmla="val 30190"/>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solidFill>
                  <a:schemeClr val="bg1"/>
                </a:solidFill>
                <a:latin typeface="Helvetica" pitchFamily="2" charset="0"/>
                <a:ea typeface="ＭＳ Ｐゴシック" pitchFamily="-112" charset="-128"/>
                <a:cs typeface="ＭＳ Ｐゴシック" pitchFamily="-112" charset="-128"/>
              </a:endParaRPr>
            </a:p>
          </p:txBody>
        </p:sp>
        <p:sp>
          <p:nvSpPr>
            <p:cNvPr id="24" name="Trapezoid 23">
              <a:extLst>
                <a:ext uri="{FF2B5EF4-FFF2-40B4-BE49-F238E27FC236}">
                  <a16:creationId xmlns:a16="http://schemas.microsoft.com/office/drawing/2014/main" id="{55F6C4B4-C516-C060-4D0A-0FBE610FFE47}"/>
                </a:ext>
              </a:extLst>
            </p:cNvPr>
            <p:cNvSpPr/>
            <p:nvPr/>
          </p:nvSpPr>
          <p:spPr bwMode="auto">
            <a:xfrm flipV="1">
              <a:off x="6196134" y="3698638"/>
              <a:ext cx="1435615" cy="703535"/>
            </a:xfrm>
            <a:prstGeom prst="trapezoid">
              <a:avLst>
                <a:gd name="adj" fmla="val 42168"/>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latin typeface="Verdana" pitchFamily="-112" charset="0"/>
                <a:ea typeface="ＭＳ Ｐゴシック" pitchFamily="-112" charset="-128"/>
                <a:cs typeface="ＭＳ Ｐゴシック" pitchFamily="-112" charset="-128"/>
              </a:endParaRPr>
            </a:p>
          </p:txBody>
        </p:sp>
        <p:sp>
          <p:nvSpPr>
            <p:cNvPr id="26" name="Rectangle 9">
              <a:extLst>
                <a:ext uri="{FF2B5EF4-FFF2-40B4-BE49-F238E27FC236}">
                  <a16:creationId xmlns:a16="http://schemas.microsoft.com/office/drawing/2014/main" id="{B3034B42-A362-ED51-5673-6EDA9D5E71DE}"/>
                </a:ext>
              </a:extLst>
            </p:cNvPr>
            <p:cNvSpPr>
              <a:spLocks noChangeAspect="1" noChangeArrowheads="1"/>
            </p:cNvSpPr>
            <p:nvPr/>
          </p:nvSpPr>
          <p:spPr bwMode="auto">
            <a:xfrm>
              <a:off x="6517973" y="446324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28" name="Rectangle 9">
              <a:extLst>
                <a:ext uri="{FF2B5EF4-FFF2-40B4-BE49-F238E27FC236}">
                  <a16:creationId xmlns:a16="http://schemas.microsoft.com/office/drawing/2014/main" id="{888F9AD3-9741-35A8-1882-9DDEE5C65CE8}"/>
                </a:ext>
              </a:extLst>
            </p:cNvPr>
            <p:cNvSpPr>
              <a:spLocks noChangeArrowheads="1"/>
            </p:cNvSpPr>
            <p:nvPr/>
          </p:nvSpPr>
          <p:spPr bwMode="auto">
            <a:xfrm>
              <a:off x="6517973" y="485500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29" name="Rectangle 9">
              <a:extLst>
                <a:ext uri="{FF2B5EF4-FFF2-40B4-BE49-F238E27FC236}">
                  <a16:creationId xmlns:a16="http://schemas.microsoft.com/office/drawing/2014/main" id="{17E4A732-96F5-B0B7-F64A-B36185BC576B}"/>
                </a:ext>
              </a:extLst>
            </p:cNvPr>
            <p:cNvSpPr>
              <a:spLocks noChangeArrowheads="1"/>
            </p:cNvSpPr>
            <p:nvPr/>
          </p:nvSpPr>
          <p:spPr bwMode="auto">
            <a:xfrm>
              <a:off x="6517973" y="524676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30" name="Trapezoid 29">
              <a:extLst>
                <a:ext uri="{FF2B5EF4-FFF2-40B4-BE49-F238E27FC236}">
                  <a16:creationId xmlns:a16="http://schemas.microsoft.com/office/drawing/2014/main" id="{A542496A-A40A-C5E6-C6EF-4DE6167807C2}"/>
                </a:ext>
              </a:extLst>
            </p:cNvPr>
            <p:cNvSpPr/>
            <p:nvPr/>
          </p:nvSpPr>
          <p:spPr bwMode="auto">
            <a:xfrm>
              <a:off x="6265064" y="5638527"/>
              <a:ext cx="1297754" cy="762273"/>
            </a:xfrm>
            <a:prstGeom prst="trapezoid">
              <a:avLst>
                <a:gd name="adj" fmla="val 29214"/>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endParaRPr lang="en-US" sz="1800" b="0">
                <a:latin typeface="Helvetica" pitchFamily="2" charset="0"/>
                <a:ea typeface="ＭＳ Ｐゴシック" pitchFamily="-112" charset="-128"/>
                <a:cs typeface="ＭＳ Ｐゴシック" pitchFamily="-112" charset="-128"/>
              </a:endParaRPr>
            </a:p>
          </p:txBody>
        </p:sp>
        <p:sp>
          <p:nvSpPr>
            <p:cNvPr id="31" name="Rectangle 30">
              <a:extLst>
                <a:ext uri="{FF2B5EF4-FFF2-40B4-BE49-F238E27FC236}">
                  <a16:creationId xmlns:a16="http://schemas.microsoft.com/office/drawing/2014/main" id="{06CC82BC-93CE-CC57-3FD7-102F59C1B26F}"/>
                </a:ext>
              </a:extLst>
            </p:cNvPr>
            <p:cNvSpPr/>
            <p:nvPr/>
          </p:nvSpPr>
          <p:spPr>
            <a:xfrm>
              <a:off x="6749438" y="3851401"/>
              <a:ext cx="329008" cy="722723"/>
            </a:xfrm>
            <a:prstGeom prst="rect">
              <a:avLst/>
            </a:prstGeom>
            <a:ln>
              <a:noFill/>
            </a:ln>
          </p:spPr>
          <p:txBody>
            <a:bodyPr wrap="none">
              <a:spAutoFit/>
            </a:bodyPr>
            <a:lstStyle/>
            <a:p>
              <a:pPr algn="ctr"/>
              <a:endParaRPr lang="en-US" sz="2000" b="0">
                <a:latin typeface="Helvetica" pitchFamily="2" charset="0"/>
                <a:ea typeface="ＭＳ Ｐゴシック" pitchFamily="-112" charset="-128"/>
                <a:cs typeface="ＭＳ Ｐゴシック" pitchFamily="-112" charset="-128"/>
              </a:endParaRPr>
            </a:p>
          </p:txBody>
        </p:sp>
        <p:sp>
          <p:nvSpPr>
            <p:cNvPr id="32" name="Rectangle 31">
              <a:extLst>
                <a:ext uri="{FF2B5EF4-FFF2-40B4-BE49-F238E27FC236}">
                  <a16:creationId xmlns:a16="http://schemas.microsoft.com/office/drawing/2014/main" id="{9A46C655-5943-501B-9970-6474E3EF1A45}"/>
                </a:ext>
              </a:extLst>
            </p:cNvPr>
            <p:cNvSpPr/>
            <p:nvPr/>
          </p:nvSpPr>
          <p:spPr>
            <a:xfrm>
              <a:off x="6749438" y="3105091"/>
              <a:ext cx="329006" cy="722723"/>
            </a:xfrm>
            <a:prstGeom prst="rect">
              <a:avLst/>
            </a:prstGeom>
            <a:ln>
              <a:noFill/>
            </a:ln>
          </p:spPr>
          <p:txBody>
            <a:bodyPr wrap="none">
              <a:spAutoFit/>
            </a:bodyPr>
            <a:lstStyle/>
            <a:p>
              <a:pPr algn="ctr"/>
              <a:endParaRPr lang="en-US" sz="2000" b="0">
                <a:latin typeface="Helvetica" pitchFamily="2" charset="0"/>
                <a:ea typeface="ＭＳ Ｐゴシック" pitchFamily="-112" charset="-128"/>
                <a:cs typeface="ＭＳ Ｐゴシック" pitchFamily="-112" charset="-128"/>
              </a:endParaRPr>
            </a:p>
          </p:txBody>
        </p:sp>
      </p:grpSp>
      <p:pic>
        <p:nvPicPr>
          <p:cNvPr id="2" name="Picture 1">
            <a:extLst>
              <a:ext uri="{FF2B5EF4-FFF2-40B4-BE49-F238E27FC236}">
                <a16:creationId xmlns:a16="http://schemas.microsoft.com/office/drawing/2014/main" id="{62F55C87-9E08-276C-6A29-4CB2F4A7147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rcRect r="-2" b="-2"/>
          <a:stretch/>
        </p:blipFill>
        <p:spPr>
          <a:xfrm>
            <a:off x="10972800" y="11"/>
            <a:ext cx="1227934" cy="1560066"/>
          </a:xfrm>
          <a:prstGeom prst="rect">
            <a:avLst/>
          </a:prstGeom>
          <a:noFill/>
          <a:effectLst>
            <a:outerShdw blurRad="50800" dist="38100" dir="2700000" algn="tl" rotWithShape="0">
              <a:prstClr val="black">
                <a:alpha val="40000"/>
              </a:prstClr>
            </a:outerShdw>
          </a:effectLst>
        </p:spPr>
      </p:pic>
      <p:sp>
        <p:nvSpPr>
          <p:cNvPr id="3" name="Rounded Rectangle 2">
            <a:extLst>
              <a:ext uri="{FF2B5EF4-FFF2-40B4-BE49-F238E27FC236}">
                <a16:creationId xmlns:a16="http://schemas.microsoft.com/office/drawing/2014/main" id="{C8A2B512-F3FE-9BC0-CBCC-7119A18833BB}"/>
              </a:ext>
              <a:ext uri="{C183D7F6-B498-43B3-948B-1728B52AA6E4}">
                <adec:decorative xmlns:adec="http://schemas.microsoft.com/office/drawing/2017/decorative" val="1"/>
              </a:ext>
            </a:extLst>
          </p:cNvPr>
          <p:cNvSpPr/>
          <p:nvPr/>
        </p:nvSpPr>
        <p:spPr>
          <a:xfrm>
            <a:off x="952497" y="1828800"/>
            <a:ext cx="2358867" cy="312777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D0ACF6F0-07D6-F2AB-9205-94BFE4B3A27A}"/>
              </a:ext>
            </a:extLst>
          </p:cNvPr>
          <p:cNvSpPr txBox="1">
            <a:spLocks/>
          </p:cNvSpPr>
          <p:nvPr/>
        </p:nvSpPr>
        <p:spPr>
          <a:xfrm>
            <a:off x="8454867" y="5727279"/>
            <a:ext cx="3564586" cy="1408472"/>
          </a:xfrm>
          <a:prstGeom prst="rect">
            <a:avLst/>
          </a:prstGeom>
        </p:spPr>
        <p:txBody>
          <a:bodyPr vert="horz" lIns="0" tIns="0" rIns="0" bIns="0" rtlCol="0" anchorCtr="0">
            <a:normAutofit/>
          </a:bodyPr>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95000"/>
            </a:pPr>
            <a:r>
              <a:rPr lang="en-US" sz="1000" b="0" kern="1200" dirty="0">
                <a:latin typeface="Roboto" panose="02000000000000000000" pitchFamily="2" charset="0"/>
                <a:ea typeface="Roboto" panose="02000000000000000000" pitchFamily="2" charset="0"/>
                <a:cs typeface="Arial" panose="020B0604020202020204" pitchFamily="34" charset="0"/>
              </a:rPr>
              <a:t>J. Downer and R. </a:t>
            </a:r>
            <a:r>
              <a:rPr lang="en-US" sz="1000" b="0" kern="1200" dirty="0" err="1">
                <a:latin typeface="Roboto" panose="02000000000000000000" pitchFamily="2" charset="0"/>
                <a:ea typeface="Roboto" panose="02000000000000000000" pitchFamily="2" charset="0"/>
                <a:cs typeface="Arial" panose="020B0604020202020204" pitchFamily="34" charset="0"/>
              </a:rPr>
              <a:t>Dresbeck</a:t>
            </a:r>
            <a:endParaRPr lang="en-US" sz="1000" dirty="0">
              <a:cs typeface="Arial" panose="020B0604020202020204" pitchFamily="34" charset="0"/>
            </a:endParaRPr>
          </a:p>
          <a:p>
            <a:pPr>
              <a:buSzPct val="95000"/>
            </a:pPr>
            <a:r>
              <a:rPr lang="en-US" sz="1000" b="0" i="1" kern="1200" dirty="0">
                <a:latin typeface="Roboto" panose="02000000000000000000" pitchFamily="2" charset="0"/>
                <a:ea typeface="Roboto" panose="02000000000000000000" pitchFamily="2" charset="0"/>
                <a:cs typeface="Arial" panose="020B0604020202020204" pitchFamily="34" charset="0"/>
              </a:rPr>
              <a:t>Writing and Editing for Impact</a:t>
            </a:r>
            <a:endParaRPr lang="en-US" sz="1000" b="0" kern="1200" dirty="0">
              <a:latin typeface="Roboto" panose="02000000000000000000" pitchFamily="2" charset="0"/>
              <a:ea typeface="Roboto" panose="02000000000000000000" pitchFamily="2" charset="0"/>
              <a:cs typeface="Arial" panose="020B0604020202020204" pitchFamily="34" charset="0"/>
            </a:endParaRPr>
          </a:p>
          <a:p>
            <a:pPr>
              <a:buSzPct val="95000"/>
            </a:pPr>
            <a:r>
              <a:rPr lang="en-US" sz="1000" b="0" kern="1200" dirty="0">
                <a:latin typeface="Roboto" panose="02000000000000000000" pitchFamily="2" charset="0"/>
                <a:ea typeface="Roboto" panose="02000000000000000000" pitchFamily="2" charset="0"/>
                <a:cs typeface="Arial" panose="020B0604020202020204" pitchFamily="34" charset="0"/>
              </a:rPr>
              <a:t>NORDP Conference, 2019</a:t>
            </a:r>
          </a:p>
        </p:txBody>
      </p:sp>
      <p:sp>
        <p:nvSpPr>
          <p:cNvPr id="10" name="Footer Placeholder 4">
            <a:extLst>
              <a:ext uri="{FF2B5EF4-FFF2-40B4-BE49-F238E27FC236}">
                <a16:creationId xmlns:a16="http://schemas.microsoft.com/office/drawing/2014/main" id="{CDD5ADDB-D466-6506-3E41-7D4914044905}"/>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spTree>
    <p:extLst>
      <p:ext uri="{BB962C8B-B14F-4D97-AF65-F5344CB8AC3E}">
        <p14:creationId xmlns:p14="http://schemas.microsoft.com/office/powerpoint/2010/main" val="2724855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051A9EA-CB5D-00AE-1A53-3979A98A3DA7}"/>
              </a:ext>
            </a:extLst>
          </p:cNvPr>
          <p:cNvSpPr>
            <a:spLocks noGrp="1"/>
          </p:cNvSpPr>
          <p:nvPr>
            <p:ph type="title"/>
          </p:nvPr>
        </p:nvSpPr>
        <p:spPr>
          <a:xfrm>
            <a:off x="952499" y="526777"/>
            <a:ext cx="10287001" cy="869089"/>
          </a:xfrm>
        </p:spPr>
        <p:txBody>
          <a:bodyPr vert="horz" lIns="0" tIns="0" rIns="0" bIns="0" rtlCol="0" anchor="ctr">
            <a:normAutofit/>
          </a:bodyPr>
          <a:lstStyle/>
          <a:p>
            <a:r>
              <a:rPr lang="en-US" b="0" kern="1200" dirty="0"/>
              <a:t>Giving feedback: Order of information</a:t>
            </a:r>
          </a:p>
        </p:txBody>
      </p:sp>
      <p:sp>
        <p:nvSpPr>
          <p:cNvPr id="23" name="Round Diagonal Corner Rectangle 22">
            <a:extLst>
              <a:ext uri="{FF2B5EF4-FFF2-40B4-BE49-F238E27FC236}">
                <a16:creationId xmlns:a16="http://schemas.microsoft.com/office/drawing/2014/main" id="{2728B346-2263-2A82-EF63-0BD5EE154AB4}"/>
              </a:ext>
              <a:ext uri="{C183D7F6-B498-43B3-948B-1728B52AA6E4}">
                <adec:decorative xmlns:adec="http://schemas.microsoft.com/office/drawing/2017/decorative" val="1"/>
              </a:ext>
            </a:extLst>
          </p:cNvPr>
          <p:cNvSpPr/>
          <p:nvPr/>
        </p:nvSpPr>
        <p:spPr>
          <a:xfrm>
            <a:off x="952499" y="1843144"/>
            <a:ext cx="1134984" cy="1151033"/>
          </a:xfrm>
          <a:prstGeom prst="round2DiagRect">
            <a:avLst>
              <a:gd name="adj1" fmla="val 29727"/>
              <a:gd name="adj2" fmla="val 0"/>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Rectangle 23">
            <a:extLst>
              <a:ext uri="{FF2B5EF4-FFF2-40B4-BE49-F238E27FC236}">
                <a16:creationId xmlns:a16="http://schemas.microsoft.com/office/drawing/2014/main" id="{B1B0C05E-5569-8E7A-04AA-458D0B1938F6}"/>
              </a:ext>
              <a:ext uri="{C183D7F6-B498-43B3-948B-1728B52AA6E4}">
                <adec:decorative xmlns:adec="http://schemas.microsoft.com/office/drawing/2017/decorative" val="1"/>
              </a:ext>
            </a:extLst>
          </p:cNvPr>
          <p:cNvSpPr/>
          <p:nvPr/>
        </p:nvSpPr>
        <p:spPr>
          <a:xfrm>
            <a:off x="1194381" y="2088446"/>
            <a:ext cx="651220" cy="660428"/>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25" name="Round Diagonal Corner Rectangle 24">
            <a:extLst>
              <a:ext uri="{FF2B5EF4-FFF2-40B4-BE49-F238E27FC236}">
                <a16:creationId xmlns:a16="http://schemas.microsoft.com/office/drawing/2014/main" id="{6E941F7E-E1CF-7823-0877-DA5B884F2D4D}"/>
              </a:ext>
              <a:ext uri="{C183D7F6-B498-43B3-948B-1728B52AA6E4}">
                <adec:decorative xmlns:adec="http://schemas.microsoft.com/office/drawing/2017/decorative" val="1"/>
              </a:ext>
            </a:extLst>
          </p:cNvPr>
          <p:cNvSpPr/>
          <p:nvPr/>
        </p:nvSpPr>
        <p:spPr>
          <a:xfrm>
            <a:off x="952499" y="3239479"/>
            <a:ext cx="1134984" cy="1151033"/>
          </a:xfrm>
          <a:prstGeom prst="round2DiagRect">
            <a:avLst>
              <a:gd name="adj1" fmla="val 29727"/>
              <a:gd name="adj2" fmla="val 0"/>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Rectangle 25">
            <a:extLst>
              <a:ext uri="{FF2B5EF4-FFF2-40B4-BE49-F238E27FC236}">
                <a16:creationId xmlns:a16="http://schemas.microsoft.com/office/drawing/2014/main" id="{13B763A3-4D77-AFF7-948A-93A2870974BC}"/>
              </a:ext>
              <a:ext uri="{C183D7F6-B498-43B3-948B-1728B52AA6E4}">
                <adec:decorative xmlns:adec="http://schemas.microsoft.com/office/drawing/2017/decorative" val="1"/>
              </a:ext>
            </a:extLst>
          </p:cNvPr>
          <p:cNvSpPr/>
          <p:nvPr/>
        </p:nvSpPr>
        <p:spPr>
          <a:xfrm>
            <a:off x="1194381" y="3441455"/>
            <a:ext cx="651220" cy="660429"/>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27" name="Round Diagonal Corner Rectangle 26">
            <a:extLst>
              <a:ext uri="{FF2B5EF4-FFF2-40B4-BE49-F238E27FC236}">
                <a16:creationId xmlns:a16="http://schemas.microsoft.com/office/drawing/2014/main" id="{EE17CB62-18C8-F6A4-83A1-BF72C0CC9697}"/>
              </a:ext>
              <a:ext uri="{C183D7F6-B498-43B3-948B-1728B52AA6E4}">
                <adec:decorative xmlns:adec="http://schemas.microsoft.com/office/drawing/2017/decorative" val="1"/>
              </a:ext>
            </a:extLst>
          </p:cNvPr>
          <p:cNvSpPr/>
          <p:nvPr/>
        </p:nvSpPr>
        <p:spPr>
          <a:xfrm>
            <a:off x="952499" y="4635814"/>
            <a:ext cx="1134984" cy="1151033"/>
          </a:xfrm>
          <a:prstGeom prst="round2DiagRect">
            <a:avLst>
              <a:gd name="adj1" fmla="val 29727"/>
              <a:gd name="adj2" fmla="val 0"/>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Rectangle 27">
            <a:extLst>
              <a:ext uri="{FF2B5EF4-FFF2-40B4-BE49-F238E27FC236}">
                <a16:creationId xmlns:a16="http://schemas.microsoft.com/office/drawing/2014/main" id="{56886A42-CA3C-75EF-2342-F4CD38EB6927}"/>
              </a:ext>
              <a:ext uri="{C183D7F6-B498-43B3-948B-1728B52AA6E4}">
                <adec:decorative xmlns:adec="http://schemas.microsoft.com/office/drawing/2017/decorative" val="1"/>
              </a:ext>
            </a:extLst>
          </p:cNvPr>
          <p:cNvSpPr/>
          <p:nvPr/>
        </p:nvSpPr>
        <p:spPr>
          <a:xfrm>
            <a:off x="1194381" y="4917400"/>
            <a:ext cx="651220" cy="660428"/>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aphicFrame>
        <p:nvGraphicFramePr>
          <p:cNvPr id="12" name="TextBox 3" descr="Text box describing a story structure: beginning, middle, end">
            <a:extLst>
              <a:ext uri="{FF2B5EF4-FFF2-40B4-BE49-F238E27FC236}">
                <a16:creationId xmlns:a16="http://schemas.microsoft.com/office/drawing/2014/main" id="{D4F87935-04B8-0B8D-B71F-C147123048D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07149975"/>
              </p:ext>
            </p:extLst>
          </p:nvPr>
        </p:nvGraphicFramePr>
        <p:xfrm>
          <a:off x="2380246" y="1693571"/>
          <a:ext cx="6346659" cy="42568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0" name="Trapezoid 29">
            <a:extLst>
              <a:ext uri="{FF2B5EF4-FFF2-40B4-BE49-F238E27FC236}">
                <a16:creationId xmlns:a16="http://schemas.microsoft.com/office/drawing/2014/main" id="{AC6D95A3-9C05-0999-95FA-DF49D7A3F870}"/>
              </a:ext>
              <a:ext uri="{C183D7F6-B498-43B3-948B-1728B52AA6E4}">
                <adec:decorative xmlns:adec="http://schemas.microsoft.com/office/drawing/2017/decorative" val="1"/>
              </a:ext>
            </a:extLst>
          </p:cNvPr>
          <p:cNvSpPr/>
          <p:nvPr/>
        </p:nvSpPr>
        <p:spPr bwMode="auto">
          <a:xfrm flipV="1">
            <a:off x="13710053" y="1801837"/>
            <a:ext cx="1835690" cy="895897"/>
          </a:xfrm>
          <a:prstGeom prst="trapezoid">
            <a:avLst>
              <a:gd name="adj" fmla="val 30190"/>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dirty="0">
              <a:solidFill>
                <a:schemeClr val="bg1"/>
              </a:solidFill>
              <a:latin typeface="Helvetica" pitchFamily="2" charset="0"/>
              <a:ea typeface="ＭＳ Ｐゴシック" pitchFamily="-112" charset="-128"/>
              <a:cs typeface="ＭＳ Ｐゴシック" pitchFamily="-112" charset="-128"/>
            </a:endParaRPr>
          </a:p>
        </p:txBody>
      </p:sp>
      <p:grpSp>
        <p:nvGrpSpPr>
          <p:cNvPr id="2" name="Group 1">
            <a:extLst>
              <a:ext uri="{FF2B5EF4-FFF2-40B4-BE49-F238E27FC236}">
                <a16:creationId xmlns:a16="http://schemas.microsoft.com/office/drawing/2014/main" id="{E90A0EE7-3222-75B2-0004-885AC4D22C2D}"/>
              </a:ext>
              <a:ext uri="{C183D7F6-B498-43B3-948B-1728B52AA6E4}">
                <adec:decorative xmlns:adec="http://schemas.microsoft.com/office/drawing/2017/decorative" val="1"/>
              </a:ext>
            </a:extLst>
          </p:cNvPr>
          <p:cNvGrpSpPr/>
          <p:nvPr/>
        </p:nvGrpSpPr>
        <p:grpSpPr>
          <a:xfrm>
            <a:off x="9134571" y="1801837"/>
            <a:ext cx="2162568" cy="4188729"/>
            <a:chOff x="4652535" y="2043583"/>
            <a:chExt cx="2162568" cy="4188729"/>
          </a:xfrm>
        </p:grpSpPr>
        <p:grpSp>
          <p:nvGrpSpPr>
            <p:cNvPr id="3" name="Group 2">
              <a:extLst>
                <a:ext uri="{FF2B5EF4-FFF2-40B4-BE49-F238E27FC236}">
                  <a16:creationId xmlns:a16="http://schemas.microsoft.com/office/drawing/2014/main" id="{C8DB9F23-B293-D0E2-2993-A396F6F7435A}"/>
                </a:ext>
              </a:extLst>
            </p:cNvPr>
            <p:cNvGrpSpPr/>
            <p:nvPr/>
          </p:nvGrpSpPr>
          <p:grpSpPr>
            <a:xfrm>
              <a:off x="4652535" y="2043583"/>
              <a:ext cx="2162568" cy="4188729"/>
              <a:chOff x="5266133" y="2539624"/>
              <a:chExt cx="1754553" cy="3603109"/>
            </a:xfrm>
            <a:solidFill>
              <a:srgbClr val="0070C0">
                <a:alpha val="82000"/>
              </a:srgbClr>
            </a:solidFill>
            <a:effectLst>
              <a:outerShdw blurRad="63500" sx="102000" sy="102000" algn="ctr" rotWithShape="0">
                <a:prstClr val="black">
                  <a:alpha val="40000"/>
                </a:prstClr>
              </a:outerShdw>
            </a:effectLst>
          </p:grpSpPr>
          <p:sp>
            <p:nvSpPr>
              <p:cNvPr id="13" name="Trapezoid 12">
                <a:extLst>
                  <a:ext uri="{FF2B5EF4-FFF2-40B4-BE49-F238E27FC236}">
                    <a16:creationId xmlns:a16="http://schemas.microsoft.com/office/drawing/2014/main" id="{EA6977BA-6DE7-703F-1FEB-7E9AB72D597D}"/>
                  </a:ext>
                </a:extLst>
              </p:cNvPr>
              <p:cNvSpPr/>
              <p:nvPr/>
            </p:nvSpPr>
            <p:spPr bwMode="auto">
              <a:xfrm>
                <a:off x="5266133" y="5139433"/>
                <a:ext cx="1744252" cy="1003300"/>
              </a:xfrm>
              <a:prstGeom prst="trapezoid">
                <a:avLst>
                  <a:gd name="adj" fmla="val 406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bg1"/>
                  </a:solidFill>
                  <a:effectLst/>
                  <a:latin typeface="Helvetica" pitchFamily="2" charset="0"/>
                  <a:ea typeface="ＭＳ Ｐゴシック" pitchFamily="-112" charset="-128"/>
                  <a:cs typeface="ＭＳ Ｐゴシック" pitchFamily="-112" charset="-128"/>
                </a:endParaRPr>
              </a:p>
            </p:txBody>
          </p:sp>
          <p:sp>
            <p:nvSpPr>
              <p:cNvPr id="14" name="Trapezoid 13">
                <a:extLst>
                  <a:ext uri="{FF2B5EF4-FFF2-40B4-BE49-F238E27FC236}">
                    <a16:creationId xmlns:a16="http://schemas.microsoft.com/office/drawing/2014/main" id="{A30EE63B-0AEF-C382-39DC-B96B7D8AA6A8}"/>
                  </a:ext>
                </a:extLst>
              </p:cNvPr>
              <p:cNvSpPr/>
              <p:nvPr/>
            </p:nvSpPr>
            <p:spPr bwMode="auto">
              <a:xfrm flipV="1">
                <a:off x="5276434" y="2539624"/>
                <a:ext cx="1744252" cy="1003300"/>
              </a:xfrm>
              <a:prstGeom prst="trapezoid">
                <a:avLst>
                  <a:gd name="adj" fmla="val 406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bg1"/>
                  </a:solidFill>
                  <a:effectLst/>
                  <a:latin typeface="Helvetica" pitchFamily="2" charset="0"/>
                  <a:ea typeface="ＭＳ Ｐゴシック" pitchFamily="-112" charset="-128"/>
                  <a:cs typeface="ＭＳ Ｐゴシック" pitchFamily="-112" charset="-128"/>
                </a:endParaRPr>
              </a:p>
            </p:txBody>
          </p:sp>
          <p:sp>
            <p:nvSpPr>
              <p:cNvPr id="15" name="Rectangle 8">
                <a:extLst>
                  <a:ext uri="{FF2B5EF4-FFF2-40B4-BE49-F238E27FC236}">
                    <a16:creationId xmlns:a16="http://schemas.microsoft.com/office/drawing/2014/main" id="{1A3C4131-763B-94FD-BFB2-E231F0F4A855}"/>
                  </a:ext>
                </a:extLst>
              </p:cNvPr>
              <p:cNvSpPr>
                <a:spLocks noChangeArrowheads="1"/>
              </p:cNvSpPr>
              <p:nvPr/>
            </p:nvSpPr>
            <p:spPr bwMode="auto">
              <a:xfrm>
                <a:off x="5681060" y="3623805"/>
                <a:ext cx="914400" cy="298801"/>
              </a:xfrm>
              <a:prstGeom prst="rect">
                <a:avLst/>
              </a:prstGeom>
              <a:grpFill/>
              <a:ln w="9525">
                <a:noFill/>
                <a:miter lim="800000"/>
                <a:headEnd/>
                <a:tailEnd/>
              </a:ln>
            </p:spPr>
            <p:txBody>
              <a:bodyPr wrap="none" anchor="ctr"/>
              <a:lstStyle/>
              <a:p>
                <a:endParaRPr lang="en-US" b="0"/>
              </a:p>
            </p:txBody>
          </p:sp>
          <p:sp>
            <p:nvSpPr>
              <p:cNvPr id="16" name="Rectangle 9">
                <a:extLst>
                  <a:ext uri="{FF2B5EF4-FFF2-40B4-BE49-F238E27FC236}">
                    <a16:creationId xmlns:a16="http://schemas.microsoft.com/office/drawing/2014/main" id="{3149491C-064B-305D-1BF2-032F6E14E59B}"/>
                  </a:ext>
                </a:extLst>
              </p:cNvPr>
              <p:cNvSpPr>
                <a:spLocks noChangeArrowheads="1"/>
              </p:cNvSpPr>
              <p:nvPr/>
            </p:nvSpPr>
            <p:spPr bwMode="auto">
              <a:xfrm>
                <a:off x="5681059" y="3976848"/>
                <a:ext cx="914400" cy="304800"/>
              </a:xfrm>
              <a:prstGeom prst="rect">
                <a:avLst/>
              </a:prstGeom>
              <a:grpFill/>
              <a:ln w="9525">
                <a:noFill/>
                <a:miter lim="800000"/>
                <a:headEnd/>
                <a:tailEnd/>
              </a:ln>
            </p:spPr>
            <p:txBody>
              <a:bodyPr wrap="none" anchor="ctr"/>
              <a:lstStyle/>
              <a:p>
                <a:endParaRPr lang="en-US" b="0"/>
              </a:p>
            </p:txBody>
          </p:sp>
          <p:sp>
            <p:nvSpPr>
              <p:cNvPr id="17" name="Rectangle 10">
                <a:extLst>
                  <a:ext uri="{FF2B5EF4-FFF2-40B4-BE49-F238E27FC236}">
                    <a16:creationId xmlns:a16="http://schemas.microsoft.com/office/drawing/2014/main" id="{0154555F-D9FB-2F08-1084-B212F95CF91C}"/>
                  </a:ext>
                </a:extLst>
              </p:cNvPr>
              <p:cNvSpPr>
                <a:spLocks noChangeArrowheads="1"/>
              </p:cNvSpPr>
              <p:nvPr/>
            </p:nvSpPr>
            <p:spPr bwMode="auto">
              <a:xfrm>
                <a:off x="5681059" y="4335890"/>
                <a:ext cx="914400" cy="304800"/>
              </a:xfrm>
              <a:prstGeom prst="rect">
                <a:avLst/>
              </a:prstGeom>
              <a:grpFill/>
              <a:ln w="9525">
                <a:noFill/>
                <a:miter lim="800000"/>
                <a:headEnd/>
                <a:tailEnd/>
              </a:ln>
            </p:spPr>
            <p:txBody>
              <a:bodyPr wrap="none" anchor="ctr"/>
              <a:lstStyle/>
              <a:p>
                <a:endParaRPr lang="en-US" b="0"/>
              </a:p>
            </p:txBody>
          </p:sp>
          <p:sp>
            <p:nvSpPr>
              <p:cNvPr id="18" name="Rectangle 11">
                <a:extLst>
                  <a:ext uri="{FF2B5EF4-FFF2-40B4-BE49-F238E27FC236}">
                    <a16:creationId xmlns:a16="http://schemas.microsoft.com/office/drawing/2014/main" id="{0E00DEF3-338F-E7ED-F71D-7A7B9957EF83}"/>
                  </a:ext>
                </a:extLst>
              </p:cNvPr>
              <p:cNvSpPr>
                <a:spLocks noChangeArrowheads="1"/>
              </p:cNvSpPr>
              <p:nvPr/>
            </p:nvSpPr>
            <p:spPr bwMode="auto">
              <a:xfrm>
                <a:off x="5681059" y="4694933"/>
                <a:ext cx="914400" cy="304800"/>
              </a:xfrm>
              <a:prstGeom prst="rect">
                <a:avLst/>
              </a:prstGeom>
              <a:grpFill/>
              <a:ln w="9525">
                <a:noFill/>
                <a:miter lim="800000"/>
                <a:headEnd/>
                <a:tailEnd/>
              </a:ln>
            </p:spPr>
            <p:txBody>
              <a:bodyPr wrap="none" anchor="ctr"/>
              <a:lstStyle/>
              <a:p>
                <a:endParaRPr lang="en-US" b="0"/>
              </a:p>
            </p:txBody>
          </p:sp>
        </p:grpSp>
        <p:sp>
          <p:nvSpPr>
            <p:cNvPr id="4" name="Rectangle 3">
              <a:extLst>
                <a:ext uri="{FF2B5EF4-FFF2-40B4-BE49-F238E27FC236}">
                  <a16:creationId xmlns:a16="http://schemas.microsoft.com/office/drawing/2014/main" id="{E03D23AF-38C0-4E3A-159C-3F9E927DAEF8}"/>
                </a:ext>
              </a:extLst>
            </p:cNvPr>
            <p:cNvSpPr/>
            <p:nvPr/>
          </p:nvSpPr>
          <p:spPr>
            <a:xfrm>
              <a:off x="5223127" y="3273518"/>
              <a:ext cx="841897" cy="400110"/>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How?</a:t>
              </a:r>
            </a:p>
          </p:txBody>
        </p:sp>
        <p:sp>
          <p:nvSpPr>
            <p:cNvPr id="5" name="Rectangle 4">
              <a:extLst>
                <a:ext uri="{FF2B5EF4-FFF2-40B4-BE49-F238E27FC236}">
                  <a16:creationId xmlns:a16="http://schemas.microsoft.com/office/drawing/2014/main" id="{2C50E4D1-CB40-08C1-F8A6-1C07FB36EFE4}"/>
                </a:ext>
              </a:extLst>
            </p:cNvPr>
            <p:cNvSpPr/>
            <p:nvPr/>
          </p:nvSpPr>
          <p:spPr>
            <a:xfrm>
              <a:off x="5260873" y="2458247"/>
              <a:ext cx="933198" cy="438123"/>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Why?</a:t>
              </a:r>
            </a:p>
          </p:txBody>
        </p:sp>
        <p:sp>
          <p:nvSpPr>
            <p:cNvPr id="6" name="Rectangle 5">
              <a:extLst>
                <a:ext uri="{FF2B5EF4-FFF2-40B4-BE49-F238E27FC236}">
                  <a16:creationId xmlns:a16="http://schemas.microsoft.com/office/drawing/2014/main" id="{95CBEF82-7407-2445-AFBC-372FCC9267B2}"/>
                </a:ext>
              </a:extLst>
            </p:cNvPr>
            <p:cNvSpPr/>
            <p:nvPr/>
          </p:nvSpPr>
          <p:spPr>
            <a:xfrm>
              <a:off x="5223127" y="3695559"/>
              <a:ext cx="925253" cy="400110"/>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What?</a:t>
              </a:r>
            </a:p>
          </p:txBody>
        </p:sp>
        <p:sp>
          <p:nvSpPr>
            <p:cNvPr id="7" name="Rectangle 6">
              <a:extLst>
                <a:ext uri="{FF2B5EF4-FFF2-40B4-BE49-F238E27FC236}">
                  <a16:creationId xmlns:a16="http://schemas.microsoft.com/office/drawing/2014/main" id="{4EDCAD04-4872-71E8-8C61-099A7AB42BC2}"/>
                </a:ext>
              </a:extLst>
            </p:cNvPr>
            <p:cNvSpPr/>
            <p:nvPr/>
          </p:nvSpPr>
          <p:spPr>
            <a:xfrm>
              <a:off x="5223127" y="4140661"/>
              <a:ext cx="925253" cy="400110"/>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What?</a:t>
              </a:r>
            </a:p>
          </p:txBody>
        </p:sp>
        <p:sp>
          <p:nvSpPr>
            <p:cNvPr id="9" name="Rectangle 8">
              <a:extLst>
                <a:ext uri="{FF2B5EF4-FFF2-40B4-BE49-F238E27FC236}">
                  <a16:creationId xmlns:a16="http://schemas.microsoft.com/office/drawing/2014/main" id="{DFA94857-59AF-941F-543D-F403B27E3F81}"/>
                </a:ext>
              </a:extLst>
            </p:cNvPr>
            <p:cNvSpPr/>
            <p:nvPr/>
          </p:nvSpPr>
          <p:spPr>
            <a:xfrm>
              <a:off x="5223127" y="4540771"/>
              <a:ext cx="925253" cy="400110"/>
            </a:xfrm>
            <a:prstGeom prst="rect">
              <a:avLst/>
            </a:prstGeom>
            <a:ln>
              <a:noFill/>
            </a:ln>
          </p:spPr>
          <p:txBody>
            <a:bodyPr wrap="none">
              <a:spAutoFit/>
            </a:bodyPr>
            <a:lstStyle/>
            <a:p>
              <a:pPr algn="ctr"/>
              <a:r>
                <a:rPr lang="en-US" sz="2000" dirty="0">
                  <a:latin typeface="Helvetica" pitchFamily="2" charset="0"/>
                  <a:ea typeface="ＭＳ Ｐゴシック" pitchFamily="-112" charset="-128"/>
                  <a:cs typeface="ＭＳ Ｐゴシック" pitchFamily="-112" charset="-128"/>
                </a:rPr>
                <a:t>What?</a:t>
              </a:r>
              <a:endParaRPr lang="en-US" sz="2000" b="0" dirty="0">
                <a:latin typeface="Helvetica" pitchFamily="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FAE50F0F-8953-FDF0-0C6C-E58A09DAFB2F}"/>
                </a:ext>
              </a:extLst>
            </p:cNvPr>
            <p:cNvSpPr/>
            <p:nvPr/>
          </p:nvSpPr>
          <p:spPr>
            <a:xfrm>
              <a:off x="5220404" y="5556039"/>
              <a:ext cx="906338" cy="400110"/>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Payoff</a:t>
              </a:r>
            </a:p>
          </p:txBody>
        </p:sp>
      </p:grpSp>
      <p:sp>
        <p:nvSpPr>
          <p:cNvPr id="37" name="Rectangle 36">
            <a:extLst>
              <a:ext uri="{FF2B5EF4-FFF2-40B4-BE49-F238E27FC236}">
                <a16:creationId xmlns:a16="http://schemas.microsoft.com/office/drawing/2014/main" id="{176FC165-4EB2-412F-87E8-1C9DBB3A52B2}"/>
              </a:ext>
              <a:ext uri="{C183D7F6-B498-43B3-948B-1728B52AA6E4}">
                <adec:decorative xmlns:adec="http://schemas.microsoft.com/office/drawing/2017/decorative" val="1"/>
              </a:ext>
            </a:extLst>
          </p:cNvPr>
          <p:cNvSpPr/>
          <p:nvPr/>
        </p:nvSpPr>
        <p:spPr>
          <a:xfrm>
            <a:off x="14161301" y="2114671"/>
            <a:ext cx="933198" cy="438123"/>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Why?</a:t>
            </a:r>
          </a:p>
        </p:txBody>
      </p:sp>
      <p:sp>
        <p:nvSpPr>
          <p:cNvPr id="32" name="Rectangle 9">
            <a:extLst>
              <a:ext uri="{FF2B5EF4-FFF2-40B4-BE49-F238E27FC236}">
                <a16:creationId xmlns:a16="http://schemas.microsoft.com/office/drawing/2014/main" id="{0D0F07E3-5149-0F14-16E1-1AEF00B602CA}"/>
              </a:ext>
              <a:ext uri="{C183D7F6-B498-43B3-948B-1728B52AA6E4}">
                <adec:decorative xmlns:adec="http://schemas.microsoft.com/office/drawing/2017/decorative" val="1"/>
              </a:ext>
            </a:extLst>
          </p:cNvPr>
          <p:cNvSpPr>
            <a:spLocks noChangeAspect="1" noChangeArrowheads="1"/>
          </p:cNvSpPr>
          <p:nvPr/>
        </p:nvSpPr>
        <p:spPr bwMode="auto">
          <a:xfrm>
            <a:off x="14188151" y="3601860"/>
            <a:ext cx="879493" cy="362104"/>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r>
              <a:rPr lang="en-US" sz="2000" b="0" dirty="0">
                <a:latin typeface="Helvetica" pitchFamily="2" charset="0"/>
                <a:ea typeface="ＭＳ Ｐゴシック" pitchFamily="-112" charset="-128"/>
                <a:cs typeface="ＭＳ Ｐゴシック" pitchFamily="-112" charset="-128"/>
              </a:rPr>
              <a:t>How?</a:t>
            </a:r>
          </a:p>
        </p:txBody>
      </p:sp>
      <p:sp>
        <p:nvSpPr>
          <p:cNvPr id="33" name="Rectangle 9">
            <a:extLst>
              <a:ext uri="{FF2B5EF4-FFF2-40B4-BE49-F238E27FC236}">
                <a16:creationId xmlns:a16="http://schemas.microsoft.com/office/drawing/2014/main" id="{2878CD90-4C72-C15B-361F-33722EE98453}"/>
              </a:ext>
              <a:ext uri="{C183D7F6-B498-43B3-948B-1728B52AA6E4}">
                <adec:decorative xmlns:adec="http://schemas.microsoft.com/office/drawing/2017/decorative" val="1"/>
              </a:ext>
            </a:extLst>
          </p:cNvPr>
          <p:cNvSpPr>
            <a:spLocks noChangeArrowheads="1"/>
          </p:cNvSpPr>
          <p:nvPr/>
        </p:nvSpPr>
        <p:spPr bwMode="auto">
          <a:xfrm>
            <a:off x="14188151" y="4030840"/>
            <a:ext cx="879493" cy="362104"/>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r>
              <a:rPr lang="en-US" sz="2000" b="0" dirty="0">
                <a:latin typeface="Helvetica" pitchFamily="2" charset="0"/>
                <a:ea typeface="ＭＳ Ｐゴシック" pitchFamily="-112" charset="-128"/>
                <a:cs typeface="ＭＳ Ｐゴシック" pitchFamily="-112" charset="-128"/>
              </a:rPr>
              <a:t>How?</a:t>
            </a:r>
          </a:p>
        </p:txBody>
      </p:sp>
      <p:sp>
        <p:nvSpPr>
          <p:cNvPr id="34" name="Rectangle 9">
            <a:extLst>
              <a:ext uri="{FF2B5EF4-FFF2-40B4-BE49-F238E27FC236}">
                <a16:creationId xmlns:a16="http://schemas.microsoft.com/office/drawing/2014/main" id="{210F79AE-BBFD-8153-E860-D42032A30EC3}"/>
              </a:ext>
              <a:ext uri="{C183D7F6-B498-43B3-948B-1728B52AA6E4}">
                <adec:decorative xmlns:adec="http://schemas.microsoft.com/office/drawing/2017/decorative" val="1"/>
              </a:ext>
            </a:extLst>
          </p:cNvPr>
          <p:cNvSpPr>
            <a:spLocks noChangeArrowheads="1"/>
          </p:cNvSpPr>
          <p:nvPr/>
        </p:nvSpPr>
        <p:spPr bwMode="auto">
          <a:xfrm>
            <a:off x="14188151" y="4459820"/>
            <a:ext cx="879493" cy="362104"/>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r>
              <a:rPr lang="en-US" sz="2000" b="0" dirty="0">
                <a:latin typeface="Helvetica" pitchFamily="2" charset="0"/>
                <a:ea typeface="ＭＳ Ｐゴシック" pitchFamily="-112" charset="-128"/>
                <a:cs typeface="ＭＳ Ｐゴシック" pitchFamily="-112" charset="-128"/>
              </a:rPr>
              <a:t>How?</a:t>
            </a:r>
          </a:p>
        </p:txBody>
      </p:sp>
      <p:sp>
        <p:nvSpPr>
          <p:cNvPr id="36" name="Rectangle 35">
            <a:extLst>
              <a:ext uri="{FF2B5EF4-FFF2-40B4-BE49-F238E27FC236}">
                <a16:creationId xmlns:a16="http://schemas.microsoft.com/office/drawing/2014/main" id="{057E6402-AE6E-F6FB-0F24-A943DD0D942D}"/>
              </a:ext>
              <a:ext uri="{C183D7F6-B498-43B3-948B-1728B52AA6E4}">
                <adec:decorative xmlns:adec="http://schemas.microsoft.com/office/drawing/2017/decorative" val="1"/>
              </a:ext>
            </a:extLst>
          </p:cNvPr>
          <p:cNvSpPr/>
          <p:nvPr/>
        </p:nvSpPr>
        <p:spPr>
          <a:xfrm>
            <a:off x="14114125" y="2931885"/>
            <a:ext cx="1027550" cy="438123"/>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What?</a:t>
            </a:r>
          </a:p>
        </p:txBody>
      </p:sp>
      <p:sp>
        <p:nvSpPr>
          <p:cNvPr id="35" name="Trapezoid 34">
            <a:extLst>
              <a:ext uri="{FF2B5EF4-FFF2-40B4-BE49-F238E27FC236}">
                <a16:creationId xmlns:a16="http://schemas.microsoft.com/office/drawing/2014/main" id="{5C9F3600-9A8F-879A-580B-5C14813AF778}"/>
              </a:ext>
              <a:ext uri="{C183D7F6-B498-43B3-948B-1728B52AA6E4}">
                <adec:decorative xmlns:adec="http://schemas.microsoft.com/office/drawing/2017/decorative" val="1"/>
              </a:ext>
            </a:extLst>
          </p:cNvPr>
          <p:cNvSpPr/>
          <p:nvPr/>
        </p:nvSpPr>
        <p:spPr bwMode="auto">
          <a:xfrm>
            <a:off x="13907280" y="4888801"/>
            <a:ext cx="1441235" cy="834694"/>
          </a:xfrm>
          <a:prstGeom prst="trapezoid">
            <a:avLst>
              <a:gd name="adj" fmla="val 29214"/>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en-US" sz="1800" b="0" dirty="0">
                <a:latin typeface="Helvetica" pitchFamily="2" charset="0"/>
                <a:ea typeface="ＭＳ Ｐゴシック" pitchFamily="-112" charset="-128"/>
                <a:cs typeface="ＭＳ Ｐゴシック" pitchFamily="-112" charset="-128"/>
              </a:rPr>
              <a:t>Payoff</a:t>
            </a:r>
          </a:p>
        </p:txBody>
      </p:sp>
      <p:sp>
        <p:nvSpPr>
          <p:cNvPr id="31" name="Trapezoid 30">
            <a:extLst>
              <a:ext uri="{FF2B5EF4-FFF2-40B4-BE49-F238E27FC236}">
                <a16:creationId xmlns:a16="http://schemas.microsoft.com/office/drawing/2014/main" id="{0742E966-58F3-4590-F794-CFA621E5D2BA}"/>
              </a:ext>
              <a:ext uri="{C183D7F6-B498-43B3-948B-1728B52AA6E4}">
                <adec:decorative xmlns:adec="http://schemas.microsoft.com/office/drawing/2017/decorative" val="1"/>
              </a:ext>
            </a:extLst>
          </p:cNvPr>
          <p:cNvSpPr/>
          <p:nvPr/>
        </p:nvSpPr>
        <p:spPr bwMode="auto">
          <a:xfrm flipV="1">
            <a:off x="13830729" y="2764610"/>
            <a:ext cx="1594338" cy="770376"/>
          </a:xfrm>
          <a:prstGeom prst="trapezoid">
            <a:avLst>
              <a:gd name="adj" fmla="val 42168"/>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dirty="0">
              <a:latin typeface="Verdana" pitchFamily="-112" charset="0"/>
              <a:ea typeface="ＭＳ Ｐゴシック" pitchFamily="-112" charset="-128"/>
              <a:cs typeface="ＭＳ Ｐゴシック" pitchFamily="-112" charset="-128"/>
            </a:endParaRPr>
          </a:p>
        </p:txBody>
      </p:sp>
      <p:sp>
        <p:nvSpPr>
          <p:cNvPr id="10" name="Footer Placeholder 4">
            <a:extLst>
              <a:ext uri="{FF2B5EF4-FFF2-40B4-BE49-F238E27FC236}">
                <a16:creationId xmlns:a16="http://schemas.microsoft.com/office/drawing/2014/main" id="{CDD5ADDB-D466-6506-3E41-7D4914044905}"/>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t>Scientific Editing and Research Communication Core</a:t>
            </a:r>
          </a:p>
        </p:txBody>
      </p:sp>
    </p:spTree>
    <p:extLst>
      <p:ext uri="{BB962C8B-B14F-4D97-AF65-F5344CB8AC3E}">
        <p14:creationId xmlns:p14="http://schemas.microsoft.com/office/powerpoint/2010/main" val="1171884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3AA74-745D-16E6-98AC-189E2511C9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815BE5-3268-4161-B193-9331BED99FE5}"/>
              </a:ext>
            </a:extLst>
          </p:cNvPr>
          <p:cNvSpPr>
            <a:spLocks noGrp="1"/>
          </p:cNvSpPr>
          <p:nvPr>
            <p:ph type="title"/>
          </p:nvPr>
        </p:nvSpPr>
        <p:spPr>
          <a:xfrm>
            <a:off x="949324" y="498296"/>
            <a:ext cx="9374547" cy="896116"/>
          </a:xfrm>
        </p:spPr>
        <p:txBody>
          <a:bodyPr>
            <a:normAutofit/>
          </a:bodyPr>
          <a:lstStyle/>
          <a:p>
            <a:r>
              <a:rPr lang="en-US" b="0" dirty="0"/>
              <a:t>Order of information in research articles</a:t>
            </a:r>
          </a:p>
        </p:txBody>
      </p:sp>
      <p:sp>
        <p:nvSpPr>
          <p:cNvPr id="5" name="Footer Placeholder 4">
            <a:extLst>
              <a:ext uri="{FF2B5EF4-FFF2-40B4-BE49-F238E27FC236}">
                <a16:creationId xmlns:a16="http://schemas.microsoft.com/office/drawing/2014/main" id="{C15D9242-24A9-68FD-4A9A-0479FBAC20B8}"/>
              </a:ext>
            </a:extLst>
          </p:cNvPr>
          <p:cNvSpPr>
            <a:spLocks noGrp="1"/>
          </p:cNvSpPr>
          <p:nvPr>
            <p:ph type="ftr" sz="quarter" idx="3"/>
          </p:nvPr>
        </p:nvSpPr>
        <p:spPr/>
        <p:txBody>
          <a:bodyPr/>
          <a:lstStyle/>
          <a:p>
            <a:r>
              <a:rPr lang="en-US" dirty="0">
                <a:latin typeface="+mn-lt"/>
              </a:rPr>
              <a:t>Scientific Editing and Research Communication Core</a:t>
            </a:r>
          </a:p>
        </p:txBody>
      </p:sp>
      <p:grpSp>
        <p:nvGrpSpPr>
          <p:cNvPr id="56" name="Group 55">
            <a:extLst>
              <a:ext uri="{FF2B5EF4-FFF2-40B4-BE49-F238E27FC236}">
                <a16:creationId xmlns:a16="http://schemas.microsoft.com/office/drawing/2014/main" id="{15EE681C-43A7-64B1-A136-024CEECBD797}"/>
              </a:ext>
              <a:ext uri="{C183D7F6-B498-43B3-948B-1728B52AA6E4}">
                <adec:decorative xmlns:adec="http://schemas.microsoft.com/office/drawing/2017/decorative" val="1"/>
              </a:ext>
            </a:extLst>
          </p:cNvPr>
          <p:cNvGrpSpPr/>
          <p:nvPr/>
        </p:nvGrpSpPr>
        <p:grpSpPr>
          <a:xfrm>
            <a:off x="7689967" y="1492890"/>
            <a:ext cx="3564978" cy="4866814"/>
            <a:chOff x="7689967" y="1492890"/>
            <a:chExt cx="3564978" cy="4866814"/>
          </a:xfrm>
        </p:grpSpPr>
        <p:sp>
          <p:nvSpPr>
            <p:cNvPr id="54" name="Rounded Rectangle 53">
              <a:extLst>
                <a:ext uri="{FF2B5EF4-FFF2-40B4-BE49-F238E27FC236}">
                  <a16:creationId xmlns:a16="http://schemas.microsoft.com/office/drawing/2014/main" id="{D110FE99-FC76-CCA3-523D-73B72647D4D0}"/>
                </a:ext>
              </a:extLst>
            </p:cNvPr>
            <p:cNvSpPr/>
            <p:nvPr/>
          </p:nvSpPr>
          <p:spPr bwMode="auto">
            <a:xfrm>
              <a:off x="7689967" y="1492890"/>
              <a:ext cx="3487976" cy="4866814"/>
            </a:xfrm>
            <a:prstGeom prst="roundRect">
              <a:avLst/>
            </a:prstGeom>
            <a:solidFill>
              <a:schemeClr val="bg1">
                <a:lumMod val="95000"/>
              </a:scheme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2000" b="0" i="0" dirty="0">
                  <a:solidFill>
                    <a:srgbClr val="000000"/>
                  </a:solidFill>
                  <a:latin typeface="Helvetica" charset="0"/>
                </a:rPr>
                <a:t>Research Article</a:t>
              </a:r>
            </a:p>
          </p:txBody>
        </p:sp>
        <p:sp>
          <p:nvSpPr>
            <p:cNvPr id="17" name="Rectangle 17">
              <a:extLst>
                <a:ext uri="{FF2B5EF4-FFF2-40B4-BE49-F238E27FC236}">
                  <a16:creationId xmlns:a16="http://schemas.microsoft.com/office/drawing/2014/main" id="{BBEB0E78-2777-61A3-3E77-7F945E4EDA3E}"/>
                </a:ext>
              </a:extLst>
            </p:cNvPr>
            <p:cNvSpPr>
              <a:spLocks noChangeAspect="1" noChangeArrowheads="1"/>
            </p:cNvSpPr>
            <p:nvPr/>
          </p:nvSpPr>
          <p:spPr bwMode="auto">
            <a:xfrm>
              <a:off x="7867047" y="3500102"/>
              <a:ext cx="3226453"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b="1" i="0" dirty="0"/>
                <a:t>Methods</a:t>
              </a:r>
            </a:p>
            <a:p>
              <a:pPr marL="285750" indent="-285750">
                <a:buFont typeface="Arial" panose="020B0604020202020204" pitchFamily="34" charset="0"/>
                <a:buChar char="•"/>
              </a:pPr>
              <a:r>
                <a:rPr lang="en-US" sz="1400" b="0" i="0" dirty="0"/>
                <a:t>How you performed experiments</a:t>
              </a:r>
            </a:p>
            <a:p>
              <a:pPr marL="285750" indent="-285750">
                <a:buFont typeface="Arial" panose="020B0604020202020204" pitchFamily="34" charset="0"/>
                <a:buChar char="•"/>
              </a:pPr>
              <a:r>
                <a:rPr lang="en-US" sz="1400" dirty="0"/>
                <a:t>How you analyzed the data</a:t>
              </a:r>
              <a:endParaRPr lang="en-US" sz="1400" b="0" i="0" dirty="0"/>
            </a:p>
          </p:txBody>
        </p:sp>
        <p:sp>
          <p:nvSpPr>
            <p:cNvPr id="18" name="Rectangle 21">
              <a:extLst>
                <a:ext uri="{FF2B5EF4-FFF2-40B4-BE49-F238E27FC236}">
                  <a16:creationId xmlns:a16="http://schemas.microsoft.com/office/drawing/2014/main" id="{E61D2AF7-23F3-61CB-3134-2BBF9C3E1610}"/>
                </a:ext>
              </a:extLst>
            </p:cNvPr>
            <p:cNvSpPr>
              <a:spLocks noChangeAspect="1" noChangeArrowheads="1"/>
            </p:cNvSpPr>
            <p:nvPr/>
          </p:nvSpPr>
          <p:spPr bwMode="auto">
            <a:xfrm>
              <a:off x="7779665" y="2103967"/>
              <a:ext cx="347528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b="1" dirty="0"/>
                <a:t>Introduction</a:t>
              </a:r>
              <a:endParaRPr lang="en-US" sz="1400" b="1" i="0" dirty="0"/>
            </a:p>
            <a:p>
              <a:pPr marL="285750" indent="-285750">
                <a:buFont typeface="Arial" panose="020B0604020202020204" pitchFamily="34" charset="0"/>
                <a:buChar char="•"/>
              </a:pPr>
              <a:r>
                <a:rPr lang="en-US" sz="1400" b="0" i="0" dirty="0"/>
                <a:t>Background knowledge </a:t>
              </a:r>
            </a:p>
            <a:p>
              <a:pPr marL="285750" indent="-285750">
                <a:buFont typeface="Arial" panose="020B0604020202020204" pitchFamily="34" charset="0"/>
                <a:buChar char="•"/>
              </a:pPr>
              <a:r>
                <a:rPr lang="en-US" sz="1400" b="0" i="0" dirty="0"/>
                <a:t>Gap in knowledge </a:t>
              </a:r>
            </a:p>
            <a:p>
              <a:pPr marL="285750" indent="-285750">
                <a:buFont typeface="Arial" panose="020B0604020202020204" pitchFamily="34" charset="0"/>
                <a:buChar char="•"/>
              </a:pPr>
              <a:r>
                <a:rPr lang="en-US" sz="1400" b="0" i="0" dirty="0"/>
                <a:t>Significance of gap </a:t>
              </a:r>
            </a:p>
            <a:p>
              <a:pPr marL="285750" indent="-285750">
                <a:buFont typeface="Arial" panose="020B0604020202020204" pitchFamily="34" charset="0"/>
                <a:buChar char="•"/>
              </a:pPr>
              <a:r>
                <a:rPr lang="en-US" sz="1400" dirty="0"/>
                <a:t>Brief description of research findings</a:t>
              </a:r>
              <a:endParaRPr lang="en-US" sz="1400" b="0" i="0" dirty="0"/>
            </a:p>
          </p:txBody>
        </p:sp>
        <p:sp>
          <p:nvSpPr>
            <p:cNvPr id="21" name="Rectangle 17">
              <a:extLst>
                <a:ext uri="{FF2B5EF4-FFF2-40B4-BE49-F238E27FC236}">
                  <a16:creationId xmlns:a16="http://schemas.microsoft.com/office/drawing/2014/main" id="{14E732D4-6224-D483-52AA-F3217E303F83}"/>
                </a:ext>
              </a:extLst>
            </p:cNvPr>
            <p:cNvSpPr>
              <a:spLocks noChangeAspect="1" noChangeArrowheads="1"/>
            </p:cNvSpPr>
            <p:nvPr/>
          </p:nvSpPr>
          <p:spPr bwMode="auto">
            <a:xfrm>
              <a:off x="7867047" y="5245017"/>
              <a:ext cx="331945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b="1" i="0" dirty="0"/>
                <a:t>Discussion</a:t>
              </a:r>
            </a:p>
            <a:p>
              <a:pPr marL="285750" indent="-285750">
                <a:buFont typeface="Arial" panose="020B0604020202020204" pitchFamily="34" charset="0"/>
                <a:buChar char="•"/>
              </a:pPr>
              <a:r>
                <a:rPr lang="en-US" sz="1400" dirty="0"/>
                <a:t>Summary of outcomes</a:t>
              </a:r>
            </a:p>
            <a:p>
              <a:pPr marL="285750" indent="-285750">
                <a:buFont typeface="Arial" panose="020B0604020202020204" pitchFamily="34" charset="0"/>
                <a:buChar char="•"/>
              </a:pPr>
              <a:r>
                <a:rPr lang="en-US" sz="1400" b="0" i="0" dirty="0"/>
                <a:t>Integration with existing knowledge</a:t>
              </a:r>
            </a:p>
            <a:p>
              <a:pPr marL="285750" indent="-285750">
                <a:buFont typeface="Arial" panose="020B0604020202020204" pitchFamily="34" charset="0"/>
                <a:buChar char="•"/>
              </a:pPr>
              <a:r>
                <a:rPr lang="en-US" sz="1400" b="0" i="0" dirty="0"/>
                <a:t>Significance and impact of work</a:t>
              </a:r>
              <a:endParaRPr lang="en-US" sz="1400" i="0" dirty="0"/>
            </a:p>
          </p:txBody>
        </p:sp>
        <p:sp>
          <p:nvSpPr>
            <p:cNvPr id="23" name="Rectangle 17">
              <a:extLst>
                <a:ext uri="{FF2B5EF4-FFF2-40B4-BE49-F238E27FC236}">
                  <a16:creationId xmlns:a16="http://schemas.microsoft.com/office/drawing/2014/main" id="{F0FAB289-A927-D495-FB09-C90E45C468BE}"/>
                </a:ext>
              </a:extLst>
            </p:cNvPr>
            <p:cNvSpPr>
              <a:spLocks noChangeAspect="1" noChangeArrowheads="1"/>
            </p:cNvSpPr>
            <p:nvPr/>
          </p:nvSpPr>
          <p:spPr bwMode="auto">
            <a:xfrm>
              <a:off x="7856714" y="4316022"/>
              <a:ext cx="323678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b="1" i="0" dirty="0"/>
                <a:t>Results</a:t>
              </a:r>
              <a:endParaRPr lang="en-US" sz="1400" i="0" dirty="0"/>
            </a:p>
            <a:p>
              <a:pPr marL="285750" indent="-285750">
                <a:buFont typeface="Arial" panose="020B0604020202020204" pitchFamily="34" charset="0"/>
                <a:buChar char="•"/>
              </a:pPr>
              <a:r>
                <a:rPr lang="en-US" sz="1400" b="0" i="0" dirty="0"/>
                <a:t>What you did</a:t>
              </a:r>
            </a:p>
            <a:p>
              <a:pPr marL="285750" indent="-285750">
                <a:buFont typeface="Arial" panose="020B0604020202020204" pitchFamily="34" charset="0"/>
                <a:buChar char="•"/>
              </a:pPr>
              <a:r>
                <a:rPr lang="en-US" sz="1400" b="0" i="0" dirty="0"/>
                <a:t>What you found</a:t>
              </a:r>
            </a:p>
          </p:txBody>
        </p:sp>
      </p:grpSp>
      <p:grpSp>
        <p:nvGrpSpPr>
          <p:cNvPr id="55" name="Group 54">
            <a:extLst>
              <a:ext uri="{FF2B5EF4-FFF2-40B4-BE49-F238E27FC236}">
                <a16:creationId xmlns:a16="http://schemas.microsoft.com/office/drawing/2014/main" id="{9DEA6174-07C5-6CBF-A758-ECFD05A00C36}"/>
              </a:ext>
              <a:ext uri="{C183D7F6-B498-43B3-948B-1728B52AA6E4}">
                <adec:decorative xmlns:adec="http://schemas.microsoft.com/office/drawing/2017/decorative" val="1"/>
              </a:ext>
            </a:extLst>
          </p:cNvPr>
          <p:cNvGrpSpPr/>
          <p:nvPr/>
        </p:nvGrpSpPr>
        <p:grpSpPr>
          <a:xfrm>
            <a:off x="5014716" y="1967325"/>
            <a:ext cx="2162568" cy="4188729"/>
            <a:chOff x="4652535" y="2043583"/>
            <a:chExt cx="2162568" cy="4188729"/>
          </a:xfrm>
        </p:grpSpPr>
        <p:grpSp>
          <p:nvGrpSpPr>
            <p:cNvPr id="2" name="Group 1">
              <a:extLst>
                <a:ext uri="{FF2B5EF4-FFF2-40B4-BE49-F238E27FC236}">
                  <a16:creationId xmlns:a16="http://schemas.microsoft.com/office/drawing/2014/main" id="{7AADC30B-32F6-AD66-27C4-89C4FF52667A}"/>
                </a:ext>
              </a:extLst>
            </p:cNvPr>
            <p:cNvGrpSpPr/>
            <p:nvPr/>
          </p:nvGrpSpPr>
          <p:grpSpPr>
            <a:xfrm>
              <a:off x="4652535" y="2043583"/>
              <a:ext cx="2162568" cy="4188729"/>
              <a:chOff x="5266133" y="2539624"/>
              <a:chExt cx="1754553" cy="3603109"/>
            </a:xfrm>
            <a:solidFill>
              <a:srgbClr val="0070C0">
                <a:alpha val="82000"/>
              </a:srgbClr>
            </a:solidFill>
            <a:effectLst>
              <a:outerShdw blurRad="63500" sx="102000" sy="102000" algn="ctr" rotWithShape="0">
                <a:prstClr val="black">
                  <a:alpha val="40000"/>
                </a:prstClr>
              </a:outerShdw>
            </a:effectLst>
          </p:grpSpPr>
          <p:sp>
            <p:nvSpPr>
              <p:cNvPr id="4" name="Trapezoid 3">
                <a:extLst>
                  <a:ext uri="{FF2B5EF4-FFF2-40B4-BE49-F238E27FC236}">
                    <a16:creationId xmlns:a16="http://schemas.microsoft.com/office/drawing/2014/main" id="{EC0AE493-86ED-4BE2-870F-CF7AE7AB04E8}"/>
                  </a:ext>
                </a:extLst>
              </p:cNvPr>
              <p:cNvSpPr/>
              <p:nvPr/>
            </p:nvSpPr>
            <p:spPr bwMode="auto">
              <a:xfrm>
                <a:off x="5266133" y="5139433"/>
                <a:ext cx="1744252" cy="1003300"/>
              </a:xfrm>
              <a:prstGeom prst="trapezoid">
                <a:avLst>
                  <a:gd name="adj" fmla="val 406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bg1"/>
                  </a:solidFill>
                  <a:effectLst/>
                  <a:latin typeface="Helvetica" pitchFamily="2" charset="0"/>
                  <a:ea typeface="ＭＳ Ｐゴシック" pitchFamily="-112" charset="-128"/>
                  <a:cs typeface="ＭＳ Ｐゴシック" pitchFamily="-112" charset="-128"/>
                </a:endParaRPr>
              </a:p>
            </p:txBody>
          </p:sp>
          <p:sp>
            <p:nvSpPr>
              <p:cNvPr id="33" name="Trapezoid 32">
                <a:extLst>
                  <a:ext uri="{FF2B5EF4-FFF2-40B4-BE49-F238E27FC236}">
                    <a16:creationId xmlns:a16="http://schemas.microsoft.com/office/drawing/2014/main" id="{760D9852-9D2C-978F-9E90-54E3DF8A1400}"/>
                  </a:ext>
                </a:extLst>
              </p:cNvPr>
              <p:cNvSpPr/>
              <p:nvPr/>
            </p:nvSpPr>
            <p:spPr bwMode="auto">
              <a:xfrm flipV="1">
                <a:off x="5276434" y="2539624"/>
                <a:ext cx="1744252" cy="1003300"/>
              </a:xfrm>
              <a:prstGeom prst="trapezoid">
                <a:avLst>
                  <a:gd name="adj" fmla="val 406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bg1"/>
                  </a:solidFill>
                  <a:effectLst/>
                  <a:latin typeface="Helvetica" pitchFamily="2" charset="0"/>
                  <a:ea typeface="ＭＳ Ｐゴシック" pitchFamily="-112" charset="-128"/>
                  <a:cs typeface="ＭＳ Ｐゴシック" pitchFamily="-112" charset="-128"/>
                </a:endParaRPr>
              </a:p>
            </p:txBody>
          </p:sp>
          <p:sp>
            <p:nvSpPr>
              <p:cNvPr id="34" name="Rectangle 8">
                <a:extLst>
                  <a:ext uri="{FF2B5EF4-FFF2-40B4-BE49-F238E27FC236}">
                    <a16:creationId xmlns:a16="http://schemas.microsoft.com/office/drawing/2014/main" id="{460CC000-4B01-5071-D378-0B1EA00A8BBA}"/>
                  </a:ext>
                </a:extLst>
              </p:cNvPr>
              <p:cNvSpPr>
                <a:spLocks noChangeArrowheads="1"/>
              </p:cNvSpPr>
              <p:nvPr/>
            </p:nvSpPr>
            <p:spPr bwMode="auto">
              <a:xfrm>
                <a:off x="5681060" y="3623805"/>
                <a:ext cx="914400" cy="298801"/>
              </a:xfrm>
              <a:prstGeom prst="rect">
                <a:avLst/>
              </a:prstGeom>
              <a:grpFill/>
              <a:ln w="9525">
                <a:noFill/>
                <a:miter lim="800000"/>
                <a:headEnd/>
                <a:tailEnd/>
              </a:ln>
            </p:spPr>
            <p:txBody>
              <a:bodyPr wrap="none" anchor="ctr"/>
              <a:lstStyle/>
              <a:p>
                <a:endParaRPr lang="en-US" b="0"/>
              </a:p>
            </p:txBody>
          </p:sp>
          <p:sp>
            <p:nvSpPr>
              <p:cNvPr id="35" name="Rectangle 9">
                <a:extLst>
                  <a:ext uri="{FF2B5EF4-FFF2-40B4-BE49-F238E27FC236}">
                    <a16:creationId xmlns:a16="http://schemas.microsoft.com/office/drawing/2014/main" id="{D7E13F91-2A4D-D0DA-FF64-09D50D840DC4}"/>
                  </a:ext>
                </a:extLst>
              </p:cNvPr>
              <p:cNvSpPr>
                <a:spLocks noChangeArrowheads="1"/>
              </p:cNvSpPr>
              <p:nvPr/>
            </p:nvSpPr>
            <p:spPr bwMode="auto">
              <a:xfrm>
                <a:off x="5681059" y="3976848"/>
                <a:ext cx="914400" cy="304800"/>
              </a:xfrm>
              <a:prstGeom prst="rect">
                <a:avLst/>
              </a:prstGeom>
              <a:grpFill/>
              <a:ln w="9525">
                <a:noFill/>
                <a:miter lim="800000"/>
                <a:headEnd/>
                <a:tailEnd/>
              </a:ln>
            </p:spPr>
            <p:txBody>
              <a:bodyPr wrap="none" anchor="ctr"/>
              <a:lstStyle/>
              <a:p>
                <a:endParaRPr lang="en-US" b="0"/>
              </a:p>
            </p:txBody>
          </p:sp>
          <p:sp>
            <p:nvSpPr>
              <p:cNvPr id="36" name="Rectangle 10">
                <a:extLst>
                  <a:ext uri="{FF2B5EF4-FFF2-40B4-BE49-F238E27FC236}">
                    <a16:creationId xmlns:a16="http://schemas.microsoft.com/office/drawing/2014/main" id="{225260B0-9D5B-63BD-687B-048962788A78}"/>
                  </a:ext>
                </a:extLst>
              </p:cNvPr>
              <p:cNvSpPr>
                <a:spLocks noChangeArrowheads="1"/>
              </p:cNvSpPr>
              <p:nvPr/>
            </p:nvSpPr>
            <p:spPr bwMode="auto">
              <a:xfrm>
                <a:off x="5681059" y="4335890"/>
                <a:ext cx="914400" cy="304800"/>
              </a:xfrm>
              <a:prstGeom prst="rect">
                <a:avLst/>
              </a:prstGeom>
              <a:grpFill/>
              <a:ln w="9525">
                <a:noFill/>
                <a:miter lim="800000"/>
                <a:headEnd/>
                <a:tailEnd/>
              </a:ln>
            </p:spPr>
            <p:txBody>
              <a:bodyPr wrap="none" anchor="ctr"/>
              <a:lstStyle/>
              <a:p>
                <a:endParaRPr lang="en-US" b="0"/>
              </a:p>
            </p:txBody>
          </p:sp>
          <p:sp>
            <p:nvSpPr>
              <p:cNvPr id="37" name="Rectangle 11">
                <a:extLst>
                  <a:ext uri="{FF2B5EF4-FFF2-40B4-BE49-F238E27FC236}">
                    <a16:creationId xmlns:a16="http://schemas.microsoft.com/office/drawing/2014/main" id="{C7EAA2D6-3048-ECE7-AD74-E6F93EB22229}"/>
                  </a:ext>
                </a:extLst>
              </p:cNvPr>
              <p:cNvSpPr>
                <a:spLocks noChangeArrowheads="1"/>
              </p:cNvSpPr>
              <p:nvPr/>
            </p:nvSpPr>
            <p:spPr bwMode="auto">
              <a:xfrm>
                <a:off x="5681059" y="4694933"/>
                <a:ext cx="914400" cy="304800"/>
              </a:xfrm>
              <a:prstGeom prst="rect">
                <a:avLst/>
              </a:prstGeom>
              <a:grpFill/>
              <a:ln w="9525">
                <a:noFill/>
                <a:miter lim="800000"/>
                <a:headEnd/>
                <a:tailEnd/>
              </a:ln>
            </p:spPr>
            <p:txBody>
              <a:bodyPr wrap="none" anchor="ctr"/>
              <a:lstStyle/>
              <a:p>
                <a:endParaRPr lang="en-US" b="0"/>
              </a:p>
            </p:txBody>
          </p:sp>
        </p:grpSp>
        <p:sp>
          <p:nvSpPr>
            <p:cNvPr id="38" name="Rectangle 37">
              <a:extLst>
                <a:ext uri="{FF2B5EF4-FFF2-40B4-BE49-F238E27FC236}">
                  <a16:creationId xmlns:a16="http://schemas.microsoft.com/office/drawing/2014/main" id="{978A6674-D83B-8A38-CD90-6368F19EE059}"/>
                </a:ext>
              </a:extLst>
            </p:cNvPr>
            <p:cNvSpPr/>
            <p:nvPr/>
          </p:nvSpPr>
          <p:spPr>
            <a:xfrm>
              <a:off x="5223127" y="3273518"/>
              <a:ext cx="841897" cy="400110"/>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How?</a:t>
              </a:r>
            </a:p>
          </p:txBody>
        </p:sp>
        <p:sp>
          <p:nvSpPr>
            <p:cNvPr id="39" name="Rectangle 38">
              <a:extLst>
                <a:ext uri="{FF2B5EF4-FFF2-40B4-BE49-F238E27FC236}">
                  <a16:creationId xmlns:a16="http://schemas.microsoft.com/office/drawing/2014/main" id="{9016752C-2CA9-73A8-A4F0-250D225BD29E}"/>
                </a:ext>
              </a:extLst>
            </p:cNvPr>
            <p:cNvSpPr/>
            <p:nvPr/>
          </p:nvSpPr>
          <p:spPr>
            <a:xfrm>
              <a:off x="5260873" y="2458247"/>
              <a:ext cx="933198" cy="438123"/>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Why?</a:t>
              </a:r>
            </a:p>
          </p:txBody>
        </p:sp>
        <p:sp>
          <p:nvSpPr>
            <p:cNvPr id="40" name="Rectangle 39">
              <a:extLst>
                <a:ext uri="{FF2B5EF4-FFF2-40B4-BE49-F238E27FC236}">
                  <a16:creationId xmlns:a16="http://schemas.microsoft.com/office/drawing/2014/main" id="{C50910CA-1C8A-5924-152A-324CEBABB28E}"/>
                </a:ext>
              </a:extLst>
            </p:cNvPr>
            <p:cNvSpPr/>
            <p:nvPr/>
          </p:nvSpPr>
          <p:spPr>
            <a:xfrm>
              <a:off x="5223127" y="3695559"/>
              <a:ext cx="925253" cy="400110"/>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What?</a:t>
              </a:r>
            </a:p>
          </p:txBody>
        </p:sp>
        <p:sp>
          <p:nvSpPr>
            <p:cNvPr id="41" name="Rectangle 40">
              <a:extLst>
                <a:ext uri="{FF2B5EF4-FFF2-40B4-BE49-F238E27FC236}">
                  <a16:creationId xmlns:a16="http://schemas.microsoft.com/office/drawing/2014/main" id="{48999217-C5A7-5EC6-8B25-E2E525FF298D}"/>
                </a:ext>
              </a:extLst>
            </p:cNvPr>
            <p:cNvSpPr/>
            <p:nvPr/>
          </p:nvSpPr>
          <p:spPr>
            <a:xfrm>
              <a:off x="5223127" y="4140661"/>
              <a:ext cx="925253" cy="400110"/>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What?</a:t>
              </a:r>
            </a:p>
          </p:txBody>
        </p:sp>
        <p:sp>
          <p:nvSpPr>
            <p:cNvPr id="42" name="Rectangle 41">
              <a:extLst>
                <a:ext uri="{FF2B5EF4-FFF2-40B4-BE49-F238E27FC236}">
                  <a16:creationId xmlns:a16="http://schemas.microsoft.com/office/drawing/2014/main" id="{5AC06DC1-C92F-00A2-1053-AD647DF557B2}"/>
                </a:ext>
              </a:extLst>
            </p:cNvPr>
            <p:cNvSpPr/>
            <p:nvPr/>
          </p:nvSpPr>
          <p:spPr>
            <a:xfrm>
              <a:off x="5223127" y="4540771"/>
              <a:ext cx="925253" cy="400110"/>
            </a:xfrm>
            <a:prstGeom prst="rect">
              <a:avLst/>
            </a:prstGeom>
            <a:ln>
              <a:noFill/>
            </a:ln>
          </p:spPr>
          <p:txBody>
            <a:bodyPr wrap="none">
              <a:spAutoFit/>
            </a:bodyPr>
            <a:lstStyle/>
            <a:p>
              <a:pPr algn="ctr"/>
              <a:r>
                <a:rPr lang="en-US" sz="2000" dirty="0">
                  <a:latin typeface="Helvetica" pitchFamily="2" charset="0"/>
                  <a:ea typeface="ＭＳ Ｐゴシック" pitchFamily="-112" charset="-128"/>
                  <a:cs typeface="ＭＳ Ｐゴシック" pitchFamily="-112" charset="-128"/>
                </a:rPr>
                <a:t>What?</a:t>
              </a:r>
              <a:endParaRPr lang="en-US" sz="2000" b="0" dirty="0">
                <a:latin typeface="Helvetica" pitchFamily="2" charset="0"/>
                <a:ea typeface="ＭＳ Ｐゴシック" pitchFamily="-112" charset="-128"/>
                <a:cs typeface="ＭＳ Ｐゴシック" pitchFamily="-112" charset="-128"/>
              </a:endParaRPr>
            </a:p>
          </p:txBody>
        </p:sp>
        <p:sp>
          <p:nvSpPr>
            <p:cNvPr id="43" name="Rectangle 42">
              <a:extLst>
                <a:ext uri="{FF2B5EF4-FFF2-40B4-BE49-F238E27FC236}">
                  <a16:creationId xmlns:a16="http://schemas.microsoft.com/office/drawing/2014/main" id="{522B98DF-BF57-9DAA-62C1-F3B100A6CEBF}"/>
                </a:ext>
              </a:extLst>
            </p:cNvPr>
            <p:cNvSpPr/>
            <p:nvPr/>
          </p:nvSpPr>
          <p:spPr>
            <a:xfrm>
              <a:off x="5220404" y="5556039"/>
              <a:ext cx="906338" cy="400110"/>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Payoff</a:t>
              </a:r>
            </a:p>
          </p:txBody>
        </p:sp>
      </p:grpSp>
      <p:grpSp>
        <p:nvGrpSpPr>
          <p:cNvPr id="57" name="Group 56">
            <a:extLst>
              <a:ext uri="{FF2B5EF4-FFF2-40B4-BE49-F238E27FC236}">
                <a16:creationId xmlns:a16="http://schemas.microsoft.com/office/drawing/2014/main" id="{63917CEF-EFE4-DED5-241F-0012BE87615D}"/>
              </a:ext>
              <a:ext uri="{C183D7F6-B498-43B3-948B-1728B52AA6E4}">
                <adec:decorative xmlns:adec="http://schemas.microsoft.com/office/drawing/2017/decorative" val="1"/>
              </a:ext>
            </a:extLst>
          </p:cNvPr>
          <p:cNvGrpSpPr/>
          <p:nvPr/>
        </p:nvGrpSpPr>
        <p:grpSpPr>
          <a:xfrm>
            <a:off x="1730494" y="1492890"/>
            <a:ext cx="3419211" cy="4866814"/>
            <a:chOff x="1730494" y="1492890"/>
            <a:chExt cx="3419211" cy="4866814"/>
          </a:xfrm>
        </p:grpSpPr>
        <p:sp>
          <p:nvSpPr>
            <p:cNvPr id="53" name="Rounded Rectangle 52">
              <a:extLst>
                <a:ext uri="{FF2B5EF4-FFF2-40B4-BE49-F238E27FC236}">
                  <a16:creationId xmlns:a16="http://schemas.microsoft.com/office/drawing/2014/main" id="{BE08BA46-CB29-525F-3D51-87F83C831939}"/>
                </a:ext>
              </a:extLst>
            </p:cNvPr>
            <p:cNvSpPr/>
            <p:nvPr/>
          </p:nvSpPr>
          <p:spPr bwMode="auto">
            <a:xfrm>
              <a:off x="1730494" y="1492890"/>
              <a:ext cx="3065435" cy="4866814"/>
            </a:xfrm>
            <a:prstGeom prst="roundRect">
              <a:avLst/>
            </a:prstGeom>
            <a:solidFill>
              <a:schemeClr val="bg1">
                <a:lumMod val="95000"/>
              </a:scheme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2000" b="0" i="0" dirty="0">
                  <a:solidFill>
                    <a:srgbClr val="000000"/>
                  </a:solidFill>
                  <a:latin typeface="Helvetica" charset="0"/>
                </a:rPr>
                <a:t>Abstract</a:t>
              </a:r>
            </a:p>
          </p:txBody>
        </p:sp>
        <p:sp>
          <p:nvSpPr>
            <p:cNvPr id="44" name="Rectangle 14">
              <a:extLst>
                <a:ext uri="{FF2B5EF4-FFF2-40B4-BE49-F238E27FC236}">
                  <a16:creationId xmlns:a16="http://schemas.microsoft.com/office/drawing/2014/main" id="{D9671723-8399-6234-1D85-542187F6E3F6}"/>
                </a:ext>
              </a:extLst>
            </p:cNvPr>
            <p:cNvSpPr>
              <a:spLocks noChangeArrowheads="1"/>
            </p:cNvSpPr>
            <p:nvPr/>
          </p:nvSpPr>
          <p:spPr bwMode="auto">
            <a:xfrm>
              <a:off x="1873105" y="2373001"/>
              <a:ext cx="266981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sz="1400" b="0" i="0" dirty="0">
                  <a:solidFill>
                    <a:srgbClr val="000000"/>
                  </a:solidFill>
                </a:rPr>
                <a:t>General Introduction</a:t>
              </a:r>
            </a:p>
            <a:p>
              <a:pPr marL="285750" indent="-285750">
                <a:buFont typeface="Arial" panose="020B0604020202020204" pitchFamily="34" charset="0"/>
                <a:buChar char="•"/>
              </a:pPr>
              <a:r>
                <a:rPr lang="en-US" sz="1400" dirty="0">
                  <a:solidFill>
                    <a:srgbClr val="000000"/>
                  </a:solidFill>
                </a:rPr>
                <a:t>More detailed background</a:t>
              </a:r>
            </a:p>
            <a:p>
              <a:pPr marL="285750" indent="-285750">
                <a:buFont typeface="Arial" panose="020B0604020202020204" pitchFamily="34" charset="0"/>
                <a:buChar char="•"/>
              </a:pPr>
              <a:r>
                <a:rPr lang="en-US" sz="1400" b="0" i="0" dirty="0">
                  <a:solidFill>
                    <a:srgbClr val="000000"/>
                  </a:solidFill>
                </a:rPr>
                <a:t>Gap in knowledge</a:t>
              </a:r>
            </a:p>
          </p:txBody>
        </p:sp>
        <p:sp>
          <p:nvSpPr>
            <p:cNvPr id="47" name="Rectangle 17">
              <a:extLst>
                <a:ext uri="{FF2B5EF4-FFF2-40B4-BE49-F238E27FC236}">
                  <a16:creationId xmlns:a16="http://schemas.microsoft.com/office/drawing/2014/main" id="{6CFCCE9D-9C41-51C6-2A2B-FF35EC4087F6}"/>
                </a:ext>
              </a:extLst>
            </p:cNvPr>
            <p:cNvSpPr>
              <a:spLocks noChangeArrowheads="1"/>
            </p:cNvSpPr>
            <p:nvPr/>
          </p:nvSpPr>
          <p:spPr bwMode="auto">
            <a:xfrm>
              <a:off x="1873105" y="5468111"/>
              <a:ext cx="3276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buFont typeface="Arial" panose="020B0604020202020204" pitchFamily="34" charset="0"/>
                <a:buChar char="•"/>
              </a:pPr>
              <a:r>
                <a:rPr lang="en-US" sz="1400" b="0" i="0" dirty="0">
                  <a:solidFill>
                    <a:srgbClr val="000000"/>
                  </a:solidFill>
                </a:rPr>
                <a:t>Significance/general context</a:t>
              </a:r>
            </a:p>
            <a:p>
              <a:pPr marL="285750" indent="-285750">
                <a:buFont typeface="Arial" panose="020B0604020202020204" pitchFamily="34" charset="0"/>
                <a:buChar char="•"/>
              </a:pPr>
              <a:r>
                <a:rPr lang="en-US" sz="1400" dirty="0">
                  <a:solidFill>
                    <a:srgbClr val="000000"/>
                  </a:solidFill>
                </a:rPr>
                <a:t>Broader perspective</a:t>
              </a:r>
              <a:endParaRPr lang="en-US" sz="1400" b="0" i="0" dirty="0">
                <a:solidFill>
                  <a:srgbClr val="000000"/>
                </a:solidFill>
              </a:endParaRPr>
            </a:p>
          </p:txBody>
        </p:sp>
        <p:sp>
          <p:nvSpPr>
            <p:cNvPr id="48" name="Rectangle 18">
              <a:extLst>
                <a:ext uri="{FF2B5EF4-FFF2-40B4-BE49-F238E27FC236}">
                  <a16:creationId xmlns:a16="http://schemas.microsoft.com/office/drawing/2014/main" id="{8AB4AE12-1D18-B075-8DDA-BA87FA1830D7}"/>
                </a:ext>
              </a:extLst>
            </p:cNvPr>
            <p:cNvSpPr>
              <a:spLocks noChangeArrowheads="1"/>
            </p:cNvSpPr>
            <p:nvPr/>
          </p:nvSpPr>
          <p:spPr bwMode="auto">
            <a:xfrm>
              <a:off x="1873105" y="3639919"/>
              <a:ext cx="248994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sz="1400" b="0" i="0" dirty="0">
                  <a:solidFill>
                    <a:srgbClr val="000000"/>
                  </a:solidFill>
                </a:rPr>
                <a:t>Your overall finding</a:t>
              </a:r>
            </a:p>
            <a:p>
              <a:pPr marL="285750" indent="-285750">
                <a:buFont typeface="Arial" panose="020B0604020202020204" pitchFamily="34" charset="0"/>
                <a:buChar char="•"/>
              </a:pPr>
              <a:r>
                <a:rPr lang="en-US" sz="1400" b="0" i="0" dirty="0">
                  <a:solidFill>
                    <a:srgbClr val="000000"/>
                  </a:solidFill>
                </a:rPr>
                <a:t>Method/Finding</a:t>
              </a:r>
            </a:p>
            <a:p>
              <a:pPr marL="285750" indent="-285750">
                <a:buFont typeface="Arial" panose="020B0604020202020204" pitchFamily="34" charset="0"/>
                <a:buChar char="•"/>
              </a:pPr>
              <a:r>
                <a:rPr lang="en-US" sz="1400" dirty="0">
                  <a:solidFill>
                    <a:srgbClr val="000000"/>
                  </a:solidFill>
                </a:rPr>
                <a:t>Method/Finding</a:t>
              </a:r>
            </a:p>
            <a:p>
              <a:pPr marL="285750" indent="-285750">
                <a:buFont typeface="Arial" panose="020B0604020202020204" pitchFamily="34" charset="0"/>
                <a:buChar char="•"/>
              </a:pPr>
              <a:r>
                <a:rPr lang="en-US" sz="1400" b="0" i="0" dirty="0">
                  <a:solidFill>
                    <a:srgbClr val="000000"/>
                  </a:solidFill>
                </a:rPr>
                <a:t>Method/Finding</a:t>
              </a:r>
            </a:p>
          </p:txBody>
        </p:sp>
      </p:grpSp>
    </p:spTree>
    <p:extLst>
      <p:ext uri="{BB962C8B-B14F-4D97-AF65-F5344CB8AC3E}">
        <p14:creationId xmlns:p14="http://schemas.microsoft.com/office/powerpoint/2010/main" val="776689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B8734-FC5C-9959-09C8-822C7FE38124}"/>
              </a:ext>
            </a:extLst>
          </p:cNvPr>
          <p:cNvSpPr>
            <a:spLocks noGrp="1"/>
          </p:cNvSpPr>
          <p:nvPr>
            <p:ph type="title"/>
          </p:nvPr>
        </p:nvSpPr>
        <p:spPr>
          <a:xfrm>
            <a:off x="949324" y="498296"/>
            <a:ext cx="9374547" cy="896116"/>
          </a:xfrm>
        </p:spPr>
        <p:txBody>
          <a:bodyPr>
            <a:normAutofit/>
          </a:bodyPr>
          <a:lstStyle/>
          <a:p>
            <a:r>
              <a:rPr lang="en-US" b="0" dirty="0"/>
              <a:t>Order of information in grant applications</a:t>
            </a:r>
          </a:p>
        </p:txBody>
      </p:sp>
      <p:grpSp>
        <p:nvGrpSpPr>
          <p:cNvPr id="6" name="Group 5" descr="Image of a Specific Aims page template">
            <a:extLst>
              <a:ext uri="{FF2B5EF4-FFF2-40B4-BE49-F238E27FC236}">
                <a16:creationId xmlns:a16="http://schemas.microsoft.com/office/drawing/2014/main" id="{F6226397-63F7-A1CD-E7AB-725698640436}"/>
              </a:ext>
            </a:extLst>
          </p:cNvPr>
          <p:cNvGrpSpPr>
            <a:grpSpLocks noChangeAspect="1"/>
          </p:cNvGrpSpPr>
          <p:nvPr/>
        </p:nvGrpSpPr>
        <p:grpSpPr>
          <a:xfrm>
            <a:off x="1992877" y="1525037"/>
            <a:ext cx="3662942" cy="4742201"/>
            <a:chOff x="353262" y="1520390"/>
            <a:chExt cx="3976487" cy="5148131"/>
          </a:xfrm>
        </p:grpSpPr>
        <p:pic>
          <p:nvPicPr>
            <p:cNvPr id="7" name="Picture 6">
              <a:extLst>
                <a:ext uri="{FF2B5EF4-FFF2-40B4-BE49-F238E27FC236}">
                  <a16:creationId xmlns:a16="http://schemas.microsoft.com/office/drawing/2014/main" id="{6A8EBA61-7ED5-600E-1BC0-65AA38DD25AD}"/>
                </a:ext>
              </a:extLst>
            </p:cNvPr>
            <p:cNvPicPr>
              <a:picLocks noChangeAspect="1"/>
            </p:cNvPicPr>
            <p:nvPr/>
          </p:nvPicPr>
          <p:blipFill>
            <a:blip r:embed="rId3"/>
            <a:stretch>
              <a:fillRect/>
            </a:stretch>
          </p:blipFill>
          <p:spPr>
            <a:xfrm>
              <a:off x="353262" y="1520390"/>
              <a:ext cx="3976487" cy="5148131"/>
            </a:xfrm>
            <a:prstGeom prst="rect">
              <a:avLst/>
            </a:prstGeom>
          </p:spPr>
        </p:pic>
        <p:grpSp>
          <p:nvGrpSpPr>
            <p:cNvPr id="8" name="Group 7">
              <a:extLst>
                <a:ext uri="{FF2B5EF4-FFF2-40B4-BE49-F238E27FC236}">
                  <a16:creationId xmlns:a16="http://schemas.microsoft.com/office/drawing/2014/main" id="{F8DB23DB-1300-02DF-523F-CB0AFB0A07E1}"/>
                </a:ext>
              </a:extLst>
            </p:cNvPr>
            <p:cNvGrpSpPr/>
            <p:nvPr/>
          </p:nvGrpSpPr>
          <p:grpSpPr>
            <a:xfrm>
              <a:off x="710633" y="2395235"/>
              <a:ext cx="3297702" cy="3857927"/>
              <a:chOff x="434427" y="2400513"/>
              <a:chExt cx="3297702" cy="3857927"/>
            </a:xfrm>
          </p:grpSpPr>
          <p:sp>
            <p:nvSpPr>
              <p:cNvPr id="9" name="Rectangle 8">
                <a:extLst>
                  <a:ext uri="{FF2B5EF4-FFF2-40B4-BE49-F238E27FC236}">
                    <a16:creationId xmlns:a16="http://schemas.microsoft.com/office/drawing/2014/main" id="{452C9419-6A38-7FA7-DAB7-80FE7E57D67C}"/>
                  </a:ext>
                </a:extLst>
              </p:cNvPr>
              <p:cNvSpPr/>
              <p:nvPr/>
            </p:nvSpPr>
            <p:spPr bwMode="auto">
              <a:xfrm>
                <a:off x="1545188" y="4926677"/>
                <a:ext cx="1081088" cy="663724"/>
              </a:xfrm>
              <a:prstGeom prst="rect">
                <a:avLst/>
              </a:prstGeom>
              <a:solidFill>
                <a:srgbClr val="45964B">
                  <a:alpha val="20000"/>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Verdana" pitchFamily="-112" charset="0"/>
                  <a:ea typeface="ＭＳ Ｐゴシック" pitchFamily="-112" charset="-128"/>
                  <a:cs typeface="ＭＳ Ｐゴシック" pitchFamily="-112" charset="-128"/>
                </a:endParaRPr>
              </a:p>
            </p:txBody>
          </p:sp>
          <p:sp>
            <p:nvSpPr>
              <p:cNvPr id="10" name="Rectangle 9">
                <a:extLst>
                  <a:ext uri="{FF2B5EF4-FFF2-40B4-BE49-F238E27FC236}">
                    <a16:creationId xmlns:a16="http://schemas.microsoft.com/office/drawing/2014/main" id="{CBE6B347-4A61-1052-CA67-70C3C871EB50}"/>
                  </a:ext>
                </a:extLst>
              </p:cNvPr>
              <p:cNvSpPr/>
              <p:nvPr/>
            </p:nvSpPr>
            <p:spPr bwMode="auto">
              <a:xfrm>
                <a:off x="2650088" y="4926677"/>
                <a:ext cx="1081088" cy="663724"/>
              </a:xfrm>
              <a:prstGeom prst="rect">
                <a:avLst/>
              </a:prstGeom>
              <a:solidFill>
                <a:srgbClr val="45964B">
                  <a:alpha val="20000"/>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Verdana"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64078D85-DB4A-DB33-3220-FD04D38D56A2}"/>
                  </a:ext>
                </a:extLst>
              </p:cNvPr>
              <p:cNvSpPr/>
              <p:nvPr/>
            </p:nvSpPr>
            <p:spPr bwMode="auto">
              <a:xfrm>
                <a:off x="440288" y="4926677"/>
                <a:ext cx="1081088" cy="663724"/>
              </a:xfrm>
              <a:prstGeom prst="rect">
                <a:avLst/>
              </a:prstGeom>
              <a:solidFill>
                <a:srgbClr val="45964B">
                  <a:alpha val="20000"/>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Verdana" pitchFamily="-112" charset="0"/>
                  <a:ea typeface="ＭＳ Ｐゴシック" pitchFamily="-112" charset="-128"/>
                  <a:cs typeface="ＭＳ Ｐゴシック" pitchFamily="-112" charset="-128"/>
                </a:endParaRPr>
              </a:p>
            </p:txBody>
          </p:sp>
          <p:sp>
            <p:nvSpPr>
              <p:cNvPr id="12" name="Trapezoid 11">
                <a:extLst>
                  <a:ext uri="{FF2B5EF4-FFF2-40B4-BE49-F238E27FC236}">
                    <a16:creationId xmlns:a16="http://schemas.microsoft.com/office/drawing/2014/main" id="{43BC0939-7AA2-2A00-9C4E-B32ED8C5B8CF}"/>
                  </a:ext>
                </a:extLst>
              </p:cNvPr>
              <p:cNvSpPr/>
              <p:nvPr/>
            </p:nvSpPr>
            <p:spPr bwMode="auto">
              <a:xfrm rot="10800000">
                <a:off x="434427" y="2400513"/>
                <a:ext cx="3276600" cy="1022331"/>
              </a:xfrm>
              <a:prstGeom prst="trapezoid">
                <a:avLst/>
              </a:prstGeom>
              <a:solidFill>
                <a:srgbClr val="45964B">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0"/>
              </a:p>
            </p:txBody>
          </p:sp>
          <p:sp>
            <p:nvSpPr>
              <p:cNvPr id="13" name="Trapezoid 12">
                <a:extLst>
                  <a:ext uri="{FF2B5EF4-FFF2-40B4-BE49-F238E27FC236}">
                    <a16:creationId xmlns:a16="http://schemas.microsoft.com/office/drawing/2014/main" id="{4F116D8E-6999-4AA1-AAF0-A3B865067F5F}"/>
                  </a:ext>
                </a:extLst>
              </p:cNvPr>
              <p:cNvSpPr/>
              <p:nvPr/>
            </p:nvSpPr>
            <p:spPr bwMode="auto">
              <a:xfrm rot="10800000">
                <a:off x="455529" y="3490758"/>
                <a:ext cx="3276600" cy="1373429"/>
              </a:xfrm>
              <a:prstGeom prst="trapezoid">
                <a:avLst>
                  <a:gd name="adj" fmla="val 55632"/>
                </a:avLst>
              </a:prstGeom>
              <a:solidFill>
                <a:srgbClr val="45964B">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0"/>
              </a:p>
            </p:txBody>
          </p:sp>
          <p:sp>
            <p:nvSpPr>
              <p:cNvPr id="14" name="Trapezoid 13">
                <a:extLst>
                  <a:ext uri="{FF2B5EF4-FFF2-40B4-BE49-F238E27FC236}">
                    <a16:creationId xmlns:a16="http://schemas.microsoft.com/office/drawing/2014/main" id="{DFF6AAE5-90FD-EE88-6302-C1D1996A5AEC}"/>
                  </a:ext>
                </a:extLst>
              </p:cNvPr>
              <p:cNvSpPr/>
              <p:nvPr/>
            </p:nvSpPr>
            <p:spPr bwMode="auto">
              <a:xfrm>
                <a:off x="455528" y="5652891"/>
                <a:ext cx="3276600" cy="605549"/>
              </a:xfrm>
              <a:prstGeom prst="trapezoid">
                <a:avLst>
                  <a:gd name="adj" fmla="val 41262"/>
                </a:avLst>
              </a:prstGeom>
              <a:solidFill>
                <a:srgbClr val="45964B">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0"/>
              </a:p>
            </p:txBody>
          </p:sp>
        </p:grpSp>
      </p:grpSp>
      <p:grpSp>
        <p:nvGrpSpPr>
          <p:cNvPr id="15" name="Group 14">
            <a:extLst>
              <a:ext uri="{FF2B5EF4-FFF2-40B4-BE49-F238E27FC236}">
                <a16:creationId xmlns:a16="http://schemas.microsoft.com/office/drawing/2014/main" id="{F4D29DCE-00AF-D46B-A1B2-94E0501E67D2}"/>
              </a:ext>
              <a:ext uri="{C183D7F6-B498-43B3-948B-1728B52AA6E4}">
                <adec:decorative xmlns:adec="http://schemas.microsoft.com/office/drawing/2017/decorative" val="1"/>
              </a:ext>
            </a:extLst>
          </p:cNvPr>
          <p:cNvGrpSpPr>
            <a:grpSpLocks noChangeAspect="1"/>
          </p:cNvGrpSpPr>
          <p:nvPr/>
        </p:nvGrpSpPr>
        <p:grpSpPr>
          <a:xfrm>
            <a:off x="6096000" y="1553732"/>
            <a:ext cx="5750760" cy="4625762"/>
            <a:chOff x="4401424" y="1884646"/>
            <a:chExt cx="5300901" cy="4324475"/>
          </a:xfrm>
        </p:grpSpPr>
        <p:grpSp>
          <p:nvGrpSpPr>
            <p:cNvPr id="16" name="Group 15">
              <a:extLst>
                <a:ext uri="{FF2B5EF4-FFF2-40B4-BE49-F238E27FC236}">
                  <a16:creationId xmlns:a16="http://schemas.microsoft.com/office/drawing/2014/main" id="{758FEBA7-2762-A2A9-468F-E1ECEA91B354}"/>
                </a:ext>
              </a:extLst>
            </p:cNvPr>
            <p:cNvGrpSpPr>
              <a:grpSpLocks noChangeAspect="1"/>
            </p:cNvGrpSpPr>
            <p:nvPr/>
          </p:nvGrpSpPr>
          <p:grpSpPr>
            <a:xfrm>
              <a:off x="4401424" y="2014985"/>
              <a:ext cx="1899121" cy="4114800"/>
              <a:chOff x="6087472" y="2819399"/>
              <a:chExt cx="1652939" cy="3581401"/>
            </a:xfrm>
          </p:grpSpPr>
          <p:sp>
            <p:nvSpPr>
              <p:cNvPr id="25" name="Trapezoid 24">
                <a:extLst>
                  <a:ext uri="{FF2B5EF4-FFF2-40B4-BE49-F238E27FC236}">
                    <a16:creationId xmlns:a16="http://schemas.microsoft.com/office/drawing/2014/main" id="{AC822E01-22CB-3694-AFA4-D05ADE225D92}"/>
                  </a:ext>
                </a:extLst>
              </p:cNvPr>
              <p:cNvSpPr/>
              <p:nvPr/>
            </p:nvSpPr>
            <p:spPr bwMode="auto">
              <a:xfrm flipV="1">
                <a:off x="6087472" y="2819399"/>
                <a:ext cx="1652939" cy="818166"/>
              </a:xfrm>
              <a:prstGeom prst="trapezoid">
                <a:avLst>
                  <a:gd name="adj" fmla="val 30190"/>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dirty="0">
                  <a:solidFill>
                    <a:schemeClr val="bg1"/>
                  </a:solidFill>
                  <a:latin typeface="Helvetica" pitchFamily="2" charset="0"/>
                  <a:ea typeface="ＭＳ Ｐゴシック" pitchFamily="-112" charset="-128"/>
                  <a:cs typeface="ＭＳ Ｐゴシック" pitchFamily="-112" charset="-128"/>
                </a:endParaRPr>
              </a:p>
            </p:txBody>
          </p:sp>
          <p:sp>
            <p:nvSpPr>
              <p:cNvPr id="26" name="Trapezoid 25">
                <a:extLst>
                  <a:ext uri="{FF2B5EF4-FFF2-40B4-BE49-F238E27FC236}">
                    <a16:creationId xmlns:a16="http://schemas.microsoft.com/office/drawing/2014/main" id="{2B94385E-01D5-A088-02A5-2B7EDDD3E04B}"/>
                  </a:ext>
                </a:extLst>
              </p:cNvPr>
              <p:cNvSpPr/>
              <p:nvPr/>
            </p:nvSpPr>
            <p:spPr bwMode="auto">
              <a:xfrm flipV="1">
                <a:off x="6196134" y="3698638"/>
                <a:ext cx="1435615" cy="703535"/>
              </a:xfrm>
              <a:prstGeom prst="trapezoid">
                <a:avLst>
                  <a:gd name="adj" fmla="val 42168"/>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dirty="0">
                  <a:latin typeface="Verdana" pitchFamily="-112" charset="0"/>
                  <a:ea typeface="ＭＳ Ｐゴシック" pitchFamily="-112" charset="-128"/>
                  <a:cs typeface="ＭＳ Ｐゴシック" pitchFamily="-112" charset="-128"/>
                </a:endParaRPr>
              </a:p>
            </p:txBody>
          </p:sp>
          <p:sp>
            <p:nvSpPr>
              <p:cNvPr id="27" name="Rectangle 9">
                <a:extLst>
                  <a:ext uri="{FF2B5EF4-FFF2-40B4-BE49-F238E27FC236}">
                    <a16:creationId xmlns:a16="http://schemas.microsoft.com/office/drawing/2014/main" id="{655710BE-BC0A-7CC7-FF2E-A0382ECB14BE}"/>
                  </a:ext>
                </a:extLst>
              </p:cNvPr>
              <p:cNvSpPr>
                <a:spLocks noChangeAspect="1" noChangeArrowheads="1"/>
              </p:cNvSpPr>
              <p:nvPr/>
            </p:nvSpPr>
            <p:spPr bwMode="auto">
              <a:xfrm>
                <a:off x="6517973" y="446324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r>
                  <a:rPr lang="en-US" sz="2000" b="0" dirty="0">
                    <a:latin typeface="Helvetica" pitchFamily="2" charset="0"/>
                    <a:ea typeface="ＭＳ Ｐゴシック" pitchFamily="-112" charset="-128"/>
                    <a:cs typeface="ＭＳ Ｐゴシック" pitchFamily="-112" charset="-128"/>
                  </a:rPr>
                  <a:t>How?</a:t>
                </a:r>
              </a:p>
            </p:txBody>
          </p:sp>
          <p:sp>
            <p:nvSpPr>
              <p:cNvPr id="28" name="Rectangle 9">
                <a:extLst>
                  <a:ext uri="{FF2B5EF4-FFF2-40B4-BE49-F238E27FC236}">
                    <a16:creationId xmlns:a16="http://schemas.microsoft.com/office/drawing/2014/main" id="{AF808129-26CE-842E-258A-110573B7B9C0}"/>
                  </a:ext>
                </a:extLst>
              </p:cNvPr>
              <p:cNvSpPr>
                <a:spLocks noChangeArrowheads="1"/>
              </p:cNvSpPr>
              <p:nvPr/>
            </p:nvSpPr>
            <p:spPr bwMode="auto">
              <a:xfrm>
                <a:off x="6517973" y="485500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r>
                  <a:rPr lang="en-US" sz="2000" b="0" dirty="0">
                    <a:latin typeface="Helvetica" pitchFamily="2" charset="0"/>
                    <a:ea typeface="ＭＳ Ｐゴシック" pitchFamily="-112" charset="-128"/>
                    <a:cs typeface="ＭＳ Ｐゴシック" pitchFamily="-112" charset="-128"/>
                  </a:rPr>
                  <a:t>How?</a:t>
                </a:r>
              </a:p>
            </p:txBody>
          </p:sp>
          <p:sp>
            <p:nvSpPr>
              <p:cNvPr id="29" name="Rectangle 9">
                <a:extLst>
                  <a:ext uri="{FF2B5EF4-FFF2-40B4-BE49-F238E27FC236}">
                    <a16:creationId xmlns:a16="http://schemas.microsoft.com/office/drawing/2014/main" id="{C93FD3C4-94B4-3AEE-2EE6-A067AF387600}"/>
                  </a:ext>
                </a:extLst>
              </p:cNvPr>
              <p:cNvSpPr>
                <a:spLocks noChangeArrowheads="1"/>
              </p:cNvSpPr>
              <p:nvPr/>
            </p:nvSpPr>
            <p:spPr bwMode="auto">
              <a:xfrm>
                <a:off x="6517973" y="524676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r>
                  <a:rPr lang="en-US" sz="2000" b="0" dirty="0">
                    <a:latin typeface="Helvetica" pitchFamily="2" charset="0"/>
                    <a:ea typeface="ＭＳ Ｐゴシック" pitchFamily="-112" charset="-128"/>
                    <a:cs typeface="ＭＳ Ｐゴシック" pitchFamily="-112" charset="-128"/>
                  </a:rPr>
                  <a:t>How?</a:t>
                </a:r>
              </a:p>
            </p:txBody>
          </p:sp>
          <p:sp>
            <p:nvSpPr>
              <p:cNvPr id="30" name="Trapezoid 29">
                <a:extLst>
                  <a:ext uri="{FF2B5EF4-FFF2-40B4-BE49-F238E27FC236}">
                    <a16:creationId xmlns:a16="http://schemas.microsoft.com/office/drawing/2014/main" id="{6790C891-49E9-52FC-0D67-FF27ECDF756C}"/>
                  </a:ext>
                </a:extLst>
              </p:cNvPr>
              <p:cNvSpPr/>
              <p:nvPr/>
            </p:nvSpPr>
            <p:spPr bwMode="auto">
              <a:xfrm>
                <a:off x="6265064" y="5638527"/>
                <a:ext cx="1297754" cy="762273"/>
              </a:xfrm>
              <a:prstGeom prst="trapezoid">
                <a:avLst>
                  <a:gd name="adj" fmla="val 29214"/>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en-US" sz="1800" b="0" dirty="0">
                    <a:latin typeface="Helvetica" pitchFamily="2" charset="0"/>
                    <a:ea typeface="ＭＳ Ｐゴシック" pitchFamily="-112" charset="-128"/>
                    <a:cs typeface="ＭＳ Ｐゴシック" pitchFamily="-112" charset="-128"/>
                  </a:rPr>
                  <a:t>Payoff</a:t>
                </a:r>
              </a:p>
            </p:txBody>
          </p:sp>
          <p:sp>
            <p:nvSpPr>
              <p:cNvPr id="31" name="Rectangle 30">
                <a:extLst>
                  <a:ext uri="{FF2B5EF4-FFF2-40B4-BE49-F238E27FC236}">
                    <a16:creationId xmlns:a16="http://schemas.microsoft.com/office/drawing/2014/main" id="{7D4F6025-BD24-F9C2-7FC8-525C81E31275}"/>
                  </a:ext>
                </a:extLst>
              </p:cNvPr>
              <p:cNvSpPr/>
              <p:nvPr/>
            </p:nvSpPr>
            <p:spPr>
              <a:xfrm>
                <a:off x="6451317" y="3851400"/>
                <a:ext cx="925253" cy="400110"/>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What?</a:t>
                </a:r>
              </a:p>
            </p:txBody>
          </p:sp>
          <p:sp>
            <p:nvSpPr>
              <p:cNvPr id="32" name="Rectangle 31">
                <a:extLst>
                  <a:ext uri="{FF2B5EF4-FFF2-40B4-BE49-F238E27FC236}">
                    <a16:creationId xmlns:a16="http://schemas.microsoft.com/office/drawing/2014/main" id="{9E26AE36-8F3A-C3C8-3089-E86EDA068FA5}"/>
                  </a:ext>
                </a:extLst>
              </p:cNvPr>
              <p:cNvSpPr/>
              <p:nvPr/>
            </p:nvSpPr>
            <p:spPr>
              <a:xfrm>
                <a:off x="6493796" y="3105090"/>
                <a:ext cx="840294" cy="400110"/>
              </a:xfrm>
              <a:prstGeom prst="rect">
                <a:avLst/>
              </a:prstGeom>
              <a:ln>
                <a:noFill/>
              </a:ln>
            </p:spPr>
            <p:txBody>
              <a:bodyPr wrap="none">
                <a:spAutoFit/>
              </a:bodyPr>
              <a:lstStyle/>
              <a:p>
                <a:pPr algn="ctr"/>
                <a:r>
                  <a:rPr lang="en-US" sz="2000" b="0" dirty="0">
                    <a:latin typeface="Helvetica" pitchFamily="2" charset="0"/>
                    <a:ea typeface="ＭＳ Ｐゴシック" pitchFamily="-112" charset="-128"/>
                    <a:cs typeface="ＭＳ Ｐゴシック" pitchFamily="-112" charset="-128"/>
                  </a:rPr>
                  <a:t>Why?</a:t>
                </a:r>
              </a:p>
            </p:txBody>
          </p:sp>
        </p:grpSp>
        <p:sp>
          <p:nvSpPr>
            <p:cNvPr id="17" name="Rectangle 17">
              <a:extLst>
                <a:ext uri="{FF2B5EF4-FFF2-40B4-BE49-F238E27FC236}">
                  <a16:creationId xmlns:a16="http://schemas.microsoft.com/office/drawing/2014/main" id="{28CCF581-3CDC-50C8-E0BA-04BDCCD736AD}"/>
                </a:ext>
              </a:extLst>
            </p:cNvPr>
            <p:cNvSpPr>
              <a:spLocks noChangeAspect="1" noChangeArrowheads="1"/>
            </p:cNvSpPr>
            <p:nvPr/>
          </p:nvSpPr>
          <p:spPr bwMode="auto">
            <a:xfrm>
              <a:off x="6642540" y="3118265"/>
              <a:ext cx="2974060" cy="891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sz="1400" b="0" i="0" dirty="0"/>
                <a:t>Long-term goal</a:t>
              </a:r>
            </a:p>
            <a:p>
              <a:pPr marL="285750" indent="-285750">
                <a:buFont typeface="Arial" panose="020B0604020202020204" pitchFamily="34" charset="0"/>
                <a:buChar char="•"/>
              </a:pPr>
              <a:r>
                <a:rPr lang="en-US" sz="1400" b="0" i="0" dirty="0"/>
                <a:t>Objectives of research</a:t>
              </a:r>
            </a:p>
            <a:p>
              <a:pPr marL="285750" indent="-285750">
                <a:buFont typeface="Arial" panose="020B0604020202020204" pitchFamily="34" charset="0"/>
                <a:buChar char="•"/>
              </a:pPr>
              <a:r>
                <a:rPr lang="en-US" sz="1400" b="0" i="0" dirty="0"/>
                <a:t>Central hypothesis </a:t>
              </a:r>
            </a:p>
            <a:p>
              <a:pPr marL="285750" indent="-285750">
                <a:buFont typeface="Arial" panose="020B0604020202020204" pitchFamily="34" charset="0"/>
                <a:buChar char="•"/>
              </a:pPr>
              <a:r>
                <a:rPr lang="en-US" sz="1400" b="0" i="0" dirty="0"/>
                <a:t>Rationale</a:t>
              </a:r>
            </a:p>
          </p:txBody>
        </p:sp>
        <p:sp>
          <p:nvSpPr>
            <p:cNvPr id="18" name="Rectangle 21">
              <a:extLst>
                <a:ext uri="{FF2B5EF4-FFF2-40B4-BE49-F238E27FC236}">
                  <a16:creationId xmlns:a16="http://schemas.microsoft.com/office/drawing/2014/main" id="{2CA0684D-B14E-9386-73FF-B4DD8B4F377A}"/>
                </a:ext>
              </a:extLst>
            </p:cNvPr>
            <p:cNvSpPr>
              <a:spLocks noChangeAspect="1" noChangeArrowheads="1"/>
            </p:cNvSpPr>
            <p:nvPr/>
          </p:nvSpPr>
          <p:spPr bwMode="auto">
            <a:xfrm>
              <a:off x="6652065" y="2061441"/>
              <a:ext cx="2678786" cy="891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sz="1400" b="0" i="0" dirty="0"/>
                <a:t>Broad problem, hook </a:t>
              </a:r>
            </a:p>
            <a:p>
              <a:pPr marL="285750" indent="-285750">
                <a:buFont typeface="Arial" panose="020B0604020202020204" pitchFamily="34" charset="0"/>
                <a:buChar char="•"/>
              </a:pPr>
              <a:r>
                <a:rPr lang="en-US" sz="1400" b="0" i="0" dirty="0"/>
                <a:t>Background knowledge </a:t>
              </a:r>
            </a:p>
            <a:p>
              <a:pPr marL="285750" indent="-285750">
                <a:buFont typeface="Arial" panose="020B0604020202020204" pitchFamily="34" charset="0"/>
                <a:buChar char="•"/>
              </a:pPr>
              <a:r>
                <a:rPr lang="en-US" sz="1400" b="0" i="0" dirty="0"/>
                <a:t>Gap in knowledge </a:t>
              </a:r>
            </a:p>
            <a:p>
              <a:pPr marL="285750" indent="-285750">
                <a:buFont typeface="Arial" panose="020B0604020202020204" pitchFamily="34" charset="0"/>
                <a:buChar char="•"/>
              </a:pPr>
              <a:r>
                <a:rPr lang="en-US" sz="1400" b="0" i="0" dirty="0"/>
                <a:t>Significance of gap </a:t>
              </a:r>
            </a:p>
          </p:txBody>
        </p:sp>
        <p:sp>
          <p:nvSpPr>
            <p:cNvPr id="19" name="TextBox 18">
              <a:extLst>
                <a:ext uri="{FF2B5EF4-FFF2-40B4-BE49-F238E27FC236}">
                  <a16:creationId xmlns:a16="http://schemas.microsoft.com/office/drawing/2014/main" id="{06027868-A4A4-2152-589F-FFF9E3A40D9D}"/>
                </a:ext>
              </a:extLst>
            </p:cNvPr>
            <p:cNvSpPr txBox="1"/>
            <p:nvPr/>
          </p:nvSpPr>
          <p:spPr>
            <a:xfrm rot="10800000">
              <a:off x="6057983" y="1884646"/>
              <a:ext cx="710878" cy="1067015"/>
            </a:xfrm>
            <a:prstGeom prst="rect">
              <a:avLst/>
            </a:prstGeom>
            <a:noFill/>
          </p:spPr>
          <p:txBody>
            <a:bodyPr wrap="none" rtlCol="0">
              <a:spAutoFit/>
            </a:bodyPr>
            <a:lstStyle/>
            <a:p>
              <a:r>
                <a:rPr lang="en-US" sz="5400" b="0" i="0" dirty="0"/>
                <a:t>}</a:t>
              </a:r>
            </a:p>
          </p:txBody>
        </p:sp>
        <p:sp>
          <p:nvSpPr>
            <p:cNvPr id="20" name="TextBox 19">
              <a:extLst>
                <a:ext uri="{FF2B5EF4-FFF2-40B4-BE49-F238E27FC236}">
                  <a16:creationId xmlns:a16="http://schemas.microsoft.com/office/drawing/2014/main" id="{E3849AA4-869D-6E85-600E-95F756B82C02}"/>
                </a:ext>
              </a:extLst>
            </p:cNvPr>
            <p:cNvSpPr txBox="1"/>
            <p:nvPr/>
          </p:nvSpPr>
          <p:spPr>
            <a:xfrm rot="10800000">
              <a:off x="6057983" y="2946124"/>
              <a:ext cx="710878" cy="1067015"/>
            </a:xfrm>
            <a:prstGeom prst="rect">
              <a:avLst/>
            </a:prstGeom>
            <a:noFill/>
          </p:spPr>
          <p:txBody>
            <a:bodyPr wrap="none" rtlCol="0">
              <a:spAutoFit/>
            </a:bodyPr>
            <a:lstStyle/>
            <a:p>
              <a:r>
                <a:rPr lang="en-US" sz="5400" b="0" i="0" dirty="0"/>
                <a:t>}</a:t>
              </a:r>
            </a:p>
          </p:txBody>
        </p:sp>
        <p:sp>
          <p:nvSpPr>
            <p:cNvPr id="21" name="Rectangle 17">
              <a:extLst>
                <a:ext uri="{FF2B5EF4-FFF2-40B4-BE49-F238E27FC236}">
                  <a16:creationId xmlns:a16="http://schemas.microsoft.com/office/drawing/2014/main" id="{9E99EA23-8AD6-2971-E8E5-CB9A63D1BCE5}"/>
                </a:ext>
              </a:extLst>
            </p:cNvPr>
            <p:cNvSpPr>
              <a:spLocks noChangeAspect="1" noChangeArrowheads="1"/>
            </p:cNvSpPr>
            <p:nvPr/>
          </p:nvSpPr>
          <p:spPr bwMode="auto">
            <a:xfrm>
              <a:off x="6642540" y="5317157"/>
              <a:ext cx="3059785" cy="891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sz="1400" b="0" i="0" dirty="0"/>
                <a:t>Expected outcomes of aims</a:t>
              </a:r>
            </a:p>
            <a:p>
              <a:pPr marL="285750" indent="-285750">
                <a:buFont typeface="Arial" panose="020B0604020202020204" pitchFamily="34" charset="0"/>
                <a:buChar char="•"/>
              </a:pPr>
              <a:r>
                <a:rPr lang="en-US" sz="1400" b="0" i="0" dirty="0"/>
                <a:t>Positive/broad impact of work</a:t>
              </a:r>
              <a:endParaRPr lang="en-US" sz="1400" i="0" dirty="0"/>
            </a:p>
            <a:p>
              <a:pPr marL="285750" indent="-285750">
                <a:buFont typeface="Arial" panose="020B0604020202020204" pitchFamily="34" charset="0"/>
                <a:buChar char="•"/>
              </a:pPr>
              <a:r>
                <a:rPr lang="en-US" sz="1400" b="0" i="0" dirty="0"/>
                <a:t>Expected contributions to advancement of your career</a:t>
              </a:r>
            </a:p>
          </p:txBody>
        </p:sp>
        <p:sp>
          <p:nvSpPr>
            <p:cNvPr id="22" name="TextBox 21">
              <a:extLst>
                <a:ext uri="{FF2B5EF4-FFF2-40B4-BE49-F238E27FC236}">
                  <a16:creationId xmlns:a16="http://schemas.microsoft.com/office/drawing/2014/main" id="{96026473-C4CD-B234-1DD1-624B1057711E}"/>
                </a:ext>
              </a:extLst>
            </p:cNvPr>
            <p:cNvSpPr txBox="1"/>
            <p:nvPr/>
          </p:nvSpPr>
          <p:spPr>
            <a:xfrm rot="10800000">
              <a:off x="6048458" y="5064767"/>
              <a:ext cx="710878" cy="1067015"/>
            </a:xfrm>
            <a:prstGeom prst="rect">
              <a:avLst/>
            </a:prstGeom>
            <a:noFill/>
          </p:spPr>
          <p:txBody>
            <a:bodyPr wrap="none" rtlCol="0">
              <a:spAutoFit/>
            </a:bodyPr>
            <a:lstStyle/>
            <a:p>
              <a:r>
                <a:rPr lang="en-US" sz="5400" b="0" i="0" dirty="0"/>
                <a:t>}</a:t>
              </a:r>
            </a:p>
          </p:txBody>
        </p:sp>
        <p:sp>
          <p:nvSpPr>
            <p:cNvPr id="23" name="Rectangle 17">
              <a:extLst>
                <a:ext uri="{FF2B5EF4-FFF2-40B4-BE49-F238E27FC236}">
                  <a16:creationId xmlns:a16="http://schemas.microsoft.com/office/drawing/2014/main" id="{A2022D07-2149-FEBB-A3CC-589FE6FE4C91}"/>
                </a:ext>
              </a:extLst>
            </p:cNvPr>
            <p:cNvSpPr>
              <a:spLocks noChangeAspect="1" noChangeArrowheads="1"/>
            </p:cNvSpPr>
            <p:nvPr/>
          </p:nvSpPr>
          <p:spPr bwMode="auto">
            <a:xfrm>
              <a:off x="6642540" y="4372153"/>
              <a:ext cx="2983585" cy="489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sz="1400" b="0" i="0" dirty="0"/>
                <a:t>What will you do</a:t>
              </a:r>
            </a:p>
            <a:p>
              <a:pPr marL="285750" indent="-285750">
                <a:buFont typeface="Arial" panose="020B0604020202020204" pitchFamily="34" charset="0"/>
                <a:buChar char="•"/>
              </a:pPr>
              <a:r>
                <a:rPr lang="en-US" sz="1400" b="0" i="0" dirty="0"/>
                <a:t>Why will you do it</a:t>
              </a:r>
            </a:p>
          </p:txBody>
        </p:sp>
        <p:sp>
          <p:nvSpPr>
            <p:cNvPr id="24" name="TextBox 23">
              <a:extLst>
                <a:ext uri="{FF2B5EF4-FFF2-40B4-BE49-F238E27FC236}">
                  <a16:creationId xmlns:a16="http://schemas.microsoft.com/office/drawing/2014/main" id="{A0A66AAE-A010-1B95-229E-1C3234448531}"/>
                </a:ext>
              </a:extLst>
            </p:cNvPr>
            <p:cNvSpPr txBox="1"/>
            <p:nvPr/>
          </p:nvSpPr>
          <p:spPr>
            <a:xfrm rot="10800000">
              <a:off x="6057983" y="3991229"/>
              <a:ext cx="710878" cy="1067015"/>
            </a:xfrm>
            <a:prstGeom prst="rect">
              <a:avLst/>
            </a:prstGeom>
            <a:noFill/>
          </p:spPr>
          <p:txBody>
            <a:bodyPr wrap="none" rtlCol="0">
              <a:spAutoFit/>
            </a:bodyPr>
            <a:lstStyle/>
            <a:p>
              <a:r>
                <a:rPr lang="en-US" sz="5400" b="0" i="0" dirty="0"/>
                <a:t>}</a:t>
              </a:r>
            </a:p>
          </p:txBody>
        </p:sp>
      </p:grpSp>
      <p:sp>
        <p:nvSpPr>
          <p:cNvPr id="5" name="Footer Placeholder 4">
            <a:extLst>
              <a:ext uri="{FF2B5EF4-FFF2-40B4-BE49-F238E27FC236}">
                <a16:creationId xmlns:a16="http://schemas.microsoft.com/office/drawing/2014/main" id="{C470FBCC-21D3-B427-B3B1-34CA5D8CB59B}"/>
              </a:ext>
            </a:extLst>
          </p:cNvPr>
          <p:cNvSpPr>
            <a:spLocks noGrp="1"/>
          </p:cNvSpPr>
          <p:nvPr>
            <p:ph type="ftr" sz="quarter" idx="3"/>
          </p:nvPr>
        </p:nvSpPr>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1050824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D92B-1C0C-E670-9132-82F04BCB39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FDA89-79BE-9F64-B33F-2E85C87BFD85}"/>
              </a:ext>
            </a:extLst>
          </p:cNvPr>
          <p:cNvSpPr>
            <a:spLocks noGrp="1"/>
          </p:cNvSpPr>
          <p:nvPr>
            <p:ph type="title"/>
          </p:nvPr>
        </p:nvSpPr>
        <p:spPr>
          <a:xfrm>
            <a:off x="949325" y="498296"/>
            <a:ext cx="9969687" cy="896116"/>
          </a:xfrm>
        </p:spPr>
        <p:txBody>
          <a:bodyPr>
            <a:normAutofit/>
          </a:bodyPr>
          <a:lstStyle/>
          <a:p>
            <a:r>
              <a:rPr lang="en-US" b="0" dirty="0"/>
              <a:t>My career path</a:t>
            </a:r>
          </a:p>
        </p:txBody>
      </p:sp>
      <p:pic>
        <p:nvPicPr>
          <p:cNvPr id="12" name="Picture 11" descr="Hope College logo">
            <a:extLst>
              <a:ext uri="{FF2B5EF4-FFF2-40B4-BE49-F238E27FC236}">
                <a16:creationId xmlns:a16="http://schemas.microsoft.com/office/drawing/2014/main" id="{BCE579FB-64E5-7ED3-1285-42417F9253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27130" y="3168019"/>
            <a:ext cx="1001239" cy="393010"/>
          </a:xfrm>
          <a:prstGeom prst="rect">
            <a:avLst/>
          </a:prstGeom>
        </p:spPr>
      </p:pic>
      <p:pic>
        <p:nvPicPr>
          <p:cNvPr id="15" name="Picture 14" descr="University of Michigan logo">
            <a:extLst>
              <a:ext uri="{FF2B5EF4-FFF2-40B4-BE49-F238E27FC236}">
                <a16:creationId xmlns:a16="http://schemas.microsoft.com/office/drawing/2014/main" id="{EC75FF3F-2605-95BC-70A6-26648114A5D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30695" y="3076256"/>
            <a:ext cx="846685" cy="553212"/>
          </a:xfrm>
          <a:prstGeom prst="rect">
            <a:avLst/>
          </a:prstGeom>
        </p:spPr>
      </p:pic>
      <p:pic>
        <p:nvPicPr>
          <p:cNvPr id="22" name="Picture 21" descr="Iowa Carver College of Medicine logo">
            <a:extLst>
              <a:ext uri="{FF2B5EF4-FFF2-40B4-BE49-F238E27FC236}">
                <a16:creationId xmlns:a16="http://schemas.microsoft.com/office/drawing/2014/main" id="{11A5D33F-D8E5-4105-4A69-7BAF3DFFC147}"/>
              </a:ext>
            </a:extLst>
          </p:cNvPr>
          <p:cNvPicPr>
            <a:picLocks noChangeAspect="1"/>
          </p:cNvPicPr>
          <p:nvPr/>
        </p:nvPicPr>
        <p:blipFill>
          <a:blip r:embed="rId5"/>
          <a:stretch>
            <a:fillRect/>
          </a:stretch>
        </p:blipFill>
        <p:spPr>
          <a:xfrm>
            <a:off x="5304201" y="2511208"/>
            <a:ext cx="3857740" cy="1308572"/>
          </a:xfrm>
          <a:prstGeom prst="rect">
            <a:avLst/>
          </a:prstGeom>
        </p:spPr>
      </p:pic>
      <p:sp>
        <p:nvSpPr>
          <p:cNvPr id="11" name="TextBox 19">
            <a:extLst>
              <a:ext uri="{FF2B5EF4-FFF2-40B4-BE49-F238E27FC236}">
                <a16:creationId xmlns:a16="http://schemas.microsoft.com/office/drawing/2014/main" id="{4CE440B8-72B2-F959-9824-6C0EB5F8F583}"/>
              </a:ext>
            </a:extLst>
          </p:cNvPr>
          <p:cNvSpPr txBox="1">
            <a:spLocks noChangeArrowheads="1"/>
          </p:cNvSpPr>
          <p:nvPr/>
        </p:nvSpPr>
        <p:spPr bwMode="auto">
          <a:xfrm>
            <a:off x="1107780" y="3916542"/>
            <a:ext cx="2015391" cy="507831"/>
          </a:xfrm>
          <a:prstGeom prst="rect">
            <a:avLst/>
          </a:prstGeom>
          <a:noFill/>
          <a:ln>
            <a:noFill/>
          </a:ln>
          <a:extLst>
            <a:ext uri="{909E8E84-426E-40dd-AFC4-6F175D3DCCD1}"/>
            <a:ext uri="{91240B29-F687-4f45-9708-019B960494DF}"/>
          </a:extLst>
        </p:spPr>
        <p:txBody>
          <a:bodyPr wrap="square">
            <a:spAutoFit/>
          </a:bodyPr>
          <a:lstStyle>
            <a:lvl1pPr eaLnBrk="0" hangingPunct="0">
              <a:defRPr sz="2400" b="1" i="1">
                <a:solidFill>
                  <a:schemeClr val="tx1"/>
                </a:solidFill>
                <a:latin typeface="Verdana" charset="0"/>
                <a:ea typeface="ＭＳ Ｐゴシック" charset="0"/>
                <a:cs typeface="ＭＳ Ｐゴシック" charset="0"/>
              </a:defRPr>
            </a:lvl1pPr>
            <a:lvl2pPr marL="742950" indent="-285750" eaLnBrk="0" hangingPunct="0">
              <a:defRPr sz="2400" b="1" i="1">
                <a:solidFill>
                  <a:schemeClr val="tx1"/>
                </a:solidFill>
                <a:latin typeface="Verdana" charset="0"/>
                <a:ea typeface="ＭＳ Ｐゴシック" charset="0"/>
              </a:defRPr>
            </a:lvl2pPr>
            <a:lvl3pPr marL="1143000" indent="-228600" eaLnBrk="0" hangingPunct="0">
              <a:defRPr sz="2400" b="1" i="1">
                <a:solidFill>
                  <a:schemeClr val="tx1"/>
                </a:solidFill>
                <a:latin typeface="Verdana" charset="0"/>
                <a:ea typeface="ＭＳ Ｐゴシック" charset="0"/>
              </a:defRPr>
            </a:lvl3pPr>
            <a:lvl4pPr marL="1600200" indent="-228600" eaLnBrk="0" hangingPunct="0">
              <a:defRPr sz="2400" b="1" i="1">
                <a:solidFill>
                  <a:schemeClr val="tx1"/>
                </a:solidFill>
                <a:latin typeface="Verdana" charset="0"/>
                <a:ea typeface="ＭＳ Ｐゴシック" charset="0"/>
              </a:defRPr>
            </a:lvl4pPr>
            <a:lvl5pPr marL="2057400" indent="-228600" eaLnBrk="0" hangingPunct="0">
              <a:defRPr sz="2400" b="1" i="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i="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i="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i="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i="1">
                <a:solidFill>
                  <a:schemeClr val="tx1"/>
                </a:solidFill>
                <a:latin typeface="Verdana" charset="0"/>
                <a:ea typeface="ＭＳ Ｐゴシック" charset="0"/>
              </a:defRPr>
            </a:lvl9pPr>
          </a:lstStyle>
          <a:p>
            <a:pPr defTabSz="342900" fontAlgn="auto">
              <a:spcBef>
                <a:spcPts val="0"/>
              </a:spcBef>
              <a:spcAft>
                <a:spcPts val="0"/>
              </a:spcAft>
              <a:defRPr/>
            </a:pPr>
            <a:r>
              <a:rPr lang="en-US" sz="1500" b="0" i="0" dirty="0">
                <a:solidFill>
                  <a:prstClr val="black">
                    <a:lumMod val="50000"/>
                    <a:lumOff val="50000"/>
                  </a:prstClr>
                </a:solidFill>
                <a:latin typeface="Helvetica" pitchFamily="2" charset="0"/>
                <a:ea typeface="ＭＳ Ｐゴシック" panose="020B0600070205080204" pitchFamily="34" charset="-128"/>
                <a:cs typeface="+mn-cs"/>
              </a:rPr>
              <a:t>BS </a:t>
            </a:r>
          </a:p>
          <a:p>
            <a:pPr defTabSz="342900" fontAlgn="auto">
              <a:spcBef>
                <a:spcPts val="0"/>
              </a:spcBef>
              <a:spcAft>
                <a:spcPts val="0"/>
              </a:spcAft>
              <a:defRPr/>
            </a:pPr>
            <a:r>
              <a:rPr lang="en-US" sz="1200" b="0" i="0" dirty="0">
                <a:solidFill>
                  <a:prstClr val="black">
                    <a:lumMod val="50000"/>
                    <a:lumOff val="50000"/>
                  </a:prstClr>
                </a:solidFill>
                <a:latin typeface="Helvetica" pitchFamily="2" charset="0"/>
                <a:ea typeface="ＭＳ Ｐゴシック" panose="020B0600070205080204" pitchFamily="34" charset="-128"/>
                <a:cs typeface="+mn-cs"/>
              </a:rPr>
              <a:t>Dept. of Biology</a:t>
            </a:r>
          </a:p>
        </p:txBody>
      </p:sp>
      <p:sp>
        <p:nvSpPr>
          <p:cNvPr id="5" name="TextBox 45">
            <a:extLst>
              <a:ext uri="{FF2B5EF4-FFF2-40B4-BE49-F238E27FC236}">
                <a16:creationId xmlns:a16="http://schemas.microsoft.com/office/drawing/2014/main" id="{A0C31965-EA09-002E-46C3-A08995F2F074}"/>
              </a:ext>
            </a:extLst>
          </p:cNvPr>
          <p:cNvSpPr txBox="1">
            <a:spLocks noChangeArrowheads="1"/>
          </p:cNvSpPr>
          <p:nvPr/>
        </p:nvSpPr>
        <p:spPr bwMode="auto">
          <a:xfrm>
            <a:off x="2278000" y="3940764"/>
            <a:ext cx="1661451"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b="1" 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b="1" 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b="1" 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b="1" 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9pPr>
          </a:lstStyle>
          <a:p>
            <a:pPr defTabSz="342900" fontAlgn="auto">
              <a:spcBef>
                <a:spcPts val="0"/>
              </a:spcBef>
              <a:spcAft>
                <a:spcPts val="0"/>
              </a:spcAft>
              <a:defRPr/>
            </a:pPr>
            <a:r>
              <a:rPr lang="en-US" altLang="en-US" sz="1350" b="0" i="0" dirty="0">
                <a:solidFill>
                  <a:prstClr val="black">
                    <a:lumMod val="50000"/>
                    <a:lumOff val="50000"/>
                  </a:prstClr>
                </a:solidFill>
                <a:latin typeface="Helvetica" pitchFamily="2" charset="0"/>
                <a:cs typeface="+mn-cs"/>
              </a:rPr>
              <a:t>Research Asst.</a:t>
            </a:r>
          </a:p>
          <a:p>
            <a:pPr defTabSz="342900" fontAlgn="auto">
              <a:spcBef>
                <a:spcPts val="0"/>
              </a:spcBef>
              <a:spcAft>
                <a:spcPts val="0"/>
              </a:spcAft>
              <a:defRPr/>
            </a:pPr>
            <a:r>
              <a:rPr lang="en-US" altLang="en-US" sz="1000" b="0" i="0" dirty="0">
                <a:solidFill>
                  <a:prstClr val="black">
                    <a:lumMod val="50000"/>
                    <a:lumOff val="50000"/>
                  </a:prstClr>
                </a:solidFill>
                <a:latin typeface="Helvetica" pitchFamily="2" charset="0"/>
                <a:cs typeface="+mn-cs"/>
              </a:rPr>
              <a:t>Life Sciences Institute</a:t>
            </a:r>
          </a:p>
        </p:txBody>
      </p:sp>
      <p:sp>
        <p:nvSpPr>
          <p:cNvPr id="6" name="TextBox 48">
            <a:extLst>
              <a:ext uri="{FF2B5EF4-FFF2-40B4-BE49-F238E27FC236}">
                <a16:creationId xmlns:a16="http://schemas.microsoft.com/office/drawing/2014/main" id="{9D706540-F534-8FA2-3063-794CC88518DF}"/>
              </a:ext>
            </a:extLst>
          </p:cNvPr>
          <p:cNvSpPr txBox="1">
            <a:spLocks noChangeArrowheads="1"/>
          </p:cNvSpPr>
          <p:nvPr/>
        </p:nvSpPr>
        <p:spPr bwMode="auto">
          <a:xfrm>
            <a:off x="4014649" y="3916542"/>
            <a:ext cx="204192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b="1" 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b="1" 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b="1" 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b="1" 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9pPr>
          </a:lstStyle>
          <a:p>
            <a:pPr defTabSz="342900" fontAlgn="auto">
              <a:spcBef>
                <a:spcPts val="0"/>
              </a:spcBef>
              <a:spcAft>
                <a:spcPts val="0"/>
              </a:spcAft>
              <a:defRPr/>
            </a:pPr>
            <a:r>
              <a:rPr lang="en-US" altLang="en-US" sz="1500" b="0" i="0" dirty="0">
                <a:solidFill>
                  <a:prstClr val="black">
                    <a:lumMod val="50000"/>
                    <a:lumOff val="50000"/>
                  </a:prstClr>
                </a:solidFill>
                <a:latin typeface="Helvetica" pitchFamily="2" charset="0"/>
                <a:cs typeface="+mn-cs"/>
              </a:rPr>
              <a:t>PhD</a:t>
            </a:r>
          </a:p>
          <a:p>
            <a:pPr defTabSz="342900" fontAlgn="auto">
              <a:spcBef>
                <a:spcPts val="0"/>
              </a:spcBef>
              <a:spcAft>
                <a:spcPts val="0"/>
              </a:spcAft>
              <a:defRPr/>
            </a:pPr>
            <a:r>
              <a:rPr lang="en-US" altLang="en-US" sz="1200" b="0" i="0" dirty="0">
                <a:solidFill>
                  <a:prstClr val="black">
                    <a:lumMod val="50000"/>
                    <a:lumOff val="50000"/>
                  </a:prstClr>
                </a:solidFill>
                <a:latin typeface="Helvetica" pitchFamily="2" charset="0"/>
                <a:cs typeface="+mn-cs"/>
              </a:rPr>
              <a:t>Anatomy and Cell Biology</a:t>
            </a:r>
          </a:p>
        </p:txBody>
      </p:sp>
      <p:sp>
        <p:nvSpPr>
          <p:cNvPr id="16" name="TextBox 48">
            <a:extLst>
              <a:ext uri="{FF2B5EF4-FFF2-40B4-BE49-F238E27FC236}">
                <a16:creationId xmlns:a16="http://schemas.microsoft.com/office/drawing/2014/main" id="{06C9FFAA-610B-E7C0-62CF-A98DD435BF47}"/>
              </a:ext>
            </a:extLst>
          </p:cNvPr>
          <p:cNvSpPr txBox="1">
            <a:spLocks noChangeArrowheads="1"/>
          </p:cNvSpPr>
          <p:nvPr/>
        </p:nvSpPr>
        <p:spPr bwMode="auto">
          <a:xfrm>
            <a:off x="6092846" y="3916542"/>
            <a:ext cx="137783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b="1" 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b="1" 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b="1" 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b="1" 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9pPr>
          </a:lstStyle>
          <a:p>
            <a:pPr defTabSz="342900" fontAlgn="auto">
              <a:spcBef>
                <a:spcPts val="0"/>
              </a:spcBef>
              <a:spcAft>
                <a:spcPts val="0"/>
              </a:spcAft>
              <a:defRPr/>
            </a:pPr>
            <a:r>
              <a:rPr lang="en-US" altLang="en-US" sz="1500" b="0" i="0" dirty="0">
                <a:solidFill>
                  <a:prstClr val="black">
                    <a:lumMod val="50000"/>
                    <a:lumOff val="50000"/>
                  </a:prstClr>
                </a:solidFill>
                <a:latin typeface="Helvetica" pitchFamily="2" charset="0"/>
                <a:cs typeface="+mn-cs"/>
              </a:rPr>
              <a:t>Post-doc</a:t>
            </a:r>
          </a:p>
          <a:p>
            <a:pPr defTabSz="342900" fontAlgn="auto">
              <a:spcBef>
                <a:spcPts val="0"/>
              </a:spcBef>
              <a:spcAft>
                <a:spcPts val="0"/>
              </a:spcAft>
              <a:defRPr/>
            </a:pPr>
            <a:r>
              <a:rPr lang="en-US" altLang="en-US" sz="1200" b="0" i="0" dirty="0">
                <a:solidFill>
                  <a:prstClr val="black">
                    <a:lumMod val="50000"/>
                    <a:lumOff val="50000"/>
                  </a:prstClr>
                </a:solidFill>
                <a:latin typeface="Helvetica" pitchFamily="2" charset="0"/>
                <a:cs typeface="+mn-cs"/>
              </a:rPr>
              <a:t>Pediatrics</a:t>
            </a:r>
          </a:p>
          <a:p>
            <a:pPr defTabSz="342900" fontAlgn="auto">
              <a:spcBef>
                <a:spcPts val="0"/>
              </a:spcBef>
              <a:spcAft>
                <a:spcPts val="0"/>
              </a:spcAft>
              <a:defRPr/>
            </a:pPr>
            <a:endParaRPr lang="en-US" altLang="en-US" sz="1200" b="0" i="0" dirty="0">
              <a:solidFill>
                <a:prstClr val="black">
                  <a:lumMod val="50000"/>
                  <a:lumOff val="50000"/>
                </a:prstClr>
              </a:solidFill>
              <a:latin typeface="Helvetica" pitchFamily="2" charset="0"/>
            </a:endParaRPr>
          </a:p>
          <a:p>
            <a:pPr defTabSz="342900" fontAlgn="auto">
              <a:spcBef>
                <a:spcPts val="0"/>
              </a:spcBef>
              <a:spcAft>
                <a:spcPts val="0"/>
              </a:spcAft>
              <a:defRPr/>
            </a:pPr>
            <a:r>
              <a:rPr lang="en-US" altLang="en-US" sz="1500" b="0" i="0" dirty="0">
                <a:solidFill>
                  <a:prstClr val="black">
                    <a:lumMod val="50000"/>
                    <a:lumOff val="50000"/>
                  </a:prstClr>
                </a:solidFill>
                <a:latin typeface="Helvetica" pitchFamily="2" charset="0"/>
                <a:cs typeface="+mn-cs"/>
              </a:rPr>
              <a:t>Scientific Editing Internship</a:t>
            </a:r>
          </a:p>
          <a:p>
            <a:pPr defTabSz="342900" fontAlgn="auto">
              <a:spcBef>
                <a:spcPts val="0"/>
              </a:spcBef>
              <a:spcAft>
                <a:spcPts val="0"/>
              </a:spcAft>
              <a:defRPr/>
            </a:pPr>
            <a:r>
              <a:rPr lang="en-US" altLang="en-US" sz="1200" b="0" i="0" dirty="0">
                <a:solidFill>
                  <a:prstClr val="black">
                    <a:lumMod val="50000"/>
                    <a:lumOff val="50000"/>
                  </a:prstClr>
                </a:solidFill>
                <a:latin typeface="Helvetica" pitchFamily="2" charset="0"/>
              </a:rPr>
              <a:t>Scientific Editing Service, </a:t>
            </a:r>
          </a:p>
          <a:p>
            <a:pPr defTabSz="342900" fontAlgn="auto">
              <a:spcBef>
                <a:spcPts val="0"/>
              </a:spcBef>
              <a:spcAft>
                <a:spcPts val="0"/>
              </a:spcAft>
              <a:defRPr/>
            </a:pPr>
            <a:r>
              <a:rPr lang="en-US" altLang="en-US" sz="1200" b="0" i="0" dirty="0">
                <a:solidFill>
                  <a:prstClr val="black">
                    <a:lumMod val="50000"/>
                    <a:lumOff val="50000"/>
                  </a:prstClr>
                </a:solidFill>
                <a:latin typeface="Helvetica" pitchFamily="2" charset="0"/>
              </a:rPr>
              <a:t>Chris </a:t>
            </a:r>
            <a:r>
              <a:rPr lang="en-US" altLang="en-US" sz="1200" b="0" i="0" dirty="0" err="1">
                <a:solidFill>
                  <a:prstClr val="black">
                    <a:lumMod val="50000"/>
                    <a:lumOff val="50000"/>
                  </a:prstClr>
                </a:solidFill>
                <a:latin typeface="Helvetica" pitchFamily="2" charset="0"/>
              </a:rPr>
              <a:t>Blaumueller</a:t>
            </a:r>
            <a:endParaRPr lang="en-US" altLang="en-US" sz="1200" b="0" i="0" dirty="0">
              <a:solidFill>
                <a:prstClr val="black">
                  <a:lumMod val="50000"/>
                  <a:lumOff val="50000"/>
                </a:prstClr>
              </a:solidFill>
              <a:latin typeface="Helvetica" pitchFamily="2" charset="0"/>
              <a:cs typeface="+mn-cs"/>
            </a:endParaRPr>
          </a:p>
        </p:txBody>
      </p:sp>
      <p:sp>
        <p:nvSpPr>
          <p:cNvPr id="17" name="TextBox 48">
            <a:extLst>
              <a:ext uri="{FF2B5EF4-FFF2-40B4-BE49-F238E27FC236}">
                <a16:creationId xmlns:a16="http://schemas.microsoft.com/office/drawing/2014/main" id="{BC0EDE15-C6E3-3DE2-B7DA-85A63142425F}"/>
              </a:ext>
            </a:extLst>
          </p:cNvPr>
          <p:cNvSpPr txBox="1">
            <a:spLocks noChangeArrowheads="1"/>
          </p:cNvSpPr>
          <p:nvPr/>
        </p:nvSpPr>
        <p:spPr bwMode="auto">
          <a:xfrm>
            <a:off x="7233071" y="3947247"/>
            <a:ext cx="24227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b="1" 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b="1" 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b="1" 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b="1" 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9pPr>
          </a:lstStyle>
          <a:p>
            <a:pPr defTabSz="342900" fontAlgn="auto">
              <a:spcBef>
                <a:spcPts val="0"/>
              </a:spcBef>
              <a:spcAft>
                <a:spcPts val="0"/>
              </a:spcAft>
              <a:defRPr/>
            </a:pPr>
            <a:r>
              <a:rPr lang="en-US" altLang="en-US" sz="1500" b="0" i="0" dirty="0">
                <a:solidFill>
                  <a:prstClr val="black">
                    <a:lumMod val="50000"/>
                    <a:lumOff val="50000"/>
                  </a:prstClr>
                </a:solidFill>
                <a:latin typeface="Helvetica" pitchFamily="2" charset="0"/>
                <a:cs typeface="+mn-cs"/>
              </a:rPr>
              <a:t>Scientific Editor and Writing Consultant</a:t>
            </a:r>
          </a:p>
          <a:p>
            <a:pPr defTabSz="342900" fontAlgn="auto">
              <a:spcBef>
                <a:spcPts val="0"/>
              </a:spcBef>
              <a:spcAft>
                <a:spcPts val="0"/>
              </a:spcAft>
              <a:defRPr/>
            </a:pPr>
            <a:r>
              <a:rPr lang="en-US" altLang="en-US" sz="1200" b="0" i="0" dirty="0">
                <a:solidFill>
                  <a:prstClr val="black">
                    <a:lumMod val="50000"/>
                    <a:lumOff val="50000"/>
                  </a:prstClr>
                </a:solidFill>
                <a:latin typeface="Helvetica" pitchFamily="2" charset="0"/>
                <a:cs typeface="+mn-cs"/>
              </a:rPr>
              <a:t>SERCC</a:t>
            </a:r>
          </a:p>
          <a:p>
            <a:pPr defTabSz="342900" fontAlgn="auto">
              <a:spcBef>
                <a:spcPts val="0"/>
              </a:spcBef>
              <a:spcAft>
                <a:spcPts val="0"/>
              </a:spcAft>
              <a:defRPr/>
            </a:pPr>
            <a:r>
              <a:rPr lang="en-US" altLang="en-US" sz="1200" b="0" i="0" dirty="0">
                <a:solidFill>
                  <a:prstClr val="black">
                    <a:lumMod val="50000"/>
                    <a:lumOff val="50000"/>
                  </a:prstClr>
                </a:solidFill>
                <a:latin typeface="Helvetica" pitchFamily="2" charset="0"/>
                <a:cs typeface="+mn-cs"/>
              </a:rPr>
              <a:t>Carver College of Medicine</a:t>
            </a:r>
          </a:p>
        </p:txBody>
      </p:sp>
      <p:sp>
        <p:nvSpPr>
          <p:cNvPr id="19" name="TextBox 48">
            <a:extLst>
              <a:ext uri="{FF2B5EF4-FFF2-40B4-BE49-F238E27FC236}">
                <a16:creationId xmlns:a16="http://schemas.microsoft.com/office/drawing/2014/main" id="{F431BCD6-09E2-BDFF-8563-3F77C3E5A335}"/>
              </a:ext>
            </a:extLst>
          </p:cNvPr>
          <p:cNvSpPr txBox="1">
            <a:spLocks noChangeArrowheads="1"/>
          </p:cNvSpPr>
          <p:nvPr/>
        </p:nvSpPr>
        <p:spPr bwMode="auto">
          <a:xfrm>
            <a:off x="9243156" y="3947247"/>
            <a:ext cx="218515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b="1" 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b="1" 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b="1" 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b="1" 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ea typeface="ＭＳ Ｐゴシック" panose="020B0600070205080204" pitchFamily="34" charset="-128"/>
              </a:defRPr>
            </a:lvl9pPr>
          </a:lstStyle>
          <a:p>
            <a:pPr defTabSz="342900" fontAlgn="auto">
              <a:spcBef>
                <a:spcPts val="0"/>
              </a:spcBef>
              <a:spcAft>
                <a:spcPts val="0"/>
              </a:spcAft>
              <a:defRPr/>
            </a:pPr>
            <a:r>
              <a:rPr lang="en-US" altLang="en-US" sz="1500" b="0" i="0" dirty="0">
                <a:solidFill>
                  <a:prstClr val="black">
                    <a:lumMod val="50000"/>
                    <a:lumOff val="50000"/>
                  </a:prstClr>
                </a:solidFill>
                <a:latin typeface="Helvetica" pitchFamily="2" charset="0"/>
                <a:cs typeface="+mn-cs"/>
              </a:rPr>
              <a:t>Grant Writer</a:t>
            </a:r>
          </a:p>
          <a:p>
            <a:pPr defTabSz="342900" fontAlgn="auto">
              <a:spcBef>
                <a:spcPts val="0"/>
              </a:spcBef>
              <a:spcAft>
                <a:spcPts val="0"/>
              </a:spcAft>
              <a:defRPr/>
            </a:pPr>
            <a:r>
              <a:rPr lang="en-US" altLang="en-US" sz="1200" b="0" i="0" dirty="0">
                <a:solidFill>
                  <a:prstClr val="black">
                    <a:lumMod val="50000"/>
                    <a:lumOff val="50000"/>
                  </a:prstClr>
                </a:solidFill>
                <a:latin typeface="Helvetica" pitchFamily="2" charset="0"/>
                <a:cs typeface="+mn-cs"/>
              </a:rPr>
              <a:t>SERCC</a:t>
            </a:r>
          </a:p>
          <a:p>
            <a:pPr defTabSz="342900" fontAlgn="auto">
              <a:spcBef>
                <a:spcPts val="0"/>
              </a:spcBef>
              <a:spcAft>
                <a:spcPts val="0"/>
              </a:spcAft>
              <a:defRPr/>
            </a:pPr>
            <a:r>
              <a:rPr lang="en-US" altLang="en-US" sz="1200" b="0" i="0" dirty="0">
                <a:solidFill>
                  <a:prstClr val="black">
                    <a:lumMod val="50000"/>
                    <a:lumOff val="50000"/>
                  </a:prstClr>
                </a:solidFill>
                <a:latin typeface="Helvetica" pitchFamily="2" charset="0"/>
                <a:cs typeface="+mn-cs"/>
              </a:rPr>
              <a:t>Carver College of Medicine</a:t>
            </a:r>
          </a:p>
        </p:txBody>
      </p:sp>
      <p:sp>
        <p:nvSpPr>
          <p:cNvPr id="9" name="Chevron 8">
            <a:extLst>
              <a:ext uri="{FF2B5EF4-FFF2-40B4-BE49-F238E27FC236}">
                <a16:creationId xmlns:a16="http://schemas.microsoft.com/office/drawing/2014/main" id="{678971DD-D3E0-24AE-208A-5F916B2E6812}"/>
              </a:ext>
              <a:ext uri="{C183D7F6-B498-43B3-948B-1728B52AA6E4}">
                <adec:decorative xmlns:adec="http://schemas.microsoft.com/office/drawing/2017/decorative" val="1"/>
              </a:ext>
            </a:extLst>
          </p:cNvPr>
          <p:cNvSpPr/>
          <p:nvPr/>
        </p:nvSpPr>
        <p:spPr>
          <a:xfrm>
            <a:off x="1109654" y="3712721"/>
            <a:ext cx="1294907" cy="203821"/>
          </a:xfrm>
          <a:prstGeom prst="chevron">
            <a:avLst/>
          </a:prstGeom>
          <a:solidFill>
            <a:schemeClr val="accent1">
              <a:lumMod val="20000"/>
              <a:lumOff val="80000"/>
              <a:alpha val="20227"/>
            </a:schemeClr>
          </a:solidFill>
          <a:ln>
            <a:solidFill>
              <a:schemeClr val="bg1">
                <a:lumMod val="8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Chevron 9">
            <a:extLst>
              <a:ext uri="{FF2B5EF4-FFF2-40B4-BE49-F238E27FC236}">
                <a16:creationId xmlns:a16="http://schemas.microsoft.com/office/drawing/2014/main" id="{4CC3B4E3-EDBF-B886-8C9C-41ABD05CFA3B}"/>
              </a:ext>
              <a:ext uri="{C183D7F6-B498-43B3-948B-1728B52AA6E4}">
                <adec:decorative xmlns:adec="http://schemas.microsoft.com/office/drawing/2017/decorative" val="1"/>
              </a:ext>
            </a:extLst>
          </p:cNvPr>
          <p:cNvSpPr/>
          <p:nvPr/>
        </p:nvSpPr>
        <p:spPr>
          <a:xfrm>
            <a:off x="2303966" y="3714490"/>
            <a:ext cx="1560287" cy="200281"/>
          </a:xfrm>
          <a:prstGeom prst="chevron">
            <a:avLst/>
          </a:prstGeom>
          <a:solidFill>
            <a:schemeClr val="accent1">
              <a:lumMod val="40000"/>
              <a:lumOff val="60000"/>
              <a:alpha val="40000"/>
            </a:schemeClr>
          </a:solidFill>
          <a:ln>
            <a:solidFill>
              <a:schemeClr val="bg1">
                <a:lumMod val="8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Chevron 6">
            <a:extLst>
              <a:ext uri="{FF2B5EF4-FFF2-40B4-BE49-F238E27FC236}">
                <a16:creationId xmlns:a16="http://schemas.microsoft.com/office/drawing/2014/main" id="{C14B1DC4-5C33-E87E-FA97-7DAFF58206B8}"/>
              </a:ext>
              <a:ext uri="{C183D7F6-B498-43B3-948B-1728B52AA6E4}">
                <adec:decorative xmlns:adec="http://schemas.microsoft.com/office/drawing/2017/decorative" val="1"/>
              </a:ext>
            </a:extLst>
          </p:cNvPr>
          <p:cNvSpPr/>
          <p:nvPr/>
        </p:nvSpPr>
        <p:spPr>
          <a:xfrm>
            <a:off x="5994281" y="3716483"/>
            <a:ext cx="1560287" cy="189699"/>
          </a:xfrm>
          <a:prstGeom prst="chevron">
            <a:avLst/>
          </a:prstGeom>
          <a:solidFill>
            <a:srgbClr val="FFC000">
              <a:alpha val="80114"/>
            </a:srgbClr>
          </a:solidFill>
          <a:ln>
            <a:solidFill>
              <a:schemeClr val="bg1">
                <a:lumMod val="8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342900" eaLnBrk="1" fontAlgn="auto" hangingPunct="1">
              <a:spcBef>
                <a:spcPts val="0"/>
              </a:spcBef>
              <a:spcAft>
                <a:spcPts val="0"/>
              </a:spcAft>
              <a:defRPr/>
            </a:pPr>
            <a:endParaRPr lang="en-US" sz="1350" b="0" i="0" dirty="0">
              <a:solidFill>
                <a:prstClr val="white"/>
              </a:solidFill>
              <a:latin typeface="Gill Sans MT" panose="020B0502020104020203"/>
            </a:endParaRPr>
          </a:p>
        </p:txBody>
      </p:sp>
      <p:sp>
        <p:nvSpPr>
          <p:cNvPr id="8" name="Chevron 7">
            <a:extLst>
              <a:ext uri="{FF2B5EF4-FFF2-40B4-BE49-F238E27FC236}">
                <a16:creationId xmlns:a16="http://schemas.microsoft.com/office/drawing/2014/main" id="{B7F8866C-53BB-70FC-D9EE-6635C61F823C}"/>
              </a:ext>
              <a:ext uri="{C183D7F6-B498-43B3-948B-1728B52AA6E4}">
                <adec:decorative xmlns:adec="http://schemas.microsoft.com/office/drawing/2017/decorative" val="1"/>
              </a:ext>
            </a:extLst>
          </p:cNvPr>
          <p:cNvSpPr/>
          <p:nvPr/>
        </p:nvSpPr>
        <p:spPr>
          <a:xfrm>
            <a:off x="3762303" y="3712719"/>
            <a:ext cx="2334149" cy="197229"/>
          </a:xfrm>
          <a:prstGeom prst="chevron">
            <a:avLst/>
          </a:prstGeom>
          <a:solidFill>
            <a:schemeClr val="accent1">
              <a:lumMod val="60000"/>
              <a:lumOff val="40000"/>
              <a:alpha val="60443"/>
            </a:schemeClr>
          </a:solidFill>
          <a:ln>
            <a:solidFill>
              <a:schemeClr val="bg1">
                <a:lumMod val="8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Chevron 13">
            <a:extLst>
              <a:ext uri="{FF2B5EF4-FFF2-40B4-BE49-F238E27FC236}">
                <a16:creationId xmlns:a16="http://schemas.microsoft.com/office/drawing/2014/main" id="{2DED313F-ACAF-345A-64F7-6AC80BBD0BFE}"/>
              </a:ext>
              <a:ext uri="{C183D7F6-B498-43B3-948B-1728B52AA6E4}">
                <adec:decorative xmlns:adec="http://schemas.microsoft.com/office/drawing/2017/decorative" val="1"/>
              </a:ext>
            </a:extLst>
          </p:cNvPr>
          <p:cNvSpPr/>
          <p:nvPr/>
        </p:nvSpPr>
        <p:spPr>
          <a:xfrm>
            <a:off x="7288751" y="3712719"/>
            <a:ext cx="1875458" cy="189699"/>
          </a:xfrm>
          <a:prstGeom prst="chevron">
            <a:avLst/>
          </a:prstGeom>
          <a:solidFill>
            <a:schemeClr val="accent1">
              <a:lumMod val="75000"/>
            </a:schemeClr>
          </a:solidFill>
          <a:ln>
            <a:solidFill>
              <a:schemeClr val="bg1">
                <a:lumMod val="8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342900" eaLnBrk="1" fontAlgn="auto" hangingPunct="1">
              <a:spcBef>
                <a:spcPts val="0"/>
              </a:spcBef>
              <a:spcAft>
                <a:spcPts val="0"/>
              </a:spcAft>
              <a:defRPr/>
            </a:pPr>
            <a:endParaRPr lang="en-US" sz="1350" b="0" i="0" dirty="0">
              <a:solidFill>
                <a:prstClr val="white"/>
              </a:solidFill>
              <a:latin typeface="Gill Sans MT" panose="020B0502020104020203"/>
            </a:endParaRPr>
          </a:p>
        </p:txBody>
      </p:sp>
      <p:sp>
        <p:nvSpPr>
          <p:cNvPr id="20" name="Chevron 19">
            <a:extLst>
              <a:ext uri="{FF2B5EF4-FFF2-40B4-BE49-F238E27FC236}">
                <a16:creationId xmlns:a16="http://schemas.microsoft.com/office/drawing/2014/main" id="{F706052F-F810-16E4-D2EF-C4F49DDC17B0}"/>
              </a:ext>
              <a:ext uri="{C183D7F6-B498-43B3-948B-1728B52AA6E4}">
                <adec:decorative xmlns:adec="http://schemas.microsoft.com/office/drawing/2017/decorative" val="1"/>
              </a:ext>
            </a:extLst>
          </p:cNvPr>
          <p:cNvSpPr/>
          <p:nvPr/>
        </p:nvSpPr>
        <p:spPr>
          <a:xfrm>
            <a:off x="9073306" y="3712719"/>
            <a:ext cx="1875458" cy="189699"/>
          </a:xfrm>
          <a:prstGeom prst="chevron">
            <a:avLst/>
          </a:prstGeom>
          <a:solidFill>
            <a:schemeClr val="accent1">
              <a:lumMod val="50000"/>
            </a:schemeClr>
          </a:solidFill>
          <a:ln>
            <a:solidFill>
              <a:schemeClr val="bg1">
                <a:lumMod val="8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342900" eaLnBrk="1" fontAlgn="auto" hangingPunct="1">
              <a:spcBef>
                <a:spcPts val="0"/>
              </a:spcBef>
              <a:spcAft>
                <a:spcPts val="0"/>
              </a:spcAft>
              <a:defRPr/>
            </a:pPr>
            <a:endParaRPr lang="en-US" sz="1350" b="0" i="0" dirty="0">
              <a:solidFill>
                <a:prstClr val="white"/>
              </a:solidFill>
              <a:latin typeface="Gill Sans MT" panose="020B0502020104020203"/>
            </a:endParaRPr>
          </a:p>
        </p:txBody>
      </p:sp>
      <p:cxnSp>
        <p:nvCxnSpPr>
          <p:cNvPr id="24" name="Straight Connector 23">
            <a:extLst>
              <a:ext uri="{FF2B5EF4-FFF2-40B4-BE49-F238E27FC236}">
                <a16:creationId xmlns:a16="http://schemas.microsoft.com/office/drawing/2014/main" id="{C4251CCD-5692-1DE6-7E14-081F1CF2D00F}"/>
              </a:ext>
              <a:ext uri="{C183D7F6-B498-43B3-948B-1728B52AA6E4}">
                <adec:decorative xmlns:adec="http://schemas.microsoft.com/office/drawing/2017/decorative" val="1"/>
              </a:ext>
            </a:extLst>
          </p:cNvPr>
          <p:cNvCxnSpPr/>
          <p:nvPr/>
        </p:nvCxnSpPr>
        <p:spPr>
          <a:xfrm>
            <a:off x="4144296" y="3561029"/>
            <a:ext cx="61914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F6CFE803-E69C-08D7-0A05-9E1FDC03F078}"/>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3183106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051A9EA-CB5D-00AE-1A53-3979A98A3DA7}"/>
              </a:ext>
            </a:extLst>
          </p:cNvPr>
          <p:cNvSpPr>
            <a:spLocks noGrp="1"/>
          </p:cNvSpPr>
          <p:nvPr>
            <p:ph type="title"/>
          </p:nvPr>
        </p:nvSpPr>
        <p:spPr>
          <a:xfrm>
            <a:off x="952499" y="526777"/>
            <a:ext cx="10742972" cy="869089"/>
          </a:xfrm>
        </p:spPr>
        <p:txBody>
          <a:bodyPr anchor="ctr">
            <a:normAutofit/>
          </a:bodyPr>
          <a:lstStyle/>
          <a:p>
            <a:r>
              <a:rPr lang="en-US" b="0" dirty="0"/>
              <a:t>Order of information at the sentence level</a:t>
            </a:r>
          </a:p>
        </p:txBody>
      </p:sp>
      <p:sp>
        <p:nvSpPr>
          <p:cNvPr id="4" name="TextBox 3">
            <a:extLst>
              <a:ext uri="{FF2B5EF4-FFF2-40B4-BE49-F238E27FC236}">
                <a16:creationId xmlns:a16="http://schemas.microsoft.com/office/drawing/2014/main" id="{A8F91E70-DE5B-EC56-FE2B-384DC41C43DD}"/>
              </a:ext>
            </a:extLst>
          </p:cNvPr>
          <p:cNvSpPr txBox="1"/>
          <p:nvPr/>
        </p:nvSpPr>
        <p:spPr>
          <a:xfrm>
            <a:off x="952499" y="1686757"/>
            <a:ext cx="7783538" cy="4256843"/>
          </a:xfrm>
          <a:prstGeom prst="rect">
            <a:avLst/>
          </a:prstGeom>
        </p:spPr>
        <p:txBody>
          <a:bodyPr vert="horz" lIns="0" tIns="0" rIns="0" bIns="0" rtlCol="0">
            <a:normAutofit/>
          </a:bodyPr>
          <a:lstStyle/>
          <a:p>
            <a:pPr marL="0" lvl="1">
              <a:spcBef>
                <a:spcPts val="1000"/>
              </a:spcBef>
              <a:buClr>
                <a:schemeClr val="tx2"/>
              </a:buClr>
              <a:buSzPct val="95000"/>
            </a:pPr>
            <a:r>
              <a:rPr lang="en-US" sz="2800" b="0" i="0" kern="1200" dirty="0"/>
              <a:t>T</a:t>
            </a:r>
            <a:r>
              <a:rPr lang="en-US" sz="2800" i="0" kern="1200" dirty="0"/>
              <a:t>opic</a:t>
            </a:r>
            <a:r>
              <a:rPr lang="en-US" sz="2800" b="0" i="0" kern="1200" dirty="0"/>
              <a:t> and </a:t>
            </a:r>
            <a:r>
              <a:rPr lang="en-US" sz="2800" i="0" kern="1200" dirty="0"/>
              <a:t>stress</a:t>
            </a:r>
            <a:r>
              <a:rPr lang="en-US" sz="2800" b="0" i="0" kern="1200" dirty="0"/>
              <a:t> positions</a:t>
            </a:r>
          </a:p>
          <a:p>
            <a:pPr marL="228600" lvl="1" indent="-228600">
              <a:spcBef>
                <a:spcPts val="1000"/>
              </a:spcBef>
              <a:buClr>
                <a:schemeClr val="tx2"/>
              </a:buClr>
              <a:buSzPct val="95000"/>
              <a:buFont typeface="Arial" panose="020B0604020202020204" pitchFamily="34" charset="0"/>
              <a:buChar char="•"/>
            </a:pPr>
            <a:endParaRPr lang="en-US" sz="2800" b="0" i="0" kern="1200" dirty="0"/>
          </a:p>
        </p:txBody>
      </p:sp>
      <p:grpSp>
        <p:nvGrpSpPr>
          <p:cNvPr id="5" name="Group 4" descr="Image depicting topic and stress position of a sentence">
            <a:extLst>
              <a:ext uri="{FF2B5EF4-FFF2-40B4-BE49-F238E27FC236}">
                <a16:creationId xmlns:a16="http://schemas.microsoft.com/office/drawing/2014/main" id="{3EEE37E0-491C-65B6-AEDF-ADA0EE811FB4}"/>
              </a:ext>
            </a:extLst>
          </p:cNvPr>
          <p:cNvGrpSpPr/>
          <p:nvPr/>
        </p:nvGrpSpPr>
        <p:grpSpPr>
          <a:xfrm>
            <a:off x="3568013" y="2500903"/>
            <a:ext cx="5055972" cy="3119197"/>
            <a:chOff x="1262252" y="1967222"/>
            <a:chExt cx="6281548" cy="3875287"/>
          </a:xfrm>
        </p:grpSpPr>
        <p:sp>
          <p:nvSpPr>
            <p:cNvPr id="6" name="TextBox 5">
              <a:extLst>
                <a:ext uri="{FF2B5EF4-FFF2-40B4-BE49-F238E27FC236}">
                  <a16:creationId xmlns:a16="http://schemas.microsoft.com/office/drawing/2014/main" id="{D425C5FE-ADE2-B459-9D4C-2C6AA085274C}"/>
                </a:ext>
              </a:extLst>
            </p:cNvPr>
            <p:cNvSpPr txBox="1"/>
            <p:nvPr/>
          </p:nvSpPr>
          <p:spPr>
            <a:xfrm>
              <a:off x="1262252" y="4157451"/>
              <a:ext cx="3100904" cy="879477"/>
            </a:xfrm>
            <a:prstGeom prst="rect">
              <a:avLst/>
            </a:prstGeom>
            <a:noFill/>
          </p:spPr>
          <p:txBody>
            <a:bodyPr wrap="square" rtlCol="0">
              <a:spAutoFit/>
            </a:bodyPr>
            <a:lstStyle/>
            <a:p>
              <a:pPr algn="ctr" defTabSz="731520">
                <a:spcAft>
                  <a:spcPts val="600"/>
                </a:spcAft>
              </a:pPr>
              <a:r>
                <a:rPr lang="en-US" sz="2000" kern="1200">
                  <a:solidFill>
                    <a:schemeClr val="accent4"/>
                  </a:solidFill>
                  <a:latin typeface="Arial" panose="020B0604020202020204" pitchFamily="34" charset="0"/>
                  <a:ea typeface="+mn-ea"/>
                  <a:cs typeface="Arial" panose="020B0604020202020204" pitchFamily="34" charset="0"/>
                </a:rPr>
                <a:t>Contextual (old) information</a:t>
              </a:r>
              <a:endParaRPr lang="en-US" sz="2800" i="0">
                <a:solidFill>
                  <a:schemeClr val="accent4"/>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7BA95ED-B87C-ECAC-3753-CDA3A759F284}"/>
                </a:ext>
              </a:extLst>
            </p:cNvPr>
            <p:cNvSpPr txBox="1"/>
            <p:nvPr/>
          </p:nvSpPr>
          <p:spPr>
            <a:xfrm>
              <a:off x="4800600" y="4142190"/>
              <a:ext cx="2666998" cy="879477"/>
            </a:xfrm>
            <a:prstGeom prst="rect">
              <a:avLst/>
            </a:prstGeom>
            <a:noFill/>
          </p:spPr>
          <p:txBody>
            <a:bodyPr wrap="square" rtlCol="0">
              <a:spAutoFit/>
            </a:bodyPr>
            <a:lstStyle/>
            <a:p>
              <a:pPr algn="ctr" defTabSz="731520">
                <a:spcAft>
                  <a:spcPts val="600"/>
                </a:spcAft>
              </a:pPr>
              <a:r>
                <a:rPr lang="en-US" sz="2000" kern="1200" dirty="0">
                  <a:solidFill>
                    <a:schemeClr val="accent6"/>
                  </a:solidFill>
                  <a:latin typeface="Arial" panose="020B0604020202020204" pitchFamily="34" charset="0"/>
                  <a:ea typeface="+mn-ea"/>
                  <a:cs typeface="Arial" panose="020B0604020202020204" pitchFamily="34" charset="0"/>
                </a:rPr>
                <a:t>New information (emphasis)</a:t>
              </a:r>
              <a:endParaRPr lang="en-US" sz="2800" i="0" dirty="0">
                <a:solidFill>
                  <a:schemeClr val="accent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BCC6D9C-B899-09A3-365D-49D0D53739AC}"/>
                </a:ext>
              </a:extLst>
            </p:cNvPr>
            <p:cNvSpPr txBox="1"/>
            <p:nvPr/>
          </p:nvSpPr>
          <p:spPr>
            <a:xfrm>
              <a:off x="2389140" y="3401391"/>
              <a:ext cx="1155329" cy="497096"/>
            </a:xfrm>
            <a:prstGeom prst="rect">
              <a:avLst/>
            </a:prstGeom>
            <a:noFill/>
          </p:spPr>
          <p:txBody>
            <a:bodyPr wrap="square" rtlCol="0">
              <a:spAutoFit/>
            </a:bodyPr>
            <a:lstStyle/>
            <a:p>
              <a:pPr defTabSz="731520">
                <a:spcAft>
                  <a:spcPts val="600"/>
                </a:spcAft>
              </a:pPr>
              <a:r>
                <a:rPr lang="en-US" sz="2000" kern="1200">
                  <a:solidFill>
                    <a:schemeClr val="accent4"/>
                  </a:solidFill>
                  <a:latin typeface="+mn-lt"/>
                  <a:ea typeface="+mn-ea"/>
                  <a:cs typeface="Arial" panose="020B0604020202020204" pitchFamily="34" charset="0"/>
                </a:rPr>
                <a:t>Topic</a:t>
              </a:r>
              <a:endParaRPr lang="en-US" sz="2800" i="0">
                <a:solidFill>
                  <a:schemeClr val="accent4"/>
                </a:solidFill>
                <a:cs typeface="Arial" panose="020B0604020202020204" pitchFamily="34" charset="0"/>
              </a:endParaRPr>
            </a:p>
          </p:txBody>
        </p:sp>
        <p:sp>
          <p:nvSpPr>
            <p:cNvPr id="11" name="TextBox 10">
              <a:extLst>
                <a:ext uri="{FF2B5EF4-FFF2-40B4-BE49-F238E27FC236}">
                  <a16:creationId xmlns:a16="http://schemas.microsoft.com/office/drawing/2014/main" id="{5C51C280-BFB6-95FD-5D7E-51C5DD47FAC5}"/>
                </a:ext>
              </a:extLst>
            </p:cNvPr>
            <p:cNvSpPr txBox="1"/>
            <p:nvPr/>
          </p:nvSpPr>
          <p:spPr>
            <a:xfrm>
              <a:off x="5539802" y="3401391"/>
              <a:ext cx="1264795" cy="497096"/>
            </a:xfrm>
            <a:prstGeom prst="rect">
              <a:avLst/>
            </a:prstGeom>
            <a:noFill/>
          </p:spPr>
          <p:txBody>
            <a:bodyPr wrap="square" rtlCol="0">
              <a:spAutoFit/>
            </a:bodyPr>
            <a:lstStyle/>
            <a:p>
              <a:pPr defTabSz="731520">
                <a:spcAft>
                  <a:spcPts val="600"/>
                </a:spcAft>
              </a:pPr>
              <a:r>
                <a:rPr lang="en-US" sz="2000" kern="1200">
                  <a:solidFill>
                    <a:schemeClr val="accent6"/>
                  </a:solidFill>
                  <a:latin typeface="Arial" panose="020B0604020202020204" pitchFamily="34" charset="0"/>
                  <a:ea typeface="+mn-ea"/>
                  <a:cs typeface="Arial" panose="020B0604020202020204" pitchFamily="34" charset="0"/>
                </a:rPr>
                <a:t>Stress</a:t>
              </a:r>
              <a:endParaRPr lang="en-US" sz="2800" i="0">
                <a:solidFill>
                  <a:schemeClr val="accent6"/>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2D60FAE-D96D-D558-677C-EAA86BC91552}"/>
                </a:ext>
              </a:extLst>
            </p:cNvPr>
            <p:cNvCxnSpPr>
              <a:cxnSpLocks/>
            </p:cNvCxnSpPr>
            <p:nvPr/>
          </p:nvCxnSpPr>
          <p:spPr bwMode="auto">
            <a:xfrm>
              <a:off x="1654539" y="4079069"/>
              <a:ext cx="2743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C9F280F6-8142-B23B-8C7E-D5C51C2AD5FC}"/>
                </a:ext>
              </a:extLst>
            </p:cNvPr>
            <p:cNvCxnSpPr>
              <a:cxnSpLocks/>
            </p:cNvCxnSpPr>
            <p:nvPr/>
          </p:nvCxnSpPr>
          <p:spPr bwMode="auto">
            <a:xfrm>
              <a:off x="4800600" y="4079069"/>
              <a:ext cx="2743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01020043-61CA-E594-2717-87AAA2D627DF}"/>
                </a:ext>
              </a:extLst>
            </p:cNvPr>
            <p:cNvCxnSpPr>
              <a:cxnSpLocks/>
            </p:cNvCxnSpPr>
            <p:nvPr/>
          </p:nvCxnSpPr>
          <p:spPr bwMode="auto">
            <a:xfrm>
              <a:off x="4572000" y="3244850"/>
              <a:ext cx="0" cy="2597659"/>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17" name="Circular Arrow 29">
              <a:extLst>
                <a:ext uri="{FF2B5EF4-FFF2-40B4-BE49-F238E27FC236}">
                  <a16:creationId xmlns:a16="http://schemas.microsoft.com/office/drawing/2014/main" id="{261B4F97-3BBF-7461-95FB-25D9FB056032}"/>
                </a:ext>
              </a:extLst>
            </p:cNvPr>
            <p:cNvSpPr/>
            <p:nvPr/>
          </p:nvSpPr>
          <p:spPr bwMode="auto">
            <a:xfrm rot="20507449">
              <a:off x="1799994" y="1967222"/>
              <a:ext cx="4757101" cy="3790045"/>
            </a:xfrm>
            <a:prstGeom prst="circularArrow">
              <a:avLst>
                <a:gd name="adj1" fmla="val 931"/>
                <a:gd name="adj2" fmla="val 1118889"/>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grpSp>
      <p:sp>
        <p:nvSpPr>
          <p:cNvPr id="10" name="Footer Placeholder 4">
            <a:extLst>
              <a:ext uri="{FF2B5EF4-FFF2-40B4-BE49-F238E27FC236}">
                <a16:creationId xmlns:a16="http://schemas.microsoft.com/office/drawing/2014/main" id="{CDD5ADDB-D466-6506-3E41-7D4914044905}"/>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spTree>
    <p:extLst>
      <p:ext uri="{BB962C8B-B14F-4D97-AF65-F5344CB8AC3E}">
        <p14:creationId xmlns:p14="http://schemas.microsoft.com/office/powerpoint/2010/main" val="584936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051A9EA-CB5D-00AE-1A53-3979A98A3DA7}"/>
              </a:ext>
            </a:extLst>
          </p:cNvPr>
          <p:cNvSpPr>
            <a:spLocks noGrp="1"/>
          </p:cNvSpPr>
          <p:nvPr>
            <p:ph type="title"/>
          </p:nvPr>
        </p:nvSpPr>
        <p:spPr>
          <a:xfrm>
            <a:off x="949324" y="498296"/>
            <a:ext cx="9939069" cy="896116"/>
          </a:xfrm>
        </p:spPr>
        <p:txBody>
          <a:bodyPr>
            <a:noAutofit/>
          </a:bodyPr>
          <a:lstStyle/>
          <a:p>
            <a:r>
              <a:rPr lang="en-US" sz="3200" b="0" dirty="0"/>
              <a:t>Order of information within paragraphs</a:t>
            </a:r>
          </a:p>
        </p:txBody>
      </p:sp>
      <p:grpSp>
        <p:nvGrpSpPr>
          <p:cNvPr id="5" name="Group 4" descr="Image representing topic and stress positions">
            <a:extLst>
              <a:ext uri="{FF2B5EF4-FFF2-40B4-BE49-F238E27FC236}">
                <a16:creationId xmlns:a16="http://schemas.microsoft.com/office/drawing/2014/main" id="{3EEE37E0-491C-65B6-AEDF-ADA0EE811FB4}"/>
              </a:ext>
            </a:extLst>
          </p:cNvPr>
          <p:cNvGrpSpPr/>
          <p:nvPr/>
        </p:nvGrpSpPr>
        <p:grpSpPr>
          <a:xfrm>
            <a:off x="3469880" y="1819374"/>
            <a:ext cx="5004602" cy="3790045"/>
            <a:chOff x="1799995" y="2159480"/>
            <a:chExt cx="5004602" cy="3790045"/>
          </a:xfrm>
        </p:grpSpPr>
        <p:sp>
          <p:nvSpPr>
            <p:cNvPr id="9" name="TextBox 8">
              <a:extLst>
                <a:ext uri="{FF2B5EF4-FFF2-40B4-BE49-F238E27FC236}">
                  <a16:creationId xmlns:a16="http://schemas.microsoft.com/office/drawing/2014/main" id="{ABCC6D9C-B899-09A3-365D-49D0D53739AC}"/>
                </a:ext>
              </a:extLst>
            </p:cNvPr>
            <p:cNvSpPr txBox="1"/>
            <p:nvPr/>
          </p:nvSpPr>
          <p:spPr>
            <a:xfrm>
              <a:off x="2389140" y="3401391"/>
              <a:ext cx="1155329" cy="369332"/>
            </a:xfrm>
            <a:prstGeom prst="rect">
              <a:avLst/>
            </a:prstGeom>
            <a:noFill/>
          </p:spPr>
          <p:txBody>
            <a:bodyPr wrap="square" rtlCol="0">
              <a:spAutoFit/>
            </a:bodyPr>
            <a:lstStyle/>
            <a:p>
              <a:r>
                <a:rPr lang="en-US" i="0" dirty="0">
                  <a:solidFill>
                    <a:schemeClr val="accent4"/>
                  </a:solidFill>
                  <a:latin typeface="Arial" panose="020B0604020202020204" pitchFamily="34" charset="0"/>
                  <a:cs typeface="Arial" panose="020B0604020202020204" pitchFamily="34" charset="0"/>
                </a:rPr>
                <a:t>Topic</a:t>
              </a:r>
            </a:p>
          </p:txBody>
        </p:sp>
        <p:sp>
          <p:nvSpPr>
            <p:cNvPr id="11" name="TextBox 10">
              <a:extLst>
                <a:ext uri="{FF2B5EF4-FFF2-40B4-BE49-F238E27FC236}">
                  <a16:creationId xmlns:a16="http://schemas.microsoft.com/office/drawing/2014/main" id="{5C51C280-BFB6-95FD-5D7E-51C5DD47FAC5}"/>
                </a:ext>
              </a:extLst>
            </p:cNvPr>
            <p:cNvSpPr txBox="1"/>
            <p:nvPr/>
          </p:nvSpPr>
          <p:spPr>
            <a:xfrm>
              <a:off x="5539802" y="3401391"/>
              <a:ext cx="1264795" cy="369332"/>
            </a:xfrm>
            <a:prstGeom prst="rect">
              <a:avLst/>
            </a:prstGeom>
            <a:noFill/>
          </p:spPr>
          <p:txBody>
            <a:bodyPr wrap="square" rtlCol="0">
              <a:spAutoFit/>
            </a:bodyPr>
            <a:lstStyle/>
            <a:p>
              <a:r>
                <a:rPr lang="en-US" i="0" dirty="0">
                  <a:solidFill>
                    <a:schemeClr val="accent6"/>
                  </a:solidFill>
                  <a:latin typeface="Arial" panose="020B0604020202020204" pitchFamily="34" charset="0"/>
                  <a:cs typeface="Arial" panose="020B0604020202020204" pitchFamily="34" charset="0"/>
                </a:rPr>
                <a:t>Stress</a:t>
              </a:r>
            </a:p>
          </p:txBody>
        </p:sp>
        <p:sp>
          <p:nvSpPr>
            <p:cNvPr id="17" name="Circular Arrow 29">
              <a:extLst>
                <a:ext uri="{FF2B5EF4-FFF2-40B4-BE49-F238E27FC236}">
                  <a16:creationId xmlns:a16="http://schemas.microsoft.com/office/drawing/2014/main" id="{261B4F97-3BBF-7461-95FB-25D9FB056032}"/>
                </a:ext>
              </a:extLst>
            </p:cNvPr>
            <p:cNvSpPr/>
            <p:nvPr/>
          </p:nvSpPr>
          <p:spPr bwMode="auto">
            <a:xfrm rot="20507449">
              <a:off x="1799995" y="2159480"/>
              <a:ext cx="4757101" cy="3790045"/>
            </a:xfrm>
            <a:prstGeom prst="circularArrow">
              <a:avLst>
                <a:gd name="adj1" fmla="val 931"/>
                <a:gd name="adj2" fmla="val 1118889"/>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Verdana" pitchFamily="-112" charset="0"/>
                <a:ea typeface="ＭＳ Ｐゴシック" pitchFamily="-112" charset="-128"/>
                <a:cs typeface="ＭＳ Ｐゴシック" pitchFamily="-112" charset="-128"/>
              </a:endParaRPr>
            </a:p>
          </p:txBody>
        </p:sp>
      </p:grpSp>
      <p:sp>
        <p:nvSpPr>
          <p:cNvPr id="3" name="TextBox 2">
            <a:extLst>
              <a:ext uri="{FF2B5EF4-FFF2-40B4-BE49-F238E27FC236}">
                <a16:creationId xmlns:a16="http://schemas.microsoft.com/office/drawing/2014/main" id="{BB5A3CA1-DF78-B86F-35C8-2C99A85AE254}"/>
              </a:ext>
            </a:extLst>
          </p:cNvPr>
          <p:cNvSpPr txBox="1"/>
          <p:nvPr/>
        </p:nvSpPr>
        <p:spPr>
          <a:xfrm>
            <a:off x="3152331" y="3538959"/>
            <a:ext cx="6846795" cy="1200329"/>
          </a:xfrm>
          <a:prstGeom prst="rect">
            <a:avLst/>
          </a:prstGeom>
          <a:noFill/>
        </p:spPr>
        <p:txBody>
          <a:bodyPr wrap="square">
            <a:spAutoFit/>
          </a:bodyPr>
          <a:lstStyle/>
          <a:p>
            <a:r>
              <a:rPr lang="en-US" sz="1800" dirty="0">
                <a:solidFill>
                  <a:schemeClr val="accent4"/>
                </a:solidFill>
                <a:effectLst/>
                <a:ea typeface="Calibri" panose="020F0502020204030204" pitchFamily="34" charset="0"/>
                <a:cs typeface="Times New Roman" panose="02020603050405020304" pitchFamily="18" charset="0"/>
              </a:rPr>
              <a:t>Once upon a time</a:t>
            </a:r>
            <a:r>
              <a:rPr lang="en-US" sz="1800" dirty="0">
                <a:effectLst/>
                <a:ea typeface="Calibri" panose="020F0502020204030204" pitchFamily="34" charset="0"/>
                <a:cs typeface="Times New Roman" panose="02020603050405020304" pitchFamily="18" charset="0"/>
              </a:rPr>
              <a:t>, there was a </a:t>
            </a:r>
            <a:r>
              <a:rPr lang="en-US" sz="1800" dirty="0">
                <a:solidFill>
                  <a:schemeClr val="accent6"/>
                </a:solidFill>
                <a:effectLst/>
                <a:ea typeface="Calibri" panose="020F0502020204030204" pitchFamily="34" charset="0"/>
                <a:cs typeface="Times New Roman" panose="02020603050405020304" pitchFamily="18" charset="0"/>
              </a:rPr>
              <a:t>young girl named Goldilocks</a:t>
            </a:r>
            <a:r>
              <a:rPr lang="en-US" sz="1800" dirty="0">
                <a:effectLst/>
                <a:ea typeface="Calibri" panose="020F0502020204030204" pitchFamily="34" charset="0"/>
                <a:cs typeface="Times New Roman" panose="02020603050405020304" pitchFamily="18" charset="0"/>
              </a:rPr>
              <a:t>. </a:t>
            </a:r>
          </a:p>
          <a:p>
            <a:r>
              <a:rPr lang="en-US" sz="1800" dirty="0">
                <a:effectLst/>
                <a:ea typeface="Calibri" panose="020F0502020204030204" pitchFamily="34" charset="0"/>
                <a:cs typeface="Times New Roman" panose="02020603050405020304" pitchFamily="18" charset="0"/>
              </a:rPr>
              <a:t>One day </a:t>
            </a:r>
            <a:r>
              <a:rPr lang="en-US" sz="1800" dirty="0">
                <a:solidFill>
                  <a:schemeClr val="accent4"/>
                </a:solidFill>
                <a:effectLst/>
                <a:ea typeface="Calibri" panose="020F0502020204030204" pitchFamily="34" charset="0"/>
                <a:cs typeface="Times New Roman" panose="02020603050405020304" pitchFamily="18" charset="0"/>
              </a:rPr>
              <a:t>Goldilocks</a:t>
            </a:r>
            <a:r>
              <a:rPr lang="en-US" sz="1800" dirty="0">
                <a:effectLst/>
                <a:ea typeface="Calibri" panose="020F0502020204030204" pitchFamily="34" charset="0"/>
                <a:cs typeface="Times New Roman" panose="02020603050405020304" pitchFamily="18" charset="0"/>
              </a:rPr>
              <a:t> was skipping through the forest when she came upon a </a:t>
            </a:r>
            <a:r>
              <a:rPr lang="en-US" sz="1800" dirty="0">
                <a:solidFill>
                  <a:schemeClr val="accent6"/>
                </a:solidFill>
                <a:effectLst/>
                <a:ea typeface="Calibri" panose="020F0502020204030204" pitchFamily="34" charset="0"/>
                <a:cs typeface="Times New Roman" panose="02020603050405020304" pitchFamily="18" charset="0"/>
              </a:rPr>
              <a:t>cottage that belonged to the Three Bears</a:t>
            </a:r>
            <a:r>
              <a:rPr lang="en-US" sz="1800" dirty="0">
                <a:effectLst/>
                <a:ea typeface="Calibri" panose="020F0502020204030204" pitchFamily="34" charset="0"/>
                <a:cs typeface="Times New Roman" panose="02020603050405020304" pitchFamily="18" charset="0"/>
              </a:rPr>
              <a:t>.</a:t>
            </a:r>
            <a:r>
              <a:rPr lang="en-US" dirty="0">
                <a:effectLst/>
              </a:rPr>
              <a:t> </a:t>
            </a:r>
            <a:r>
              <a:rPr lang="en-US" dirty="0">
                <a:solidFill>
                  <a:schemeClr val="accent4"/>
                </a:solidFill>
                <a:effectLst/>
              </a:rPr>
              <a:t>She</a:t>
            </a:r>
            <a:r>
              <a:rPr lang="en-US" dirty="0">
                <a:effectLst/>
              </a:rPr>
              <a:t> </a:t>
            </a:r>
            <a:r>
              <a:rPr lang="en-US" dirty="0">
                <a:solidFill>
                  <a:schemeClr val="accent4"/>
                </a:solidFill>
                <a:effectLst/>
              </a:rPr>
              <a:t>knocked</a:t>
            </a:r>
            <a:r>
              <a:rPr lang="en-US" dirty="0">
                <a:effectLst/>
              </a:rPr>
              <a:t> but upon receiving no answer </a:t>
            </a:r>
            <a:r>
              <a:rPr lang="en-US" dirty="0">
                <a:solidFill>
                  <a:schemeClr val="accent6"/>
                </a:solidFill>
                <a:effectLst/>
              </a:rPr>
              <a:t>went right in.</a:t>
            </a:r>
            <a:endParaRPr lang="en-US" dirty="0">
              <a:solidFill>
                <a:schemeClr val="accent6"/>
              </a:solidFill>
            </a:endParaRPr>
          </a:p>
        </p:txBody>
      </p:sp>
      <p:grpSp>
        <p:nvGrpSpPr>
          <p:cNvPr id="2" name="Group 1">
            <a:extLst>
              <a:ext uri="{FF2B5EF4-FFF2-40B4-BE49-F238E27FC236}">
                <a16:creationId xmlns:a16="http://schemas.microsoft.com/office/drawing/2014/main" id="{B09BDD46-0CEC-9E91-7B47-690FD84137DB}"/>
              </a:ext>
              <a:ext uri="{C183D7F6-B498-43B3-948B-1728B52AA6E4}">
                <adec:decorative xmlns:adec="http://schemas.microsoft.com/office/drawing/2017/decorative" val="1"/>
              </a:ext>
            </a:extLst>
          </p:cNvPr>
          <p:cNvGrpSpPr/>
          <p:nvPr/>
        </p:nvGrpSpPr>
        <p:grpSpPr>
          <a:xfrm>
            <a:off x="2195325" y="3182434"/>
            <a:ext cx="8317540" cy="3675566"/>
            <a:chOff x="2752214" y="4461363"/>
            <a:chExt cx="6287153" cy="2116843"/>
          </a:xfrm>
        </p:grpSpPr>
        <p:grpSp>
          <p:nvGrpSpPr>
            <p:cNvPr id="4" name="Group 3">
              <a:extLst>
                <a:ext uri="{FF2B5EF4-FFF2-40B4-BE49-F238E27FC236}">
                  <a16:creationId xmlns:a16="http://schemas.microsoft.com/office/drawing/2014/main" id="{BA124774-C196-4577-9A75-D76ED37B7A32}"/>
                </a:ext>
              </a:extLst>
            </p:cNvPr>
            <p:cNvGrpSpPr/>
            <p:nvPr/>
          </p:nvGrpSpPr>
          <p:grpSpPr>
            <a:xfrm>
              <a:off x="2752214" y="5438974"/>
              <a:ext cx="6287153" cy="1139232"/>
              <a:chOff x="1033141" y="1742054"/>
              <a:chExt cx="7585529" cy="1694923"/>
            </a:xfrm>
          </p:grpSpPr>
          <p:sp>
            <p:nvSpPr>
              <p:cNvPr id="7" name="Rounded Rectangle 6">
                <a:extLst>
                  <a:ext uri="{FF2B5EF4-FFF2-40B4-BE49-F238E27FC236}">
                    <a16:creationId xmlns:a16="http://schemas.microsoft.com/office/drawing/2014/main" id="{61160573-2DBF-C808-236F-1A994B3AE42F}"/>
                  </a:ext>
                </a:extLst>
              </p:cNvPr>
              <p:cNvSpPr/>
              <p:nvPr/>
            </p:nvSpPr>
            <p:spPr bwMode="auto">
              <a:xfrm>
                <a:off x="1033141" y="1742054"/>
                <a:ext cx="7577458" cy="1271490"/>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grpSp>
            <p:nvGrpSpPr>
              <p:cNvPr id="14" name="Group 13">
                <a:extLst>
                  <a:ext uri="{FF2B5EF4-FFF2-40B4-BE49-F238E27FC236}">
                    <a16:creationId xmlns:a16="http://schemas.microsoft.com/office/drawing/2014/main" id="{C0F7F18F-DC2F-7F8B-D81C-1C4E8F97C062}"/>
                  </a:ext>
                </a:extLst>
              </p:cNvPr>
              <p:cNvGrpSpPr/>
              <p:nvPr/>
            </p:nvGrpSpPr>
            <p:grpSpPr>
              <a:xfrm>
                <a:off x="1115454" y="1815914"/>
                <a:ext cx="7503216" cy="1621063"/>
                <a:chOff x="966075" y="2620493"/>
                <a:chExt cx="7503216" cy="1621063"/>
              </a:xfrm>
            </p:grpSpPr>
            <p:sp>
              <p:nvSpPr>
                <p:cNvPr id="15" name="Circular Arrow 14">
                  <a:extLst>
                    <a:ext uri="{FF2B5EF4-FFF2-40B4-BE49-F238E27FC236}">
                      <a16:creationId xmlns:a16="http://schemas.microsoft.com/office/drawing/2014/main" id="{38880F86-7E16-26D5-6883-40ED448438B7}"/>
                    </a:ext>
                  </a:extLst>
                </p:cNvPr>
                <p:cNvSpPr/>
                <p:nvPr/>
              </p:nvSpPr>
              <p:spPr bwMode="auto">
                <a:xfrm rot="20507449">
                  <a:off x="6084889" y="2804012"/>
                  <a:ext cx="916369" cy="1138159"/>
                </a:xfrm>
                <a:prstGeom prst="circularArrow">
                  <a:avLst>
                    <a:gd name="adj1" fmla="val 931"/>
                    <a:gd name="adj2" fmla="val 992599"/>
                    <a:gd name="adj3" fmla="val 20398377"/>
                    <a:gd name="adj4" fmla="val 14078062"/>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16" name="Circular Arrow 15">
                  <a:extLst>
                    <a:ext uri="{FF2B5EF4-FFF2-40B4-BE49-F238E27FC236}">
                      <a16:creationId xmlns:a16="http://schemas.microsoft.com/office/drawing/2014/main" id="{E031D03A-94D3-CE6C-A2B6-7E4AFE653DAD}"/>
                    </a:ext>
                  </a:extLst>
                </p:cNvPr>
                <p:cNvSpPr/>
                <p:nvPr/>
              </p:nvSpPr>
              <p:spPr bwMode="auto">
                <a:xfrm rot="20829301">
                  <a:off x="5390364" y="2720745"/>
                  <a:ext cx="912207" cy="1195367"/>
                </a:xfrm>
                <a:prstGeom prst="circularArrow">
                  <a:avLst>
                    <a:gd name="adj1" fmla="val 931"/>
                    <a:gd name="adj2" fmla="val 992599"/>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19" name="Circular Arrow 18">
                  <a:extLst>
                    <a:ext uri="{FF2B5EF4-FFF2-40B4-BE49-F238E27FC236}">
                      <a16:creationId xmlns:a16="http://schemas.microsoft.com/office/drawing/2014/main" id="{FC9CEA48-DFA4-B02D-1B53-55224853E829}"/>
                    </a:ext>
                  </a:extLst>
                </p:cNvPr>
                <p:cNvSpPr/>
                <p:nvPr/>
              </p:nvSpPr>
              <p:spPr bwMode="auto">
                <a:xfrm rot="20841857">
                  <a:off x="4630052" y="2634722"/>
                  <a:ext cx="946849" cy="1367413"/>
                </a:xfrm>
                <a:prstGeom prst="circularArrow">
                  <a:avLst>
                    <a:gd name="adj1" fmla="val 931"/>
                    <a:gd name="adj2" fmla="val 1032319"/>
                    <a:gd name="adj3" fmla="val 20398377"/>
                    <a:gd name="adj4" fmla="val 13396050"/>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20" name="Circular Arrow 19">
                  <a:extLst>
                    <a:ext uri="{FF2B5EF4-FFF2-40B4-BE49-F238E27FC236}">
                      <a16:creationId xmlns:a16="http://schemas.microsoft.com/office/drawing/2014/main" id="{91794259-F5C4-4DDC-258C-E6F273652AA5}"/>
                    </a:ext>
                  </a:extLst>
                </p:cNvPr>
                <p:cNvSpPr/>
                <p:nvPr/>
              </p:nvSpPr>
              <p:spPr bwMode="auto">
                <a:xfrm rot="20856024">
                  <a:off x="3260735" y="2620493"/>
                  <a:ext cx="1668292" cy="1621063"/>
                </a:xfrm>
                <a:prstGeom prst="circularArrow">
                  <a:avLst>
                    <a:gd name="adj1" fmla="val 0"/>
                    <a:gd name="adj2" fmla="val 992599"/>
                    <a:gd name="adj3" fmla="val 20228592"/>
                    <a:gd name="adj4" fmla="val 14139291"/>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21" name="TextBox 20">
                  <a:extLst>
                    <a:ext uri="{FF2B5EF4-FFF2-40B4-BE49-F238E27FC236}">
                      <a16:creationId xmlns:a16="http://schemas.microsoft.com/office/drawing/2014/main" id="{C489568D-8399-49C1-10B0-532811E51FE0}"/>
                    </a:ext>
                  </a:extLst>
                </p:cNvPr>
                <p:cNvSpPr txBox="1"/>
                <p:nvPr/>
              </p:nvSpPr>
              <p:spPr>
                <a:xfrm>
                  <a:off x="966075" y="2917441"/>
                  <a:ext cx="1386101" cy="553805"/>
                </a:xfrm>
                <a:prstGeom prst="rect">
                  <a:avLst/>
                </a:prstGeom>
                <a:noFill/>
              </p:spPr>
              <p:txBody>
                <a:bodyPr wrap="square" rtlCol="0">
                  <a:spAutoFit/>
                </a:bodyPr>
                <a:lstStyle/>
                <a:p>
                  <a:pPr algn="ctr"/>
                  <a:r>
                    <a:rPr lang="en-US" b="0" i="0" dirty="0"/>
                    <a:t>Topic </a:t>
                  </a:r>
                  <a:br>
                    <a:rPr lang="en-US" b="0" i="0" dirty="0"/>
                  </a:br>
                  <a:r>
                    <a:rPr lang="en-US" b="0" i="0" dirty="0"/>
                    <a:t>sentence</a:t>
                  </a:r>
                </a:p>
              </p:txBody>
            </p:sp>
            <p:sp>
              <p:nvSpPr>
                <p:cNvPr id="22" name="TextBox 21">
                  <a:extLst>
                    <a:ext uri="{FF2B5EF4-FFF2-40B4-BE49-F238E27FC236}">
                      <a16:creationId xmlns:a16="http://schemas.microsoft.com/office/drawing/2014/main" id="{6D6D6434-51BB-93C1-F650-DC7A69C4FC51}"/>
                    </a:ext>
                  </a:extLst>
                </p:cNvPr>
                <p:cNvSpPr txBox="1"/>
                <p:nvPr/>
              </p:nvSpPr>
              <p:spPr>
                <a:xfrm>
                  <a:off x="1880147" y="3253707"/>
                  <a:ext cx="1371600" cy="316460"/>
                </a:xfrm>
                <a:prstGeom prst="rect">
                  <a:avLst/>
                </a:prstGeom>
                <a:noFill/>
              </p:spPr>
              <p:txBody>
                <a:bodyPr wrap="square" rtlCol="0">
                  <a:spAutoFit/>
                </a:bodyPr>
                <a:lstStyle/>
                <a:p>
                  <a:pPr algn="ctr"/>
                  <a:r>
                    <a:rPr lang="en-US" b="0" i="0" dirty="0">
                      <a:solidFill>
                        <a:schemeClr val="accent4"/>
                      </a:solidFill>
                    </a:rPr>
                    <a:t>Old</a:t>
                  </a:r>
                </a:p>
              </p:txBody>
            </p:sp>
            <p:sp>
              <p:nvSpPr>
                <p:cNvPr id="23" name="TextBox 22">
                  <a:extLst>
                    <a:ext uri="{FF2B5EF4-FFF2-40B4-BE49-F238E27FC236}">
                      <a16:creationId xmlns:a16="http://schemas.microsoft.com/office/drawing/2014/main" id="{46CD6DBE-7D78-2063-D7EB-7B9DA77F5403}"/>
                    </a:ext>
                  </a:extLst>
                </p:cNvPr>
                <p:cNvSpPr txBox="1"/>
                <p:nvPr/>
              </p:nvSpPr>
              <p:spPr>
                <a:xfrm>
                  <a:off x="2955222" y="3250192"/>
                  <a:ext cx="1371600" cy="316460"/>
                </a:xfrm>
                <a:prstGeom prst="rect">
                  <a:avLst/>
                </a:prstGeom>
                <a:noFill/>
              </p:spPr>
              <p:txBody>
                <a:bodyPr wrap="square" rtlCol="0">
                  <a:spAutoFit/>
                </a:bodyPr>
                <a:lstStyle/>
                <a:p>
                  <a:pPr algn="ctr"/>
                  <a:r>
                    <a:rPr lang="en-US" b="0" i="0" dirty="0">
                      <a:solidFill>
                        <a:schemeClr val="accent6"/>
                      </a:solidFill>
                    </a:rPr>
                    <a:t>New</a:t>
                  </a:r>
                </a:p>
              </p:txBody>
            </p:sp>
            <p:sp>
              <p:nvSpPr>
                <p:cNvPr id="24" name="TextBox 23">
                  <a:extLst>
                    <a:ext uri="{FF2B5EF4-FFF2-40B4-BE49-F238E27FC236}">
                      <a16:creationId xmlns:a16="http://schemas.microsoft.com/office/drawing/2014/main" id="{93EC8C8E-B55E-096B-E9A4-ABF3D308C094}"/>
                    </a:ext>
                  </a:extLst>
                </p:cNvPr>
                <p:cNvSpPr txBox="1"/>
                <p:nvPr/>
              </p:nvSpPr>
              <p:spPr>
                <a:xfrm>
                  <a:off x="3988512" y="3250192"/>
                  <a:ext cx="1371600" cy="316460"/>
                </a:xfrm>
                <a:prstGeom prst="rect">
                  <a:avLst/>
                </a:prstGeom>
                <a:noFill/>
              </p:spPr>
              <p:txBody>
                <a:bodyPr wrap="square" rtlCol="0">
                  <a:spAutoFit/>
                </a:bodyPr>
                <a:lstStyle/>
                <a:p>
                  <a:pPr algn="ctr"/>
                  <a:r>
                    <a:rPr lang="en-US" b="0" i="0" dirty="0">
                      <a:solidFill>
                        <a:schemeClr val="accent4"/>
                      </a:solidFill>
                    </a:rPr>
                    <a:t>Old</a:t>
                  </a:r>
                </a:p>
              </p:txBody>
            </p:sp>
            <p:sp>
              <p:nvSpPr>
                <p:cNvPr id="25" name="TextBox 24">
                  <a:extLst>
                    <a:ext uri="{FF2B5EF4-FFF2-40B4-BE49-F238E27FC236}">
                      <a16:creationId xmlns:a16="http://schemas.microsoft.com/office/drawing/2014/main" id="{3D5E3B05-5245-2394-D5F7-1C6CCFC19B9A}"/>
                    </a:ext>
                  </a:extLst>
                </p:cNvPr>
                <p:cNvSpPr txBox="1"/>
                <p:nvPr/>
              </p:nvSpPr>
              <p:spPr>
                <a:xfrm>
                  <a:off x="4771653" y="3226678"/>
                  <a:ext cx="1371600" cy="316460"/>
                </a:xfrm>
                <a:prstGeom prst="rect">
                  <a:avLst/>
                </a:prstGeom>
                <a:noFill/>
              </p:spPr>
              <p:txBody>
                <a:bodyPr wrap="square" rtlCol="0">
                  <a:spAutoFit/>
                </a:bodyPr>
                <a:lstStyle/>
                <a:p>
                  <a:pPr algn="ctr"/>
                  <a:r>
                    <a:rPr lang="en-US" b="0" i="0" dirty="0">
                      <a:solidFill>
                        <a:schemeClr val="accent6"/>
                      </a:solidFill>
                    </a:rPr>
                    <a:t>New</a:t>
                  </a:r>
                </a:p>
              </p:txBody>
            </p:sp>
            <p:sp>
              <p:nvSpPr>
                <p:cNvPr id="26" name="TextBox 25">
                  <a:extLst>
                    <a:ext uri="{FF2B5EF4-FFF2-40B4-BE49-F238E27FC236}">
                      <a16:creationId xmlns:a16="http://schemas.microsoft.com/office/drawing/2014/main" id="{7DC55248-4564-6AE6-99F1-4101EEA7B1D8}"/>
                    </a:ext>
                  </a:extLst>
                </p:cNvPr>
                <p:cNvSpPr txBox="1"/>
                <p:nvPr/>
              </p:nvSpPr>
              <p:spPr>
                <a:xfrm>
                  <a:off x="5526174" y="3236415"/>
                  <a:ext cx="1371600" cy="316460"/>
                </a:xfrm>
                <a:prstGeom prst="rect">
                  <a:avLst/>
                </a:prstGeom>
                <a:noFill/>
              </p:spPr>
              <p:txBody>
                <a:bodyPr wrap="square" rtlCol="0">
                  <a:spAutoFit/>
                </a:bodyPr>
                <a:lstStyle/>
                <a:p>
                  <a:pPr algn="ctr"/>
                  <a:r>
                    <a:rPr lang="en-US" b="0" i="0" dirty="0">
                      <a:solidFill>
                        <a:schemeClr val="accent4"/>
                      </a:solidFill>
                    </a:rPr>
                    <a:t>Old</a:t>
                  </a:r>
                </a:p>
              </p:txBody>
            </p:sp>
            <p:sp>
              <p:nvSpPr>
                <p:cNvPr id="27" name="TextBox 26">
                  <a:extLst>
                    <a:ext uri="{FF2B5EF4-FFF2-40B4-BE49-F238E27FC236}">
                      <a16:creationId xmlns:a16="http://schemas.microsoft.com/office/drawing/2014/main" id="{94E385CB-9674-5677-6A02-43AFAE6AD5E6}"/>
                    </a:ext>
                  </a:extLst>
                </p:cNvPr>
                <p:cNvSpPr txBox="1"/>
                <p:nvPr/>
              </p:nvSpPr>
              <p:spPr>
                <a:xfrm>
                  <a:off x="6186195" y="3259217"/>
                  <a:ext cx="1371600" cy="316460"/>
                </a:xfrm>
                <a:prstGeom prst="rect">
                  <a:avLst/>
                </a:prstGeom>
                <a:noFill/>
              </p:spPr>
              <p:txBody>
                <a:bodyPr wrap="square" rtlCol="0">
                  <a:spAutoFit/>
                </a:bodyPr>
                <a:lstStyle/>
                <a:p>
                  <a:pPr algn="ctr"/>
                  <a:r>
                    <a:rPr lang="en-US" b="0" i="0" dirty="0">
                      <a:solidFill>
                        <a:schemeClr val="accent6"/>
                      </a:solidFill>
                    </a:rPr>
                    <a:t>New</a:t>
                  </a:r>
                </a:p>
              </p:txBody>
            </p:sp>
            <p:sp>
              <p:nvSpPr>
                <p:cNvPr id="28" name="TextBox 27">
                  <a:extLst>
                    <a:ext uri="{FF2B5EF4-FFF2-40B4-BE49-F238E27FC236}">
                      <a16:creationId xmlns:a16="http://schemas.microsoft.com/office/drawing/2014/main" id="{110FFA5E-E899-4D2B-8903-55CD334C32F1}"/>
                    </a:ext>
                  </a:extLst>
                </p:cNvPr>
                <p:cNvSpPr txBox="1"/>
                <p:nvPr/>
              </p:nvSpPr>
              <p:spPr>
                <a:xfrm>
                  <a:off x="6855440" y="2868957"/>
                  <a:ext cx="1613851" cy="553805"/>
                </a:xfrm>
                <a:prstGeom prst="rect">
                  <a:avLst/>
                </a:prstGeom>
                <a:noFill/>
              </p:spPr>
              <p:txBody>
                <a:bodyPr wrap="square" rtlCol="0">
                  <a:spAutoFit/>
                </a:bodyPr>
                <a:lstStyle/>
                <a:p>
                  <a:pPr algn="ctr"/>
                  <a:r>
                    <a:rPr lang="en-US" b="0" i="0" dirty="0"/>
                    <a:t>Concluding sentence</a:t>
                  </a:r>
                </a:p>
              </p:txBody>
            </p:sp>
            <p:sp>
              <p:nvSpPr>
                <p:cNvPr id="29" name="Circular Arrow 28">
                  <a:extLst>
                    <a:ext uri="{FF2B5EF4-FFF2-40B4-BE49-F238E27FC236}">
                      <a16:creationId xmlns:a16="http://schemas.microsoft.com/office/drawing/2014/main" id="{8CC130DA-746D-7E74-D4EB-D8DDF6EBB240}"/>
                    </a:ext>
                  </a:extLst>
                </p:cNvPr>
                <p:cNvSpPr/>
                <p:nvPr/>
              </p:nvSpPr>
              <p:spPr bwMode="auto">
                <a:xfrm rot="20507449">
                  <a:off x="2309731" y="2706908"/>
                  <a:ext cx="1520530" cy="1493837"/>
                </a:xfrm>
                <a:prstGeom prst="circularArrow">
                  <a:avLst>
                    <a:gd name="adj1" fmla="val 931"/>
                    <a:gd name="adj2" fmla="val 1187552"/>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grpSp>
        </p:grpSp>
        <p:sp>
          <p:nvSpPr>
            <p:cNvPr id="6" name="TextBox 5">
              <a:extLst>
                <a:ext uri="{FF2B5EF4-FFF2-40B4-BE49-F238E27FC236}">
                  <a16:creationId xmlns:a16="http://schemas.microsoft.com/office/drawing/2014/main" id="{7C9D59B0-F2A2-25F2-36A5-24B7790C520B}"/>
                </a:ext>
              </a:extLst>
            </p:cNvPr>
            <p:cNvSpPr txBox="1"/>
            <p:nvPr/>
          </p:nvSpPr>
          <p:spPr>
            <a:xfrm>
              <a:off x="4992285" y="4461363"/>
              <a:ext cx="1692710" cy="369332"/>
            </a:xfrm>
            <a:prstGeom prst="rect">
              <a:avLst/>
            </a:prstGeom>
            <a:noFill/>
          </p:spPr>
          <p:txBody>
            <a:bodyPr wrap="square" rtlCol="0">
              <a:spAutoFit/>
            </a:bodyPr>
            <a:lstStyle/>
            <a:p>
              <a:endParaRPr lang="en-US" i="0" dirty="0">
                <a:latin typeface="Arial" panose="020B0604020202020204" pitchFamily="34" charset="0"/>
                <a:cs typeface="Arial" panose="020B0604020202020204" pitchFamily="34" charset="0"/>
              </a:endParaRPr>
            </a:p>
          </p:txBody>
        </p:sp>
      </p:grpSp>
      <p:sp>
        <p:nvSpPr>
          <p:cNvPr id="10" name="Footer Placeholder 4">
            <a:extLst>
              <a:ext uri="{FF2B5EF4-FFF2-40B4-BE49-F238E27FC236}">
                <a16:creationId xmlns:a16="http://schemas.microsoft.com/office/drawing/2014/main" id="{CDD5ADDB-D466-6506-3E41-7D4914044905}"/>
              </a:ext>
            </a:extLst>
          </p:cNvPr>
          <p:cNvSpPr>
            <a:spLocks noGrp="1"/>
          </p:cNvSpPr>
          <p:nvPr>
            <p:ph type="ftr" sz="quarter" idx="3"/>
          </p:nvPr>
        </p:nvSpPr>
        <p:spPr>
          <a:xfrm>
            <a:off x="6575729" y="6450817"/>
            <a:ext cx="4679216" cy="365125"/>
          </a:xfr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3001077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051A9EA-CB5D-00AE-1A53-3979A98A3DA7}"/>
              </a:ext>
            </a:extLst>
          </p:cNvPr>
          <p:cNvSpPr>
            <a:spLocks noGrp="1"/>
          </p:cNvSpPr>
          <p:nvPr>
            <p:ph type="title"/>
          </p:nvPr>
        </p:nvSpPr>
        <p:spPr>
          <a:xfrm>
            <a:off x="949324" y="498296"/>
            <a:ext cx="10633075" cy="896116"/>
          </a:xfrm>
        </p:spPr>
        <p:txBody>
          <a:bodyPr>
            <a:noAutofit/>
          </a:bodyPr>
          <a:lstStyle/>
          <a:p>
            <a:r>
              <a:rPr lang="en-US" sz="3200" b="0" dirty="0"/>
              <a:t>Topic and stress positions smooth the flow of information</a:t>
            </a:r>
          </a:p>
        </p:txBody>
      </p:sp>
      <p:grpSp>
        <p:nvGrpSpPr>
          <p:cNvPr id="2" name="Group 1" descr="image showing connection of topic and stress positions">
            <a:extLst>
              <a:ext uri="{FF2B5EF4-FFF2-40B4-BE49-F238E27FC236}">
                <a16:creationId xmlns:a16="http://schemas.microsoft.com/office/drawing/2014/main" id="{B09BDD46-0CEC-9E91-7B47-690FD84137DB}"/>
              </a:ext>
            </a:extLst>
          </p:cNvPr>
          <p:cNvGrpSpPr/>
          <p:nvPr/>
        </p:nvGrpSpPr>
        <p:grpSpPr>
          <a:xfrm>
            <a:off x="1937230" y="-246566"/>
            <a:ext cx="8317540" cy="3675566"/>
            <a:chOff x="2752214" y="4461363"/>
            <a:chExt cx="6287153" cy="2116843"/>
          </a:xfrm>
        </p:grpSpPr>
        <p:grpSp>
          <p:nvGrpSpPr>
            <p:cNvPr id="4" name="Group 3">
              <a:extLst>
                <a:ext uri="{FF2B5EF4-FFF2-40B4-BE49-F238E27FC236}">
                  <a16:creationId xmlns:a16="http://schemas.microsoft.com/office/drawing/2014/main" id="{BA124774-C196-4577-9A75-D76ED37B7A32}"/>
                </a:ext>
              </a:extLst>
            </p:cNvPr>
            <p:cNvGrpSpPr/>
            <p:nvPr/>
          </p:nvGrpSpPr>
          <p:grpSpPr>
            <a:xfrm>
              <a:off x="2752214" y="5438974"/>
              <a:ext cx="6287153" cy="1139232"/>
              <a:chOff x="1033141" y="1742054"/>
              <a:chExt cx="7585529" cy="1694923"/>
            </a:xfrm>
          </p:grpSpPr>
          <p:sp>
            <p:nvSpPr>
              <p:cNvPr id="7" name="Rounded Rectangle 6">
                <a:extLst>
                  <a:ext uri="{FF2B5EF4-FFF2-40B4-BE49-F238E27FC236}">
                    <a16:creationId xmlns:a16="http://schemas.microsoft.com/office/drawing/2014/main" id="{61160573-2DBF-C808-236F-1A994B3AE42F}"/>
                  </a:ext>
                </a:extLst>
              </p:cNvPr>
              <p:cNvSpPr/>
              <p:nvPr/>
            </p:nvSpPr>
            <p:spPr bwMode="auto">
              <a:xfrm>
                <a:off x="1033141" y="1742054"/>
                <a:ext cx="7577458" cy="1271490"/>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grpSp>
            <p:nvGrpSpPr>
              <p:cNvPr id="14" name="Group 13">
                <a:extLst>
                  <a:ext uri="{FF2B5EF4-FFF2-40B4-BE49-F238E27FC236}">
                    <a16:creationId xmlns:a16="http://schemas.microsoft.com/office/drawing/2014/main" id="{C0F7F18F-DC2F-7F8B-D81C-1C4E8F97C062}"/>
                  </a:ext>
                </a:extLst>
              </p:cNvPr>
              <p:cNvGrpSpPr/>
              <p:nvPr/>
            </p:nvGrpSpPr>
            <p:grpSpPr>
              <a:xfrm>
                <a:off x="1115454" y="1815914"/>
                <a:ext cx="7503216" cy="1621063"/>
                <a:chOff x="966075" y="2620493"/>
                <a:chExt cx="7503216" cy="1621063"/>
              </a:xfrm>
            </p:grpSpPr>
            <p:sp>
              <p:nvSpPr>
                <p:cNvPr id="15" name="Circular Arrow 14">
                  <a:extLst>
                    <a:ext uri="{FF2B5EF4-FFF2-40B4-BE49-F238E27FC236}">
                      <a16:creationId xmlns:a16="http://schemas.microsoft.com/office/drawing/2014/main" id="{38880F86-7E16-26D5-6883-40ED448438B7}"/>
                    </a:ext>
                  </a:extLst>
                </p:cNvPr>
                <p:cNvSpPr/>
                <p:nvPr/>
              </p:nvSpPr>
              <p:spPr bwMode="auto">
                <a:xfrm rot="20507449">
                  <a:off x="6084889" y="2804012"/>
                  <a:ext cx="916369" cy="1138159"/>
                </a:xfrm>
                <a:prstGeom prst="circularArrow">
                  <a:avLst>
                    <a:gd name="adj1" fmla="val 931"/>
                    <a:gd name="adj2" fmla="val 992599"/>
                    <a:gd name="adj3" fmla="val 20398377"/>
                    <a:gd name="adj4" fmla="val 14078062"/>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16" name="Circular Arrow 15">
                  <a:extLst>
                    <a:ext uri="{FF2B5EF4-FFF2-40B4-BE49-F238E27FC236}">
                      <a16:creationId xmlns:a16="http://schemas.microsoft.com/office/drawing/2014/main" id="{E031D03A-94D3-CE6C-A2B6-7E4AFE653DAD}"/>
                    </a:ext>
                  </a:extLst>
                </p:cNvPr>
                <p:cNvSpPr/>
                <p:nvPr/>
              </p:nvSpPr>
              <p:spPr bwMode="auto">
                <a:xfrm rot="20829301">
                  <a:off x="5390364" y="2720745"/>
                  <a:ext cx="912207" cy="1195367"/>
                </a:xfrm>
                <a:prstGeom prst="circularArrow">
                  <a:avLst>
                    <a:gd name="adj1" fmla="val 931"/>
                    <a:gd name="adj2" fmla="val 992599"/>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19" name="Circular Arrow 18">
                  <a:extLst>
                    <a:ext uri="{FF2B5EF4-FFF2-40B4-BE49-F238E27FC236}">
                      <a16:creationId xmlns:a16="http://schemas.microsoft.com/office/drawing/2014/main" id="{FC9CEA48-DFA4-B02D-1B53-55224853E829}"/>
                    </a:ext>
                  </a:extLst>
                </p:cNvPr>
                <p:cNvSpPr/>
                <p:nvPr/>
              </p:nvSpPr>
              <p:spPr bwMode="auto">
                <a:xfrm rot="20841857">
                  <a:off x="4630052" y="2634722"/>
                  <a:ext cx="946849" cy="1367413"/>
                </a:xfrm>
                <a:prstGeom prst="circularArrow">
                  <a:avLst>
                    <a:gd name="adj1" fmla="val 931"/>
                    <a:gd name="adj2" fmla="val 1032319"/>
                    <a:gd name="adj3" fmla="val 20398377"/>
                    <a:gd name="adj4" fmla="val 13396050"/>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20" name="Circular Arrow 19">
                  <a:extLst>
                    <a:ext uri="{FF2B5EF4-FFF2-40B4-BE49-F238E27FC236}">
                      <a16:creationId xmlns:a16="http://schemas.microsoft.com/office/drawing/2014/main" id="{91794259-F5C4-4DDC-258C-E6F273652AA5}"/>
                    </a:ext>
                  </a:extLst>
                </p:cNvPr>
                <p:cNvSpPr/>
                <p:nvPr/>
              </p:nvSpPr>
              <p:spPr bwMode="auto">
                <a:xfrm rot="20856024">
                  <a:off x="3260735" y="2620493"/>
                  <a:ext cx="1668292" cy="1621063"/>
                </a:xfrm>
                <a:prstGeom prst="circularArrow">
                  <a:avLst>
                    <a:gd name="adj1" fmla="val 0"/>
                    <a:gd name="adj2" fmla="val 992599"/>
                    <a:gd name="adj3" fmla="val 20228592"/>
                    <a:gd name="adj4" fmla="val 14139291"/>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21" name="TextBox 20">
                  <a:extLst>
                    <a:ext uri="{FF2B5EF4-FFF2-40B4-BE49-F238E27FC236}">
                      <a16:creationId xmlns:a16="http://schemas.microsoft.com/office/drawing/2014/main" id="{C489568D-8399-49C1-10B0-532811E51FE0}"/>
                    </a:ext>
                  </a:extLst>
                </p:cNvPr>
                <p:cNvSpPr txBox="1"/>
                <p:nvPr/>
              </p:nvSpPr>
              <p:spPr>
                <a:xfrm>
                  <a:off x="966075" y="2917441"/>
                  <a:ext cx="1386101" cy="553805"/>
                </a:xfrm>
                <a:prstGeom prst="rect">
                  <a:avLst/>
                </a:prstGeom>
                <a:noFill/>
              </p:spPr>
              <p:txBody>
                <a:bodyPr wrap="square" rtlCol="0">
                  <a:spAutoFit/>
                </a:bodyPr>
                <a:lstStyle/>
                <a:p>
                  <a:pPr algn="ctr"/>
                  <a:r>
                    <a:rPr lang="en-US" b="0" i="0" dirty="0"/>
                    <a:t>Topic </a:t>
                  </a:r>
                  <a:br>
                    <a:rPr lang="en-US" b="0" i="0" dirty="0"/>
                  </a:br>
                  <a:r>
                    <a:rPr lang="en-US" b="0" i="0" dirty="0"/>
                    <a:t>sentence</a:t>
                  </a:r>
                </a:p>
              </p:txBody>
            </p:sp>
            <p:sp>
              <p:nvSpPr>
                <p:cNvPr id="22" name="TextBox 21">
                  <a:extLst>
                    <a:ext uri="{FF2B5EF4-FFF2-40B4-BE49-F238E27FC236}">
                      <a16:creationId xmlns:a16="http://schemas.microsoft.com/office/drawing/2014/main" id="{6D6D6434-51BB-93C1-F650-DC7A69C4FC51}"/>
                    </a:ext>
                  </a:extLst>
                </p:cNvPr>
                <p:cNvSpPr txBox="1"/>
                <p:nvPr/>
              </p:nvSpPr>
              <p:spPr>
                <a:xfrm>
                  <a:off x="1880147" y="3253707"/>
                  <a:ext cx="1371600" cy="316460"/>
                </a:xfrm>
                <a:prstGeom prst="rect">
                  <a:avLst/>
                </a:prstGeom>
                <a:noFill/>
              </p:spPr>
              <p:txBody>
                <a:bodyPr wrap="square" rtlCol="0">
                  <a:spAutoFit/>
                </a:bodyPr>
                <a:lstStyle/>
                <a:p>
                  <a:pPr algn="ctr"/>
                  <a:r>
                    <a:rPr lang="en-US" b="0" i="0" dirty="0">
                      <a:solidFill>
                        <a:schemeClr val="accent4"/>
                      </a:solidFill>
                    </a:rPr>
                    <a:t>Old</a:t>
                  </a:r>
                </a:p>
              </p:txBody>
            </p:sp>
            <p:sp>
              <p:nvSpPr>
                <p:cNvPr id="23" name="TextBox 22">
                  <a:extLst>
                    <a:ext uri="{FF2B5EF4-FFF2-40B4-BE49-F238E27FC236}">
                      <a16:creationId xmlns:a16="http://schemas.microsoft.com/office/drawing/2014/main" id="{46CD6DBE-7D78-2063-D7EB-7B9DA77F5403}"/>
                    </a:ext>
                  </a:extLst>
                </p:cNvPr>
                <p:cNvSpPr txBox="1"/>
                <p:nvPr/>
              </p:nvSpPr>
              <p:spPr>
                <a:xfrm>
                  <a:off x="2955222" y="3250192"/>
                  <a:ext cx="1371600" cy="316460"/>
                </a:xfrm>
                <a:prstGeom prst="rect">
                  <a:avLst/>
                </a:prstGeom>
                <a:noFill/>
              </p:spPr>
              <p:txBody>
                <a:bodyPr wrap="square" rtlCol="0">
                  <a:spAutoFit/>
                </a:bodyPr>
                <a:lstStyle/>
                <a:p>
                  <a:pPr algn="ctr"/>
                  <a:r>
                    <a:rPr lang="en-US" b="0" i="0" dirty="0">
                      <a:solidFill>
                        <a:schemeClr val="accent6"/>
                      </a:solidFill>
                    </a:rPr>
                    <a:t>New</a:t>
                  </a:r>
                </a:p>
              </p:txBody>
            </p:sp>
            <p:sp>
              <p:nvSpPr>
                <p:cNvPr id="24" name="TextBox 23">
                  <a:extLst>
                    <a:ext uri="{FF2B5EF4-FFF2-40B4-BE49-F238E27FC236}">
                      <a16:creationId xmlns:a16="http://schemas.microsoft.com/office/drawing/2014/main" id="{93EC8C8E-B55E-096B-E9A4-ABF3D308C094}"/>
                    </a:ext>
                  </a:extLst>
                </p:cNvPr>
                <p:cNvSpPr txBox="1"/>
                <p:nvPr/>
              </p:nvSpPr>
              <p:spPr>
                <a:xfrm>
                  <a:off x="3988512" y="3250192"/>
                  <a:ext cx="1371600" cy="316460"/>
                </a:xfrm>
                <a:prstGeom prst="rect">
                  <a:avLst/>
                </a:prstGeom>
                <a:noFill/>
              </p:spPr>
              <p:txBody>
                <a:bodyPr wrap="square" rtlCol="0">
                  <a:spAutoFit/>
                </a:bodyPr>
                <a:lstStyle/>
                <a:p>
                  <a:pPr algn="ctr"/>
                  <a:r>
                    <a:rPr lang="en-US" b="0" i="0" dirty="0">
                      <a:solidFill>
                        <a:schemeClr val="accent4"/>
                      </a:solidFill>
                    </a:rPr>
                    <a:t>Old</a:t>
                  </a:r>
                </a:p>
              </p:txBody>
            </p:sp>
            <p:sp>
              <p:nvSpPr>
                <p:cNvPr id="25" name="TextBox 24">
                  <a:extLst>
                    <a:ext uri="{FF2B5EF4-FFF2-40B4-BE49-F238E27FC236}">
                      <a16:creationId xmlns:a16="http://schemas.microsoft.com/office/drawing/2014/main" id="{3D5E3B05-5245-2394-D5F7-1C6CCFC19B9A}"/>
                    </a:ext>
                  </a:extLst>
                </p:cNvPr>
                <p:cNvSpPr txBox="1"/>
                <p:nvPr/>
              </p:nvSpPr>
              <p:spPr>
                <a:xfrm>
                  <a:off x="4771653" y="3226678"/>
                  <a:ext cx="1371600" cy="316460"/>
                </a:xfrm>
                <a:prstGeom prst="rect">
                  <a:avLst/>
                </a:prstGeom>
                <a:noFill/>
              </p:spPr>
              <p:txBody>
                <a:bodyPr wrap="square" rtlCol="0">
                  <a:spAutoFit/>
                </a:bodyPr>
                <a:lstStyle/>
                <a:p>
                  <a:pPr algn="ctr"/>
                  <a:r>
                    <a:rPr lang="en-US" b="0" i="0" dirty="0">
                      <a:solidFill>
                        <a:schemeClr val="accent6"/>
                      </a:solidFill>
                    </a:rPr>
                    <a:t>New</a:t>
                  </a:r>
                </a:p>
              </p:txBody>
            </p:sp>
            <p:sp>
              <p:nvSpPr>
                <p:cNvPr id="26" name="TextBox 25">
                  <a:extLst>
                    <a:ext uri="{FF2B5EF4-FFF2-40B4-BE49-F238E27FC236}">
                      <a16:creationId xmlns:a16="http://schemas.microsoft.com/office/drawing/2014/main" id="{7DC55248-4564-6AE6-99F1-4101EEA7B1D8}"/>
                    </a:ext>
                  </a:extLst>
                </p:cNvPr>
                <p:cNvSpPr txBox="1"/>
                <p:nvPr/>
              </p:nvSpPr>
              <p:spPr>
                <a:xfrm>
                  <a:off x="5526174" y="3236415"/>
                  <a:ext cx="1371600" cy="316460"/>
                </a:xfrm>
                <a:prstGeom prst="rect">
                  <a:avLst/>
                </a:prstGeom>
                <a:noFill/>
              </p:spPr>
              <p:txBody>
                <a:bodyPr wrap="square" rtlCol="0">
                  <a:spAutoFit/>
                </a:bodyPr>
                <a:lstStyle/>
                <a:p>
                  <a:pPr algn="ctr"/>
                  <a:r>
                    <a:rPr lang="en-US" b="0" i="0" dirty="0">
                      <a:solidFill>
                        <a:schemeClr val="accent4"/>
                      </a:solidFill>
                    </a:rPr>
                    <a:t>Old</a:t>
                  </a:r>
                </a:p>
              </p:txBody>
            </p:sp>
            <p:sp>
              <p:nvSpPr>
                <p:cNvPr id="27" name="TextBox 26">
                  <a:extLst>
                    <a:ext uri="{FF2B5EF4-FFF2-40B4-BE49-F238E27FC236}">
                      <a16:creationId xmlns:a16="http://schemas.microsoft.com/office/drawing/2014/main" id="{94E385CB-9674-5677-6A02-43AFAE6AD5E6}"/>
                    </a:ext>
                  </a:extLst>
                </p:cNvPr>
                <p:cNvSpPr txBox="1"/>
                <p:nvPr/>
              </p:nvSpPr>
              <p:spPr>
                <a:xfrm>
                  <a:off x="6186195" y="3259217"/>
                  <a:ext cx="1371600" cy="316460"/>
                </a:xfrm>
                <a:prstGeom prst="rect">
                  <a:avLst/>
                </a:prstGeom>
                <a:noFill/>
              </p:spPr>
              <p:txBody>
                <a:bodyPr wrap="square" rtlCol="0">
                  <a:spAutoFit/>
                </a:bodyPr>
                <a:lstStyle/>
                <a:p>
                  <a:pPr algn="ctr"/>
                  <a:r>
                    <a:rPr lang="en-US" b="0" i="0" dirty="0">
                      <a:solidFill>
                        <a:schemeClr val="accent6"/>
                      </a:solidFill>
                    </a:rPr>
                    <a:t>New</a:t>
                  </a:r>
                </a:p>
              </p:txBody>
            </p:sp>
            <p:sp>
              <p:nvSpPr>
                <p:cNvPr id="28" name="TextBox 27">
                  <a:extLst>
                    <a:ext uri="{FF2B5EF4-FFF2-40B4-BE49-F238E27FC236}">
                      <a16:creationId xmlns:a16="http://schemas.microsoft.com/office/drawing/2014/main" id="{110FFA5E-E899-4D2B-8903-55CD334C32F1}"/>
                    </a:ext>
                  </a:extLst>
                </p:cNvPr>
                <p:cNvSpPr txBox="1"/>
                <p:nvPr/>
              </p:nvSpPr>
              <p:spPr>
                <a:xfrm>
                  <a:off x="6855440" y="2868957"/>
                  <a:ext cx="1613851" cy="553805"/>
                </a:xfrm>
                <a:prstGeom prst="rect">
                  <a:avLst/>
                </a:prstGeom>
                <a:noFill/>
              </p:spPr>
              <p:txBody>
                <a:bodyPr wrap="square" rtlCol="0">
                  <a:spAutoFit/>
                </a:bodyPr>
                <a:lstStyle/>
                <a:p>
                  <a:pPr algn="ctr"/>
                  <a:r>
                    <a:rPr lang="en-US" b="0" i="0" dirty="0"/>
                    <a:t>Concluding sentence</a:t>
                  </a:r>
                </a:p>
              </p:txBody>
            </p:sp>
            <p:sp>
              <p:nvSpPr>
                <p:cNvPr id="29" name="Circular Arrow 28">
                  <a:extLst>
                    <a:ext uri="{FF2B5EF4-FFF2-40B4-BE49-F238E27FC236}">
                      <a16:creationId xmlns:a16="http://schemas.microsoft.com/office/drawing/2014/main" id="{8CC130DA-746D-7E74-D4EB-D8DDF6EBB240}"/>
                    </a:ext>
                  </a:extLst>
                </p:cNvPr>
                <p:cNvSpPr/>
                <p:nvPr/>
              </p:nvSpPr>
              <p:spPr bwMode="auto">
                <a:xfrm rot="20507449">
                  <a:off x="2309731" y="2706908"/>
                  <a:ext cx="1520530" cy="1493837"/>
                </a:xfrm>
                <a:prstGeom prst="circularArrow">
                  <a:avLst>
                    <a:gd name="adj1" fmla="val 931"/>
                    <a:gd name="adj2" fmla="val 1187552"/>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grpSp>
        </p:grpSp>
        <p:sp>
          <p:nvSpPr>
            <p:cNvPr id="6" name="TextBox 5">
              <a:extLst>
                <a:ext uri="{FF2B5EF4-FFF2-40B4-BE49-F238E27FC236}">
                  <a16:creationId xmlns:a16="http://schemas.microsoft.com/office/drawing/2014/main" id="{7C9D59B0-F2A2-25F2-36A5-24B7790C520B}"/>
                </a:ext>
              </a:extLst>
            </p:cNvPr>
            <p:cNvSpPr txBox="1"/>
            <p:nvPr/>
          </p:nvSpPr>
          <p:spPr>
            <a:xfrm>
              <a:off x="4992285" y="4461363"/>
              <a:ext cx="1692710" cy="369332"/>
            </a:xfrm>
            <a:prstGeom prst="rect">
              <a:avLst/>
            </a:prstGeom>
            <a:noFill/>
          </p:spPr>
          <p:txBody>
            <a:bodyPr wrap="square" rtlCol="0">
              <a:spAutoFit/>
            </a:bodyPr>
            <a:lstStyle/>
            <a:p>
              <a:endParaRPr lang="en-US" i="0" dirty="0">
                <a:latin typeface="Arial" panose="020B0604020202020204" pitchFamily="34" charset="0"/>
                <a:cs typeface="Arial" panose="020B0604020202020204" pitchFamily="34" charset="0"/>
              </a:endParaRPr>
            </a:p>
          </p:txBody>
        </p:sp>
      </p:grpSp>
      <p:sp>
        <p:nvSpPr>
          <p:cNvPr id="12" name="Rectangle 3">
            <a:extLst>
              <a:ext uri="{FF2B5EF4-FFF2-40B4-BE49-F238E27FC236}">
                <a16:creationId xmlns:a16="http://schemas.microsoft.com/office/drawing/2014/main" id="{2208EA90-D0C8-9431-B9B5-07CF57FE3329}"/>
              </a:ext>
            </a:extLst>
          </p:cNvPr>
          <p:cNvSpPr>
            <a:spLocks noChangeArrowheads="1"/>
          </p:cNvSpPr>
          <p:nvPr/>
        </p:nvSpPr>
        <p:spPr bwMode="auto">
          <a:xfrm>
            <a:off x="775037" y="2979585"/>
            <a:ext cx="1063307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indent="-342900">
              <a:spcBef>
                <a:spcPts val="0"/>
              </a:spcBef>
              <a:spcAft>
                <a:spcPts val="0"/>
              </a:spcAft>
              <a:buFont typeface="Arial" panose="020B0604020202020204" pitchFamily="34" charset="0"/>
              <a:buChar char="•"/>
            </a:pPr>
            <a:r>
              <a:rPr lang="en-US" sz="2000" dirty="0">
                <a:effectLst/>
                <a:latin typeface="+mj-lt"/>
                <a:ea typeface="MS Mincho" panose="02020609040205080304" pitchFamily="49" charset="-128"/>
                <a:cs typeface="Arial" panose="020B0604020202020204" pitchFamily="34" charset="0"/>
              </a:rPr>
              <a:t>Multiple sclerosis (MS) is a chronic, inflammatory, neurodegenerative disease of the central nervous system (CNS) with unknown etiology. </a:t>
            </a:r>
          </a:p>
          <a:p>
            <a:pPr marL="342900" marR="0" indent="-342900">
              <a:spcBef>
                <a:spcPts val="0"/>
              </a:spcBef>
              <a:spcAft>
                <a:spcPts val="0"/>
              </a:spcAft>
              <a:buFont typeface="Arial" panose="020B0604020202020204" pitchFamily="34" charset="0"/>
              <a:buChar char="•"/>
            </a:pPr>
            <a:r>
              <a:rPr lang="en-US" sz="2000" dirty="0">
                <a:solidFill>
                  <a:schemeClr val="accent4"/>
                </a:solidFill>
                <a:effectLst/>
                <a:latin typeface="+mj-lt"/>
                <a:ea typeface="MS Mincho" panose="02020609040205080304" pitchFamily="49" charset="-128"/>
                <a:cs typeface="Arial" panose="020B0604020202020204" pitchFamily="34" charset="0"/>
              </a:rPr>
              <a:t>Mouse models of MS</a:t>
            </a:r>
            <a:r>
              <a:rPr lang="en-US" sz="2000" dirty="0">
                <a:effectLst/>
                <a:latin typeface="+mj-lt"/>
                <a:ea typeface="MS Mincho" panose="02020609040205080304" pitchFamily="49" charset="-128"/>
                <a:cs typeface="Arial" panose="020B0604020202020204" pitchFamily="34" charset="0"/>
              </a:rPr>
              <a:t> are characterized by high expression of the </a:t>
            </a:r>
            <a:r>
              <a:rPr lang="en-US" sz="2000" dirty="0">
                <a:solidFill>
                  <a:schemeClr val="accent6"/>
                </a:solidFill>
                <a:effectLst/>
                <a:latin typeface="+mj-lt"/>
                <a:ea typeface="MS Mincho" panose="02020609040205080304" pitchFamily="49" charset="-128"/>
                <a:cs typeface="Arial" panose="020B0604020202020204" pitchFamily="34" charset="0"/>
              </a:rPr>
              <a:t>Nix-a cytokine. </a:t>
            </a:r>
          </a:p>
          <a:p>
            <a:pPr marL="342900" marR="0" indent="-342900">
              <a:spcBef>
                <a:spcPts val="0"/>
              </a:spcBef>
              <a:spcAft>
                <a:spcPts val="0"/>
              </a:spcAft>
              <a:buFont typeface="Arial" panose="020B0604020202020204" pitchFamily="34" charset="0"/>
              <a:buChar char="•"/>
            </a:pPr>
            <a:r>
              <a:rPr lang="en-US" sz="2000" dirty="0">
                <a:solidFill>
                  <a:schemeClr val="accent4"/>
                </a:solidFill>
                <a:effectLst/>
                <a:latin typeface="+mj-lt"/>
                <a:ea typeface="MS Mincho" panose="02020609040205080304" pitchFamily="49" charset="-128"/>
                <a:cs typeface="Arial" panose="020B0604020202020204" pitchFamily="34" charset="0"/>
              </a:rPr>
              <a:t>Nix-a</a:t>
            </a:r>
            <a:r>
              <a:rPr lang="en-US" sz="2000" dirty="0">
                <a:effectLst/>
                <a:latin typeface="+mj-lt"/>
                <a:ea typeface="MS Mincho" panose="02020609040205080304" pitchFamily="49" charset="-128"/>
                <a:cs typeface="Arial" panose="020B0604020202020204" pitchFamily="34" charset="0"/>
              </a:rPr>
              <a:t> is a signature cytokine of the Nix subset and is known to play a crucial role in controlling </a:t>
            </a:r>
            <a:r>
              <a:rPr lang="en-US" sz="2000" dirty="0">
                <a:solidFill>
                  <a:schemeClr val="accent6"/>
                </a:solidFill>
                <a:effectLst/>
                <a:latin typeface="+mj-lt"/>
                <a:ea typeface="MS Mincho" panose="02020609040205080304" pitchFamily="49" charset="-128"/>
                <a:cs typeface="Arial" panose="020B0604020202020204" pitchFamily="34" charset="0"/>
              </a:rPr>
              <a:t>extracellular bacterial and fungal infections. </a:t>
            </a:r>
          </a:p>
          <a:p>
            <a:pPr marL="342900" marR="0" indent="-342900">
              <a:spcBef>
                <a:spcPts val="0"/>
              </a:spcBef>
              <a:spcAft>
                <a:spcPts val="0"/>
              </a:spcAft>
              <a:buFont typeface="Arial" panose="020B0604020202020204" pitchFamily="34" charset="0"/>
              <a:buChar char="•"/>
            </a:pPr>
            <a:r>
              <a:rPr lang="en-US" sz="2000" dirty="0">
                <a:solidFill>
                  <a:schemeClr val="accent4"/>
                </a:solidFill>
                <a:effectLst/>
                <a:latin typeface="+mj-lt"/>
                <a:ea typeface="MS Mincho" panose="02020609040205080304" pitchFamily="49" charset="-128"/>
                <a:cs typeface="Arial" panose="020B0604020202020204" pitchFamily="34" charset="0"/>
              </a:rPr>
              <a:t>High levels of the Nix-a cytokine </a:t>
            </a:r>
            <a:r>
              <a:rPr lang="en-US" sz="2000" dirty="0">
                <a:effectLst/>
                <a:latin typeface="+mj-lt"/>
                <a:ea typeface="MS Mincho" panose="02020609040205080304" pitchFamily="49" charset="-128"/>
                <a:cs typeface="Arial" panose="020B0604020202020204" pitchFamily="34" charset="0"/>
              </a:rPr>
              <a:t>can lead to </a:t>
            </a:r>
            <a:r>
              <a:rPr lang="en-US" sz="2000" dirty="0">
                <a:solidFill>
                  <a:schemeClr val="accent6"/>
                </a:solidFill>
                <a:effectLst/>
                <a:latin typeface="+mj-lt"/>
                <a:ea typeface="MS Mincho" panose="02020609040205080304" pitchFamily="49" charset="-128"/>
                <a:cs typeface="Arial" panose="020B0604020202020204" pitchFamily="34" charset="0"/>
              </a:rPr>
              <a:t>unresolved inflammation and tissue pathology. </a:t>
            </a:r>
          </a:p>
          <a:p>
            <a:pPr marL="342900" marR="0" indent="-342900">
              <a:spcBef>
                <a:spcPts val="0"/>
              </a:spcBef>
              <a:spcAft>
                <a:spcPts val="0"/>
              </a:spcAft>
              <a:buFont typeface="Arial" panose="020B0604020202020204" pitchFamily="34" charset="0"/>
              <a:buChar char="•"/>
            </a:pPr>
            <a:r>
              <a:rPr lang="en-US" sz="2000" dirty="0">
                <a:effectLst/>
                <a:latin typeface="+mj-lt"/>
                <a:ea typeface="MS Mincho" panose="02020609040205080304" pitchFamily="49" charset="-128"/>
                <a:cs typeface="Arial" panose="020B0604020202020204" pitchFamily="34" charset="0"/>
              </a:rPr>
              <a:t>Although Nix-a is considered a major cytokine in the pathogenesis of multiple autoimmune diseases, its role in the pathobiology of MS is still being explored.</a:t>
            </a:r>
            <a:endParaRPr lang="en-US" sz="2000" dirty="0">
              <a:effectLst/>
              <a:latin typeface="+mj-lt"/>
              <a:ea typeface="MS Mincho" panose="02020609040205080304" pitchFamily="49" charset="-128"/>
              <a:cs typeface="Times New Roman" panose="02020603050405020304" pitchFamily="18" charset="0"/>
            </a:endParaRPr>
          </a:p>
        </p:txBody>
      </p:sp>
      <p:sp>
        <p:nvSpPr>
          <p:cNvPr id="10" name="Footer Placeholder 4">
            <a:extLst>
              <a:ext uri="{FF2B5EF4-FFF2-40B4-BE49-F238E27FC236}">
                <a16:creationId xmlns:a16="http://schemas.microsoft.com/office/drawing/2014/main" id="{CDD5ADDB-D466-6506-3E41-7D4914044905}"/>
              </a:ext>
            </a:extLst>
          </p:cNvPr>
          <p:cNvSpPr>
            <a:spLocks noGrp="1"/>
          </p:cNvSpPr>
          <p:nvPr>
            <p:ph type="ftr" sz="quarter" idx="3"/>
          </p:nvPr>
        </p:nvSpPr>
        <p:spPr>
          <a:xfrm>
            <a:off x="6575729" y="6450817"/>
            <a:ext cx="4679216" cy="365125"/>
          </a:xfr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368554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a:extLst>
              <a:ext uri="{FF2B5EF4-FFF2-40B4-BE49-F238E27FC236}">
                <a16:creationId xmlns:a16="http://schemas.microsoft.com/office/drawing/2014/main" id="{D28FA5DA-6DC8-5F82-0B7C-85B807ED14EF}"/>
              </a:ext>
            </a:extLst>
          </p:cNvPr>
          <p:cNvSpPr txBox="1">
            <a:spLocks noGrp="1"/>
          </p:cNvSpPr>
          <p:nvPr>
            <p:ph type="title" idx="4294967295"/>
          </p:nvPr>
        </p:nvSpPr>
        <p:spPr>
          <a:xfrm>
            <a:off x="968148" y="431526"/>
            <a:ext cx="9540417" cy="89611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t>Order of information in paragraphs: context is key</a:t>
            </a:r>
          </a:p>
        </p:txBody>
      </p:sp>
      <p:grpSp>
        <p:nvGrpSpPr>
          <p:cNvPr id="30" name="Group 29" descr="image showing topic and stress positions">
            <a:extLst>
              <a:ext uri="{FF2B5EF4-FFF2-40B4-BE49-F238E27FC236}">
                <a16:creationId xmlns:a16="http://schemas.microsoft.com/office/drawing/2014/main" id="{B85023B1-3A1C-C288-564E-3E5CE266050A}"/>
              </a:ext>
            </a:extLst>
          </p:cNvPr>
          <p:cNvGrpSpPr/>
          <p:nvPr/>
        </p:nvGrpSpPr>
        <p:grpSpPr>
          <a:xfrm>
            <a:off x="2842755" y="2078088"/>
            <a:ext cx="7116088" cy="2433862"/>
            <a:chOff x="2306354" y="2616140"/>
            <a:chExt cx="7116088" cy="2433862"/>
          </a:xfrm>
        </p:grpSpPr>
        <p:sp>
          <p:nvSpPr>
            <p:cNvPr id="16" name="TextBox 15">
              <a:extLst>
                <a:ext uri="{FF2B5EF4-FFF2-40B4-BE49-F238E27FC236}">
                  <a16:creationId xmlns:a16="http://schemas.microsoft.com/office/drawing/2014/main" id="{0A17FEAF-2F97-AF80-DD39-B739ED0C97CC}"/>
                </a:ext>
              </a:extLst>
            </p:cNvPr>
            <p:cNvSpPr txBox="1"/>
            <p:nvPr/>
          </p:nvSpPr>
          <p:spPr>
            <a:xfrm>
              <a:off x="2306354" y="3275594"/>
              <a:ext cx="1480460" cy="646330"/>
            </a:xfrm>
            <a:prstGeom prst="rect">
              <a:avLst/>
            </a:prstGeom>
            <a:noFill/>
          </p:spPr>
          <p:txBody>
            <a:bodyPr wrap="square" rtlCol="0">
              <a:spAutoFit/>
            </a:bodyPr>
            <a:lstStyle/>
            <a:p>
              <a:pPr algn="ctr"/>
              <a:r>
                <a:rPr lang="en-US" b="0" i="0" dirty="0">
                  <a:solidFill>
                    <a:schemeClr val="accent1"/>
                  </a:solidFill>
                </a:rPr>
                <a:t>Topic </a:t>
              </a:r>
              <a:br>
                <a:rPr lang="en-US" b="0" i="0" dirty="0">
                  <a:solidFill>
                    <a:schemeClr val="accent1"/>
                  </a:solidFill>
                </a:rPr>
              </a:br>
              <a:r>
                <a:rPr lang="en-US" b="0" i="0" dirty="0">
                  <a:solidFill>
                    <a:schemeClr val="accent1"/>
                  </a:solidFill>
                </a:rPr>
                <a:t>sentence</a:t>
              </a:r>
            </a:p>
          </p:txBody>
        </p:sp>
        <p:sp>
          <p:nvSpPr>
            <p:cNvPr id="17" name="TextBox 16">
              <a:extLst>
                <a:ext uri="{FF2B5EF4-FFF2-40B4-BE49-F238E27FC236}">
                  <a16:creationId xmlns:a16="http://schemas.microsoft.com/office/drawing/2014/main" id="{8D3597C2-5CE1-3944-50CA-8D1C34FBA681}"/>
                </a:ext>
              </a:extLst>
            </p:cNvPr>
            <p:cNvSpPr txBox="1"/>
            <p:nvPr/>
          </p:nvSpPr>
          <p:spPr>
            <a:xfrm>
              <a:off x="2314098" y="3805835"/>
              <a:ext cx="1464972" cy="369332"/>
            </a:xfrm>
            <a:prstGeom prst="rect">
              <a:avLst/>
            </a:prstGeom>
            <a:noFill/>
          </p:spPr>
          <p:txBody>
            <a:bodyPr wrap="square" rtlCol="0">
              <a:spAutoFit/>
            </a:bodyPr>
            <a:lstStyle/>
            <a:p>
              <a:pPr algn="ctr"/>
              <a:r>
                <a:rPr lang="en-US" b="0" i="0" dirty="0">
                  <a:solidFill>
                    <a:schemeClr val="accent4"/>
                  </a:solidFill>
                </a:rPr>
                <a:t>(Context)</a:t>
              </a:r>
            </a:p>
          </p:txBody>
        </p:sp>
        <p:sp>
          <p:nvSpPr>
            <p:cNvPr id="18" name="TextBox 17">
              <a:extLst>
                <a:ext uri="{FF2B5EF4-FFF2-40B4-BE49-F238E27FC236}">
                  <a16:creationId xmlns:a16="http://schemas.microsoft.com/office/drawing/2014/main" id="{B3DA44DE-4338-8CD6-213A-03CA299B5ACA}"/>
                </a:ext>
              </a:extLst>
            </p:cNvPr>
            <p:cNvSpPr txBox="1"/>
            <p:nvPr/>
          </p:nvSpPr>
          <p:spPr>
            <a:xfrm>
              <a:off x="3890342" y="3471336"/>
              <a:ext cx="1464972" cy="646331"/>
            </a:xfrm>
            <a:prstGeom prst="rect">
              <a:avLst/>
            </a:prstGeom>
            <a:noFill/>
          </p:spPr>
          <p:txBody>
            <a:bodyPr wrap="square" rtlCol="0">
              <a:spAutoFit/>
            </a:bodyPr>
            <a:lstStyle/>
            <a:p>
              <a:pPr algn="ctr"/>
              <a:r>
                <a:rPr lang="en-US" b="0" i="0" dirty="0">
                  <a:solidFill>
                    <a:schemeClr val="accent6"/>
                  </a:solidFill>
                </a:rPr>
                <a:t>Supporting statement</a:t>
              </a:r>
            </a:p>
          </p:txBody>
        </p:sp>
        <p:sp>
          <p:nvSpPr>
            <p:cNvPr id="24" name="Circular Arrow 23">
              <a:extLst>
                <a:ext uri="{FF2B5EF4-FFF2-40B4-BE49-F238E27FC236}">
                  <a16:creationId xmlns:a16="http://schemas.microsoft.com/office/drawing/2014/main" id="{7F32B8AA-C2A4-B92D-2FC6-F9D9628A6831}"/>
                </a:ext>
              </a:extLst>
            </p:cNvPr>
            <p:cNvSpPr/>
            <p:nvPr/>
          </p:nvSpPr>
          <p:spPr bwMode="auto">
            <a:xfrm rot="20507449">
              <a:off x="3200910" y="3000767"/>
              <a:ext cx="1624040" cy="1293895"/>
            </a:xfrm>
            <a:prstGeom prst="circularArrow">
              <a:avLst>
                <a:gd name="adj1" fmla="val 931"/>
                <a:gd name="adj2" fmla="val 1187552"/>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28" name="Circular Arrow 27">
              <a:extLst>
                <a:ext uri="{FF2B5EF4-FFF2-40B4-BE49-F238E27FC236}">
                  <a16:creationId xmlns:a16="http://schemas.microsoft.com/office/drawing/2014/main" id="{DD0A56CE-195F-07B0-75ED-8F49F57C6DEC}"/>
                </a:ext>
              </a:extLst>
            </p:cNvPr>
            <p:cNvSpPr/>
            <p:nvPr/>
          </p:nvSpPr>
          <p:spPr bwMode="auto">
            <a:xfrm rot="20973595">
              <a:off x="2874812" y="2719634"/>
              <a:ext cx="3430509" cy="2330368"/>
            </a:xfrm>
            <a:prstGeom prst="circularArrow">
              <a:avLst>
                <a:gd name="adj1" fmla="val 0"/>
                <a:gd name="adj2" fmla="val 755662"/>
                <a:gd name="adj3" fmla="val 20351526"/>
                <a:gd name="adj4" fmla="val 13502109"/>
                <a:gd name="adj5" fmla="val 915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29" name="Circular Arrow 28">
              <a:extLst>
                <a:ext uri="{FF2B5EF4-FFF2-40B4-BE49-F238E27FC236}">
                  <a16:creationId xmlns:a16="http://schemas.microsoft.com/office/drawing/2014/main" id="{ACB5ED38-D306-16E6-DE0C-9FCE68F45AD6}"/>
                </a:ext>
              </a:extLst>
            </p:cNvPr>
            <p:cNvSpPr/>
            <p:nvPr/>
          </p:nvSpPr>
          <p:spPr bwMode="auto">
            <a:xfrm>
              <a:off x="3128671" y="2616140"/>
              <a:ext cx="4244179" cy="2330368"/>
            </a:xfrm>
            <a:prstGeom prst="circularArrow">
              <a:avLst>
                <a:gd name="adj1" fmla="val 0"/>
                <a:gd name="adj2" fmla="val 570987"/>
                <a:gd name="adj3" fmla="val 20509748"/>
                <a:gd name="adj4" fmla="val 11920511"/>
                <a:gd name="adj5" fmla="val 702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2" name="TextBox 1">
              <a:extLst>
                <a:ext uri="{FF2B5EF4-FFF2-40B4-BE49-F238E27FC236}">
                  <a16:creationId xmlns:a16="http://schemas.microsoft.com/office/drawing/2014/main" id="{5E6B81BD-77B8-C872-3E25-68D1D2192868}"/>
                </a:ext>
              </a:extLst>
            </p:cNvPr>
            <p:cNvSpPr txBox="1"/>
            <p:nvPr/>
          </p:nvSpPr>
          <p:spPr>
            <a:xfrm>
              <a:off x="5176217" y="3471336"/>
              <a:ext cx="1464972" cy="646331"/>
            </a:xfrm>
            <a:prstGeom prst="rect">
              <a:avLst/>
            </a:prstGeom>
            <a:noFill/>
          </p:spPr>
          <p:txBody>
            <a:bodyPr wrap="square" rtlCol="0">
              <a:spAutoFit/>
            </a:bodyPr>
            <a:lstStyle/>
            <a:p>
              <a:pPr algn="ctr"/>
              <a:r>
                <a:rPr lang="en-US" b="0" i="0" dirty="0">
                  <a:solidFill>
                    <a:schemeClr val="accent6"/>
                  </a:solidFill>
                </a:rPr>
                <a:t>Supporting statement</a:t>
              </a:r>
            </a:p>
          </p:txBody>
        </p:sp>
        <p:sp>
          <p:nvSpPr>
            <p:cNvPr id="3" name="TextBox 2">
              <a:extLst>
                <a:ext uri="{FF2B5EF4-FFF2-40B4-BE49-F238E27FC236}">
                  <a16:creationId xmlns:a16="http://schemas.microsoft.com/office/drawing/2014/main" id="{45C1315D-BA1B-3616-7F1C-E64C6D380489}"/>
                </a:ext>
              </a:extLst>
            </p:cNvPr>
            <p:cNvSpPr txBox="1"/>
            <p:nvPr/>
          </p:nvSpPr>
          <p:spPr>
            <a:xfrm>
              <a:off x="6390655" y="3471336"/>
              <a:ext cx="1464972" cy="646331"/>
            </a:xfrm>
            <a:prstGeom prst="rect">
              <a:avLst/>
            </a:prstGeom>
            <a:noFill/>
          </p:spPr>
          <p:txBody>
            <a:bodyPr wrap="square" rtlCol="0">
              <a:spAutoFit/>
            </a:bodyPr>
            <a:lstStyle/>
            <a:p>
              <a:pPr algn="ctr"/>
              <a:r>
                <a:rPr lang="en-US" b="0" i="0" dirty="0">
                  <a:solidFill>
                    <a:schemeClr val="accent6"/>
                  </a:solidFill>
                </a:rPr>
                <a:t>Supporting statement</a:t>
              </a:r>
            </a:p>
          </p:txBody>
        </p:sp>
        <p:sp>
          <p:nvSpPr>
            <p:cNvPr id="4" name="TextBox 3">
              <a:extLst>
                <a:ext uri="{FF2B5EF4-FFF2-40B4-BE49-F238E27FC236}">
                  <a16:creationId xmlns:a16="http://schemas.microsoft.com/office/drawing/2014/main" id="{63389410-C49F-1EF2-6F88-B9F8783C9CF5}"/>
                </a:ext>
              </a:extLst>
            </p:cNvPr>
            <p:cNvSpPr txBox="1"/>
            <p:nvPr/>
          </p:nvSpPr>
          <p:spPr>
            <a:xfrm>
              <a:off x="7698728" y="3471336"/>
              <a:ext cx="1723714" cy="646330"/>
            </a:xfrm>
            <a:prstGeom prst="rect">
              <a:avLst/>
            </a:prstGeom>
            <a:noFill/>
          </p:spPr>
          <p:txBody>
            <a:bodyPr wrap="square" rtlCol="0">
              <a:spAutoFit/>
            </a:bodyPr>
            <a:lstStyle/>
            <a:p>
              <a:pPr algn="ctr"/>
              <a:r>
                <a:rPr lang="en-US" b="0" i="0" dirty="0">
                  <a:solidFill>
                    <a:schemeClr val="accent5"/>
                  </a:solidFill>
                </a:rPr>
                <a:t>Concluding sentence</a:t>
              </a:r>
            </a:p>
          </p:txBody>
        </p:sp>
      </p:grpSp>
      <p:sp>
        <p:nvSpPr>
          <p:cNvPr id="26" name="TextBox 25">
            <a:extLst>
              <a:ext uri="{FF2B5EF4-FFF2-40B4-BE49-F238E27FC236}">
                <a16:creationId xmlns:a16="http://schemas.microsoft.com/office/drawing/2014/main" id="{4ADF4E13-114A-EC47-7C0E-64F00C197070}"/>
              </a:ext>
            </a:extLst>
          </p:cNvPr>
          <p:cNvSpPr txBox="1"/>
          <p:nvPr/>
        </p:nvSpPr>
        <p:spPr>
          <a:xfrm>
            <a:off x="3115815" y="4035655"/>
            <a:ext cx="8592516" cy="1754326"/>
          </a:xfrm>
          <a:prstGeom prst="rect">
            <a:avLst/>
          </a:prstGeom>
          <a:noFill/>
        </p:spPr>
        <p:txBody>
          <a:bodyPr wrap="square" rtlCol="0">
            <a:spAutoFit/>
          </a:bodyPr>
          <a:lstStyle/>
          <a:p>
            <a:r>
              <a:rPr lang="en-US" i="0" dirty="0">
                <a:solidFill>
                  <a:schemeClr val="accent1"/>
                </a:solidFill>
              </a:rPr>
              <a:t>Once inside, she discovered bowls of porridge and realized she’s hungry</a:t>
            </a:r>
            <a:r>
              <a:rPr lang="en-US" b="0" i="0" dirty="0">
                <a:solidFill>
                  <a:schemeClr val="accent1"/>
                </a:solidFill>
              </a:rPr>
              <a:t>. </a:t>
            </a:r>
          </a:p>
          <a:p>
            <a:r>
              <a:rPr lang="en-US" b="0" i="0" dirty="0">
                <a:solidFill>
                  <a:schemeClr val="accent4"/>
                </a:solidFill>
              </a:rPr>
              <a:t>She tried one bowl </a:t>
            </a:r>
            <a:r>
              <a:rPr lang="en-US" b="0" i="0" dirty="0"/>
              <a:t>and thought, “</a:t>
            </a:r>
            <a:r>
              <a:rPr lang="en-US" b="0" i="0" dirty="0">
                <a:solidFill>
                  <a:schemeClr val="accent6"/>
                </a:solidFill>
              </a:rPr>
              <a:t>This porridge is too hot.” </a:t>
            </a:r>
          </a:p>
          <a:p>
            <a:r>
              <a:rPr lang="en-US" b="0" i="0" dirty="0">
                <a:solidFill>
                  <a:schemeClr val="accent4"/>
                </a:solidFill>
              </a:rPr>
              <a:t>She tried another bowl </a:t>
            </a:r>
            <a:r>
              <a:rPr lang="en-US" b="0" i="0" dirty="0"/>
              <a:t>and thought “</a:t>
            </a:r>
            <a:r>
              <a:rPr lang="en-US" b="0" i="0" dirty="0">
                <a:solidFill>
                  <a:schemeClr val="accent6"/>
                </a:solidFill>
              </a:rPr>
              <a:t>This porridge is too cold.” </a:t>
            </a:r>
          </a:p>
          <a:p>
            <a:r>
              <a:rPr lang="en-US" b="0" i="0" dirty="0">
                <a:solidFill>
                  <a:schemeClr val="accent4"/>
                </a:solidFill>
              </a:rPr>
              <a:t>She tried the third bowl </a:t>
            </a:r>
            <a:r>
              <a:rPr lang="en-US" b="0" i="0" dirty="0"/>
              <a:t>and thought “</a:t>
            </a:r>
            <a:r>
              <a:rPr lang="en-US" b="0" i="0" dirty="0">
                <a:solidFill>
                  <a:schemeClr val="accent6"/>
                </a:solidFill>
              </a:rPr>
              <a:t>This porridge is just right.</a:t>
            </a:r>
            <a:r>
              <a:rPr lang="en-US" b="0" i="0" dirty="0"/>
              <a:t>” </a:t>
            </a:r>
          </a:p>
          <a:p>
            <a:r>
              <a:rPr lang="en-US" b="0" dirty="0">
                <a:solidFill>
                  <a:schemeClr val="accent5"/>
                </a:solidFill>
              </a:rPr>
              <a:t>A</a:t>
            </a:r>
            <a:r>
              <a:rPr lang="en-US" i="0" dirty="0">
                <a:solidFill>
                  <a:schemeClr val="accent5"/>
                </a:solidFill>
              </a:rPr>
              <a:t>nd she ate it all up</a:t>
            </a:r>
            <a:r>
              <a:rPr lang="en-US" b="0" i="0" dirty="0">
                <a:solidFill>
                  <a:srgbClr val="83A181"/>
                </a:solidFill>
              </a:rPr>
              <a:t>.</a:t>
            </a:r>
            <a:r>
              <a:rPr lang="en-US" b="0" i="0" dirty="0"/>
              <a:t> </a:t>
            </a:r>
          </a:p>
          <a:p>
            <a:endParaRPr lang="en-US" b="0" i="0" dirty="0"/>
          </a:p>
        </p:txBody>
      </p:sp>
      <p:sp>
        <p:nvSpPr>
          <p:cNvPr id="31" name="Curved Right Arrow 30">
            <a:extLst>
              <a:ext uri="{FF2B5EF4-FFF2-40B4-BE49-F238E27FC236}">
                <a16:creationId xmlns:a16="http://schemas.microsoft.com/office/drawing/2014/main" id="{215140E8-B87B-0B3A-172D-7800E5FC41FF}"/>
              </a:ext>
              <a:ext uri="{C183D7F6-B498-43B3-948B-1728B52AA6E4}">
                <adec:decorative xmlns:adec="http://schemas.microsoft.com/office/drawing/2017/decorative" val="1"/>
              </a:ext>
            </a:extLst>
          </p:cNvPr>
          <p:cNvSpPr/>
          <p:nvPr/>
        </p:nvSpPr>
        <p:spPr>
          <a:xfrm>
            <a:off x="3010486" y="4230380"/>
            <a:ext cx="105329" cy="21501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Right Arrow 31">
            <a:extLst>
              <a:ext uri="{FF2B5EF4-FFF2-40B4-BE49-F238E27FC236}">
                <a16:creationId xmlns:a16="http://schemas.microsoft.com/office/drawing/2014/main" id="{79ED833B-48FF-B407-AEAB-E75487CFB701}"/>
              </a:ext>
              <a:ext uri="{C183D7F6-B498-43B3-948B-1728B52AA6E4}">
                <adec:decorative xmlns:adec="http://schemas.microsoft.com/office/drawing/2017/decorative" val="1"/>
              </a:ext>
            </a:extLst>
          </p:cNvPr>
          <p:cNvSpPr/>
          <p:nvPr/>
        </p:nvSpPr>
        <p:spPr>
          <a:xfrm>
            <a:off x="2883877" y="4230380"/>
            <a:ext cx="228434" cy="49636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urved Right Arrow 32">
            <a:extLst>
              <a:ext uri="{FF2B5EF4-FFF2-40B4-BE49-F238E27FC236}">
                <a16:creationId xmlns:a16="http://schemas.microsoft.com/office/drawing/2014/main" id="{299A4F3A-A0AD-D641-7C03-1FE9D69ADEC2}"/>
              </a:ext>
              <a:ext uri="{C183D7F6-B498-43B3-948B-1728B52AA6E4}">
                <adec:decorative xmlns:adec="http://schemas.microsoft.com/office/drawing/2017/decorative" val="1"/>
              </a:ext>
            </a:extLst>
          </p:cNvPr>
          <p:cNvSpPr/>
          <p:nvPr/>
        </p:nvSpPr>
        <p:spPr>
          <a:xfrm>
            <a:off x="2842755" y="4230381"/>
            <a:ext cx="289234" cy="87095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ooter Placeholder 4">
            <a:extLst>
              <a:ext uri="{FF2B5EF4-FFF2-40B4-BE49-F238E27FC236}">
                <a16:creationId xmlns:a16="http://schemas.microsoft.com/office/drawing/2014/main" id="{CCF65632-026A-5200-9858-75488A668262}"/>
              </a:ext>
            </a:extLst>
          </p:cNvPr>
          <p:cNvSpPr>
            <a:spLocks noGrp="1"/>
          </p:cNvSpPr>
          <p:nvPr>
            <p:ph type="ftr" sz="quarter" idx="3"/>
          </p:nvPr>
        </p:nvSpPr>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1370475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051A9EA-CB5D-00AE-1A53-3979A98A3DA7}"/>
              </a:ext>
            </a:extLst>
          </p:cNvPr>
          <p:cNvSpPr>
            <a:spLocks noGrp="1"/>
          </p:cNvSpPr>
          <p:nvPr>
            <p:ph type="title"/>
          </p:nvPr>
        </p:nvSpPr>
        <p:spPr>
          <a:xfrm>
            <a:off x="949325" y="498296"/>
            <a:ext cx="10524412" cy="896116"/>
          </a:xfrm>
        </p:spPr>
        <p:txBody>
          <a:bodyPr>
            <a:noAutofit/>
          </a:bodyPr>
          <a:lstStyle/>
          <a:p>
            <a:r>
              <a:rPr lang="en-US" sz="3200" b="0" dirty="0"/>
              <a:t>Use the topic sentence to provide context for new info</a:t>
            </a:r>
          </a:p>
        </p:txBody>
      </p:sp>
      <p:grpSp>
        <p:nvGrpSpPr>
          <p:cNvPr id="19" name="Group 18" descr="Imaging depicting topic and stress positions">
            <a:extLst>
              <a:ext uri="{FF2B5EF4-FFF2-40B4-BE49-F238E27FC236}">
                <a16:creationId xmlns:a16="http://schemas.microsoft.com/office/drawing/2014/main" id="{CAD178FC-9413-A0DB-92AF-683107F7AB13}"/>
              </a:ext>
            </a:extLst>
          </p:cNvPr>
          <p:cNvGrpSpPr/>
          <p:nvPr/>
        </p:nvGrpSpPr>
        <p:grpSpPr>
          <a:xfrm>
            <a:off x="3045633" y="1350695"/>
            <a:ext cx="5566720" cy="2063642"/>
            <a:chOff x="2306688" y="2641517"/>
            <a:chExt cx="6100803" cy="2452309"/>
          </a:xfrm>
        </p:grpSpPr>
        <p:sp>
          <p:nvSpPr>
            <p:cNvPr id="20" name="TextBox 19">
              <a:extLst>
                <a:ext uri="{FF2B5EF4-FFF2-40B4-BE49-F238E27FC236}">
                  <a16:creationId xmlns:a16="http://schemas.microsoft.com/office/drawing/2014/main" id="{0A16A9EF-0774-FA7F-8EA3-4DA52F8B9F67}"/>
                </a:ext>
              </a:extLst>
            </p:cNvPr>
            <p:cNvSpPr txBox="1"/>
            <p:nvPr/>
          </p:nvSpPr>
          <p:spPr>
            <a:xfrm>
              <a:off x="2306688" y="3148171"/>
              <a:ext cx="1480461" cy="768061"/>
            </a:xfrm>
            <a:prstGeom prst="rect">
              <a:avLst/>
            </a:prstGeom>
            <a:noFill/>
          </p:spPr>
          <p:txBody>
            <a:bodyPr wrap="square" rtlCol="0">
              <a:spAutoFit/>
            </a:bodyPr>
            <a:lstStyle/>
            <a:p>
              <a:pPr algn="ctr"/>
              <a:r>
                <a:rPr lang="en-US" b="0" i="0" dirty="0">
                  <a:solidFill>
                    <a:schemeClr val="accent4"/>
                  </a:solidFill>
                </a:rPr>
                <a:t>Topic </a:t>
              </a:r>
              <a:br>
                <a:rPr lang="en-US" b="0" i="0" dirty="0">
                  <a:solidFill>
                    <a:schemeClr val="accent4"/>
                  </a:solidFill>
                </a:rPr>
              </a:br>
              <a:r>
                <a:rPr lang="en-US" b="0" i="0" dirty="0">
                  <a:solidFill>
                    <a:schemeClr val="accent4"/>
                  </a:solidFill>
                </a:rPr>
                <a:t>sentence</a:t>
              </a:r>
            </a:p>
          </p:txBody>
        </p:sp>
        <p:sp>
          <p:nvSpPr>
            <p:cNvPr id="21" name="TextBox 20">
              <a:extLst>
                <a:ext uri="{FF2B5EF4-FFF2-40B4-BE49-F238E27FC236}">
                  <a16:creationId xmlns:a16="http://schemas.microsoft.com/office/drawing/2014/main" id="{5612CC3A-8352-7CE4-51BB-AD0F6A163A54}"/>
                </a:ext>
              </a:extLst>
            </p:cNvPr>
            <p:cNvSpPr txBox="1"/>
            <p:nvPr/>
          </p:nvSpPr>
          <p:spPr>
            <a:xfrm>
              <a:off x="2323697" y="3883579"/>
              <a:ext cx="1464972" cy="438892"/>
            </a:xfrm>
            <a:prstGeom prst="rect">
              <a:avLst/>
            </a:prstGeom>
            <a:noFill/>
          </p:spPr>
          <p:txBody>
            <a:bodyPr wrap="square" rtlCol="0">
              <a:spAutoFit/>
            </a:bodyPr>
            <a:lstStyle/>
            <a:p>
              <a:pPr algn="ctr"/>
              <a:r>
                <a:rPr lang="en-US" dirty="0">
                  <a:solidFill>
                    <a:schemeClr val="accent4"/>
                  </a:solidFill>
                </a:rPr>
                <a:t>(Context)</a:t>
              </a:r>
              <a:endParaRPr lang="en-US" b="0" i="0" dirty="0">
                <a:solidFill>
                  <a:schemeClr val="accent4"/>
                </a:solidFill>
              </a:endParaRPr>
            </a:p>
          </p:txBody>
        </p:sp>
        <p:sp>
          <p:nvSpPr>
            <p:cNvPr id="22" name="TextBox 21">
              <a:extLst>
                <a:ext uri="{FF2B5EF4-FFF2-40B4-BE49-F238E27FC236}">
                  <a16:creationId xmlns:a16="http://schemas.microsoft.com/office/drawing/2014/main" id="{66395C8A-4B92-9958-DA44-599E9C6999A1}"/>
                </a:ext>
              </a:extLst>
            </p:cNvPr>
            <p:cNvSpPr txBox="1"/>
            <p:nvPr/>
          </p:nvSpPr>
          <p:spPr>
            <a:xfrm>
              <a:off x="3890342" y="3471336"/>
              <a:ext cx="1464972" cy="369332"/>
            </a:xfrm>
            <a:prstGeom prst="rect">
              <a:avLst/>
            </a:prstGeom>
            <a:noFill/>
          </p:spPr>
          <p:txBody>
            <a:bodyPr wrap="square" rtlCol="0">
              <a:spAutoFit/>
            </a:bodyPr>
            <a:lstStyle/>
            <a:p>
              <a:pPr algn="ctr"/>
              <a:r>
                <a:rPr lang="en-US" b="0" i="0" dirty="0">
                  <a:solidFill>
                    <a:schemeClr val="accent6"/>
                  </a:solidFill>
                </a:rPr>
                <a:t>New</a:t>
              </a:r>
            </a:p>
          </p:txBody>
        </p:sp>
        <p:sp>
          <p:nvSpPr>
            <p:cNvPr id="23" name="TextBox 22">
              <a:extLst>
                <a:ext uri="{FF2B5EF4-FFF2-40B4-BE49-F238E27FC236}">
                  <a16:creationId xmlns:a16="http://schemas.microsoft.com/office/drawing/2014/main" id="{18D9F0B0-0061-87E2-D0A5-83B40BA9E74F}"/>
                </a:ext>
              </a:extLst>
            </p:cNvPr>
            <p:cNvSpPr txBox="1"/>
            <p:nvPr/>
          </p:nvSpPr>
          <p:spPr>
            <a:xfrm>
              <a:off x="4889239" y="3462652"/>
              <a:ext cx="1464972" cy="369332"/>
            </a:xfrm>
            <a:prstGeom prst="rect">
              <a:avLst/>
            </a:prstGeom>
            <a:noFill/>
          </p:spPr>
          <p:txBody>
            <a:bodyPr wrap="square" rtlCol="0">
              <a:spAutoFit/>
            </a:bodyPr>
            <a:lstStyle/>
            <a:p>
              <a:pPr algn="ctr"/>
              <a:r>
                <a:rPr lang="en-US" b="0" i="0" dirty="0">
                  <a:solidFill>
                    <a:schemeClr val="accent6"/>
                  </a:solidFill>
                </a:rPr>
                <a:t>New</a:t>
              </a:r>
            </a:p>
          </p:txBody>
        </p:sp>
        <p:sp>
          <p:nvSpPr>
            <p:cNvPr id="24" name="TextBox 23">
              <a:extLst>
                <a:ext uri="{FF2B5EF4-FFF2-40B4-BE49-F238E27FC236}">
                  <a16:creationId xmlns:a16="http://schemas.microsoft.com/office/drawing/2014/main" id="{756110D4-CFB8-3E1B-98FD-4F490CE4E23A}"/>
                </a:ext>
              </a:extLst>
            </p:cNvPr>
            <p:cNvSpPr txBox="1"/>
            <p:nvPr/>
          </p:nvSpPr>
          <p:spPr>
            <a:xfrm>
              <a:off x="5775338" y="3471524"/>
              <a:ext cx="1464972" cy="369332"/>
            </a:xfrm>
            <a:prstGeom prst="rect">
              <a:avLst/>
            </a:prstGeom>
            <a:noFill/>
          </p:spPr>
          <p:txBody>
            <a:bodyPr wrap="square" rtlCol="0">
              <a:spAutoFit/>
            </a:bodyPr>
            <a:lstStyle/>
            <a:p>
              <a:pPr algn="ctr"/>
              <a:r>
                <a:rPr lang="en-US" b="0" i="0" dirty="0">
                  <a:solidFill>
                    <a:schemeClr val="accent6"/>
                  </a:solidFill>
                </a:rPr>
                <a:t>New</a:t>
              </a:r>
            </a:p>
          </p:txBody>
        </p:sp>
        <p:sp>
          <p:nvSpPr>
            <p:cNvPr id="25" name="TextBox 24">
              <a:extLst>
                <a:ext uri="{FF2B5EF4-FFF2-40B4-BE49-F238E27FC236}">
                  <a16:creationId xmlns:a16="http://schemas.microsoft.com/office/drawing/2014/main" id="{245A1154-3DA7-1E14-4831-7FE022F5F763}"/>
                </a:ext>
              </a:extLst>
            </p:cNvPr>
            <p:cNvSpPr txBox="1"/>
            <p:nvPr/>
          </p:nvSpPr>
          <p:spPr>
            <a:xfrm>
              <a:off x="6683777" y="3139231"/>
              <a:ext cx="1723714" cy="646330"/>
            </a:xfrm>
            <a:prstGeom prst="rect">
              <a:avLst/>
            </a:prstGeom>
            <a:noFill/>
          </p:spPr>
          <p:txBody>
            <a:bodyPr wrap="square" rtlCol="0">
              <a:spAutoFit/>
            </a:bodyPr>
            <a:lstStyle/>
            <a:p>
              <a:pPr algn="ctr"/>
              <a:r>
                <a:rPr lang="en-US" b="0" i="0" dirty="0">
                  <a:solidFill>
                    <a:schemeClr val="accent5"/>
                  </a:solidFill>
                </a:rPr>
                <a:t>Concluding sentence</a:t>
              </a:r>
            </a:p>
          </p:txBody>
        </p:sp>
        <p:sp>
          <p:nvSpPr>
            <p:cNvPr id="26" name="Circular Arrow 25">
              <a:extLst>
                <a:ext uri="{FF2B5EF4-FFF2-40B4-BE49-F238E27FC236}">
                  <a16:creationId xmlns:a16="http://schemas.microsoft.com/office/drawing/2014/main" id="{9CAD2276-5722-097C-90AE-758F26B89641}"/>
                </a:ext>
              </a:extLst>
            </p:cNvPr>
            <p:cNvSpPr/>
            <p:nvPr/>
          </p:nvSpPr>
          <p:spPr bwMode="auto">
            <a:xfrm rot="20507449">
              <a:off x="3200910" y="3000767"/>
              <a:ext cx="1624040" cy="1293895"/>
            </a:xfrm>
            <a:prstGeom prst="circularArrow">
              <a:avLst>
                <a:gd name="adj1" fmla="val 931"/>
                <a:gd name="adj2" fmla="val 1187552"/>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27" name="Circular Arrow 26">
              <a:extLst>
                <a:ext uri="{FF2B5EF4-FFF2-40B4-BE49-F238E27FC236}">
                  <a16:creationId xmlns:a16="http://schemas.microsoft.com/office/drawing/2014/main" id="{1F1EDA44-578C-D023-0EC9-EBEE762433FA}"/>
                </a:ext>
              </a:extLst>
            </p:cNvPr>
            <p:cNvSpPr/>
            <p:nvPr/>
          </p:nvSpPr>
          <p:spPr bwMode="auto">
            <a:xfrm rot="20507449">
              <a:off x="2881836" y="2763458"/>
              <a:ext cx="3150021" cy="2330368"/>
            </a:xfrm>
            <a:prstGeom prst="circularArrow">
              <a:avLst>
                <a:gd name="adj1" fmla="val 0"/>
                <a:gd name="adj2" fmla="val 755662"/>
                <a:gd name="adj3" fmla="val 20351526"/>
                <a:gd name="adj4" fmla="val 13502109"/>
                <a:gd name="adj5" fmla="val 915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28" name="Circular Arrow 27">
              <a:extLst>
                <a:ext uri="{FF2B5EF4-FFF2-40B4-BE49-F238E27FC236}">
                  <a16:creationId xmlns:a16="http://schemas.microsoft.com/office/drawing/2014/main" id="{07C1D3D4-B5FB-89D6-BC6D-ACEADE636747}"/>
                </a:ext>
              </a:extLst>
            </p:cNvPr>
            <p:cNvSpPr/>
            <p:nvPr/>
          </p:nvSpPr>
          <p:spPr bwMode="auto">
            <a:xfrm rot="21314789">
              <a:off x="3129724" y="2641517"/>
              <a:ext cx="3631731" cy="2330368"/>
            </a:xfrm>
            <a:prstGeom prst="circularArrow">
              <a:avLst>
                <a:gd name="adj1" fmla="val 0"/>
                <a:gd name="adj2" fmla="val 570987"/>
                <a:gd name="adj3" fmla="val 20509748"/>
                <a:gd name="adj4" fmla="val 11920511"/>
                <a:gd name="adj5" fmla="val 702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grpSp>
      <p:sp>
        <p:nvSpPr>
          <p:cNvPr id="17" name="TextBox 16">
            <a:extLst>
              <a:ext uri="{FF2B5EF4-FFF2-40B4-BE49-F238E27FC236}">
                <a16:creationId xmlns:a16="http://schemas.microsoft.com/office/drawing/2014/main" id="{22578799-674D-5A3C-E896-CD4BB39E9510}"/>
              </a:ext>
            </a:extLst>
          </p:cNvPr>
          <p:cNvSpPr txBox="1"/>
          <p:nvPr/>
        </p:nvSpPr>
        <p:spPr>
          <a:xfrm>
            <a:off x="718262" y="2808558"/>
            <a:ext cx="10755475"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4"/>
                </a:solidFill>
              </a:rPr>
              <a:t>Major depressive disorder is a prominent mental health issue in the United States that affects about twice as many women as men. </a:t>
            </a:r>
          </a:p>
          <a:p>
            <a:pPr marL="285750" indent="-285750">
              <a:buFont typeface="Arial" panose="020B0604020202020204" pitchFamily="34" charset="0"/>
              <a:buChar char="•"/>
            </a:pPr>
            <a:r>
              <a:rPr lang="en-US" dirty="0">
                <a:solidFill>
                  <a:schemeClr val="accent4"/>
                </a:solidFill>
              </a:rPr>
              <a:t>For women, depression during pregnancy </a:t>
            </a:r>
            <a:r>
              <a:rPr lang="en-US" dirty="0"/>
              <a:t>may increase the risk of </a:t>
            </a:r>
            <a:r>
              <a:rPr lang="en-US" dirty="0">
                <a:solidFill>
                  <a:schemeClr val="accent6"/>
                </a:solidFill>
              </a:rPr>
              <a:t>neurodevelopmental disorders in the child</a:t>
            </a:r>
            <a:r>
              <a:rPr lang="en-US" dirty="0"/>
              <a:t>. </a:t>
            </a:r>
          </a:p>
          <a:p>
            <a:pPr marL="285750" indent="-285750">
              <a:buFont typeface="Arial" panose="020B0604020202020204" pitchFamily="34" charset="0"/>
              <a:buChar char="•"/>
            </a:pPr>
            <a:r>
              <a:rPr lang="en-US" dirty="0">
                <a:solidFill>
                  <a:schemeClr val="accent4"/>
                </a:solidFill>
              </a:rPr>
              <a:t>Although conventional antidepressants may effectively treat depression in some mothers</a:t>
            </a:r>
            <a:r>
              <a:rPr lang="en-US" dirty="0"/>
              <a:t>, about </a:t>
            </a:r>
            <a:r>
              <a:rPr lang="en-US" dirty="0">
                <a:solidFill>
                  <a:schemeClr val="accent6"/>
                </a:solidFill>
              </a:rPr>
              <a:t>half do not respond to treatment</a:t>
            </a:r>
            <a:r>
              <a:rPr lang="en-US" dirty="0"/>
              <a:t>. </a:t>
            </a:r>
          </a:p>
          <a:p>
            <a:pPr marL="285750" indent="-285750">
              <a:buFont typeface="Arial" panose="020B0604020202020204" pitchFamily="34" charset="0"/>
              <a:buChar char="•"/>
            </a:pPr>
            <a:r>
              <a:rPr lang="en-US" dirty="0"/>
              <a:t>Furthermore, </a:t>
            </a:r>
            <a:r>
              <a:rPr lang="en-US" dirty="0">
                <a:solidFill>
                  <a:schemeClr val="accent4"/>
                </a:solidFill>
              </a:rPr>
              <a:t>antidepressant</a:t>
            </a:r>
            <a:r>
              <a:rPr lang="en-US" dirty="0"/>
              <a:t> </a:t>
            </a:r>
            <a:r>
              <a:rPr lang="en-US" dirty="0">
                <a:solidFill>
                  <a:schemeClr val="accent4"/>
                </a:solidFill>
              </a:rPr>
              <a:t>use during pregnancy </a:t>
            </a:r>
            <a:r>
              <a:rPr lang="en-US" dirty="0"/>
              <a:t>often presents an additional risk for</a:t>
            </a:r>
            <a:r>
              <a:rPr lang="en-US" dirty="0">
                <a:solidFill>
                  <a:schemeClr val="accent6"/>
                </a:solidFill>
              </a:rPr>
              <a:t> adverse neurodevelopment of the child</a:t>
            </a:r>
            <a:r>
              <a:rPr lang="en-US" dirty="0"/>
              <a:t>. </a:t>
            </a:r>
          </a:p>
          <a:p>
            <a:pPr marL="285750" indent="-285750">
              <a:buFont typeface="Arial" panose="020B0604020202020204" pitchFamily="34" charset="0"/>
              <a:buChar char="•"/>
            </a:pPr>
            <a:r>
              <a:rPr lang="en-US" dirty="0"/>
              <a:t>Therefore, </a:t>
            </a:r>
            <a:r>
              <a:rPr lang="en-US" u="sng" dirty="0"/>
              <a:t>current treatments for depression during pregnancy are insufficient</a:t>
            </a:r>
            <a:r>
              <a:rPr lang="en-US" dirty="0"/>
              <a:t>, and there is an </a:t>
            </a:r>
            <a:r>
              <a:rPr lang="en-US" i="1" dirty="0"/>
              <a:t>urgent need to develop new, more effective treatments. </a:t>
            </a:r>
          </a:p>
        </p:txBody>
      </p:sp>
      <p:sp>
        <p:nvSpPr>
          <p:cNvPr id="14" name="TextBox 13">
            <a:extLst>
              <a:ext uri="{FF2B5EF4-FFF2-40B4-BE49-F238E27FC236}">
                <a16:creationId xmlns:a16="http://schemas.microsoft.com/office/drawing/2014/main" id="{C23B8738-3DE1-472C-B57A-66BD51F6C2C3}"/>
              </a:ext>
            </a:extLst>
          </p:cNvPr>
          <p:cNvSpPr txBox="1"/>
          <p:nvPr/>
        </p:nvSpPr>
        <p:spPr>
          <a:xfrm>
            <a:off x="95693" y="5850653"/>
            <a:ext cx="4327451" cy="600164"/>
          </a:xfrm>
          <a:prstGeom prst="rect">
            <a:avLst/>
          </a:prstGeom>
          <a:noFill/>
        </p:spPr>
        <p:txBody>
          <a:bodyPr wrap="square" rtlCol="0">
            <a:spAutoFit/>
          </a:bodyPr>
          <a:lstStyle/>
          <a:p>
            <a:r>
              <a:rPr lang="en-US" sz="1100" dirty="0"/>
              <a:t>Rachel Schroder</a:t>
            </a:r>
          </a:p>
          <a:p>
            <a:r>
              <a:rPr lang="en-US" sz="1100" dirty="0"/>
              <a:t>UI Grad Success Center Professional Development Resources</a:t>
            </a:r>
          </a:p>
          <a:p>
            <a:endParaRPr lang="en-US" sz="1100" dirty="0"/>
          </a:p>
        </p:txBody>
      </p:sp>
      <p:sp>
        <p:nvSpPr>
          <p:cNvPr id="10" name="Footer Placeholder 4">
            <a:extLst>
              <a:ext uri="{FF2B5EF4-FFF2-40B4-BE49-F238E27FC236}">
                <a16:creationId xmlns:a16="http://schemas.microsoft.com/office/drawing/2014/main" id="{CDD5ADDB-D466-6506-3E41-7D4914044905}"/>
              </a:ext>
            </a:extLst>
          </p:cNvPr>
          <p:cNvSpPr>
            <a:spLocks noGrp="1"/>
          </p:cNvSpPr>
          <p:nvPr>
            <p:ph type="ftr" sz="quarter" idx="3"/>
          </p:nvPr>
        </p:nvSpPr>
        <p:spPr>
          <a:xfrm>
            <a:off x="6575729" y="6450817"/>
            <a:ext cx="4679216" cy="365125"/>
          </a:xfr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3857110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BBC8A-19B9-3001-5F01-D7FCFDA0EA75}"/>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970813DD-1529-F65B-F69B-5CC50E3ECF9A}"/>
              </a:ext>
            </a:extLst>
          </p:cNvPr>
          <p:cNvSpPr>
            <a:spLocks noGrp="1"/>
          </p:cNvSpPr>
          <p:nvPr>
            <p:ph type="title"/>
          </p:nvPr>
        </p:nvSpPr>
        <p:spPr>
          <a:xfrm>
            <a:off x="949325" y="498296"/>
            <a:ext cx="10524412" cy="896116"/>
          </a:xfrm>
        </p:spPr>
        <p:txBody>
          <a:bodyPr>
            <a:noAutofit/>
          </a:bodyPr>
          <a:lstStyle/>
          <a:p>
            <a:r>
              <a:rPr lang="en-US" sz="3200" b="0" dirty="0"/>
              <a:t>Use the concluding sentence to emphasize the main point</a:t>
            </a:r>
          </a:p>
        </p:txBody>
      </p:sp>
      <p:grpSp>
        <p:nvGrpSpPr>
          <p:cNvPr id="19" name="Group 18" descr="Image depicting topic and stress positions">
            <a:extLst>
              <a:ext uri="{FF2B5EF4-FFF2-40B4-BE49-F238E27FC236}">
                <a16:creationId xmlns:a16="http://schemas.microsoft.com/office/drawing/2014/main" id="{1BDEE7D2-A0BD-4A6D-D20F-575F9DE4475F}"/>
              </a:ext>
            </a:extLst>
          </p:cNvPr>
          <p:cNvGrpSpPr/>
          <p:nvPr/>
        </p:nvGrpSpPr>
        <p:grpSpPr>
          <a:xfrm>
            <a:off x="3045633" y="1350695"/>
            <a:ext cx="5566720" cy="2063642"/>
            <a:chOff x="2306688" y="2641517"/>
            <a:chExt cx="6100803" cy="2452309"/>
          </a:xfrm>
        </p:grpSpPr>
        <p:sp>
          <p:nvSpPr>
            <p:cNvPr id="20" name="TextBox 19">
              <a:extLst>
                <a:ext uri="{FF2B5EF4-FFF2-40B4-BE49-F238E27FC236}">
                  <a16:creationId xmlns:a16="http://schemas.microsoft.com/office/drawing/2014/main" id="{4AEB0D9C-F1C4-3BE3-F885-121697C83EF4}"/>
                </a:ext>
              </a:extLst>
            </p:cNvPr>
            <p:cNvSpPr txBox="1"/>
            <p:nvPr/>
          </p:nvSpPr>
          <p:spPr>
            <a:xfrm>
              <a:off x="2306688" y="3148171"/>
              <a:ext cx="1480461" cy="768061"/>
            </a:xfrm>
            <a:prstGeom prst="rect">
              <a:avLst/>
            </a:prstGeom>
            <a:noFill/>
          </p:spPr>
          <p:txBody>
            <a:bodyPr wrap="square" rtlCol="0">
              <a:spAutoFit/>
            </a:bodyPr>
            <a:lstStyle/>
            <a:p>
              <a:pPr algn="ctr"/>
              <a:r>
                <a:rPr lang="en-US" b="0" i="0" dirty="0">
                  <a:solidFill>
                    <a:schemeClr val="accent4"/>
                  </a:solidFill>
                </a:rPr>
                <a:t>Topic </a:t>
              </a:r>
              <a:br>
                <a:rPr lang="en-US" b="0" i="0" dirty="0">
                  <a:solidFill>
                    <a:schemeClr val="accent4"/>
                  </a:solidFill>
                </a:rPr>
              </a:br>
              <a:r>
                <a:rPr lang="en-US" b="0" i="0" dirty="0">
                  <a:solidFill>
                    <a:schemeClr val="accent4"/>
                  </a:solidFill>
                </a:rPr>
                <a:t>sentence</a:t>
              </a:r>
            </a:p>
          </p:txBody>
        </p:sp>
        <p:sp>
          <p:nvSpPr>
            <p:cNvPr id="21" name="TextBox 20">
              <a:extLst>
                <a:ext uri="{FF2B5EF4-FFF2-40B4-BE49-F238E27FC236}">
                  <a16:creationId xmlns:a16="http://schemas.microsoft.com/office/drawing/2014/main" id="{D99F1C72-39D9-EA4B-0825-01C1E31D7382}"/>
                </a:ext>
              </a:extLst>
            </p:cNvPr>
            <p:cNvSpPr txBox="1"/>
            <p:nvPr/>
          </p:nvSpPr>
          <p:spPr>
            <a:xfrm>
              <a:off x="2323697" y="3883579"/>
              <a:ext cx="1464972" cy="438892"/>
            </a:xfrm>
            <a:prstGeom prst="rect">
              <a:avLst/>
            </a:prstGeom>
            <a:noFill/>
          </p:spPr>
          <p:txBody>
            <a:bodyPr wrap="square" rtlCol="0">
              <a:spAutoFit/>
            </a:bodyPr>
            <a:lstStyle/>
            <a:p>
              <a:pPr algn="ctr"/>
              <a:r>
                <a:rPr lang="en-US" dirty="0">
                  <a:solidFill>
                    <a:schemeClr val="accent4"/>
                  </a:solidFill>
                </a:rPr>
                <a:t>(Context)</a:t>
              </a:r>
              <a:endParaRPr lang="en-US" b="0" i="0" dirty="0">
                <a:solidFill>
                  <a:schemeClr val="accent4"/>
                </a:solidFill>
              </a:endParaRPr>
            </a:p>
          </p:txBody>
        </p:sp>
        <p:sp>
          <p:nvSpPr>
            <p:cNvPr id="22" name="TextBox 21">
              <a:extLst>
                <a:ext uri="{FF2B5EF4-FFF2-40B4-BE49-F238E27FC236}">
                  <a16:creationId xmlns:a16="http://schemas.microsoft.com/office/drawing/2014/main" id="{7F8C0131-2999-6348-5DEF-33ABA1E37ED5}"/>
                </a:ext>
              </a:extLst>
            </p:cNvPr>
            <p:cNvSpPr txBox="1"/>
            <p:nvPr/>
          </p:nvSpPr>
          <p:spPr>
            <a:xfrm>
              <a:off x="3890342" y="3471336"/>
              <a:ext cx="1464972" cy="369332"/>
            </a:xfrm>
            <a:prstGeom prst="rect">
              <a:avLst/>
            </a:prstGeom>
            <a:noFill/>
          </p:spPr>
          <p:txBody>
            <a:bodyPr wrap="square" rtlCol="0">
              <a:spAutoFit/>
            </a:bodyPr>
            <a:lstStyle/>
            <a:p>
              <a:pPr algn="ctr"/>
              <a:r>
                <a:rPr lang="en-US" b="0" i="0" dirty="0">
                  <a:solidFill>
                    <a:schemeClr val="accent6"/>
                  </a:solidFill>
                </a:rPr>
                <a:t>New</a:t>
              </a:r>
            </a:p>
          </p:txBody>
        </p:sp>
        <p:sp>
          <p:nvSpPr>
            <p:cNvPr id="23" name="TextBox 22">
              <a:extLst>
                <a:ext uri="{FF2B5EF4-FFF2-40B4-BE49-F238E27FC236}">
                  <a16:creationId xmlns:a16="http://schemas.microsoft.com/office/drawing/2014/main" id="{2C697CF0-D33B-CA34-A831-C604F6C782B2}"/>
                </a:ext>
              </a:extLst>
            </p:cNvPr>
            <p:cNvSpPr txBox="1"/>
            <p:nvPr/>
          </p:nvSpPr>
          <p:spPr>
            <a:xfrm>
              <a:off x="4889239" y="3462652"/>
              <a:ext cx="1464972" cy="369332"/>
            </a:xfrm>
            <a:prstGeom prst="rect">
              <a:avLst/>
            </a:prstGeom>
            <a:noFill/>
          </p:spPr>
          <p:txBody>
            <a:bodyPr wrap="square" rtlCol="0">
              <a:spAutoFit/>
            </a:bodyPr>
            <a:lstStyle/>
            <a:p>
              <a:pPr algn="ctr"/>
              <a:r>
                <a:rPr lang="en-US" b="0" i="0" dirty="0">
                  <a:solidFill>
                    <a:schemeClr val="accent6"/>
                  </a:solidFill>
                </a:rPr>
                <a:t>New</a:t>
              </a:r>
            </a:p>
          </p:txBody>
        </p:sp>
        <p:sp>
          <p:nvSpPr>
            <p:cNvPr id="24" name="TextBox 23">
              <a:extLst>
                <a:ext uri="{FF2B5EF4-FFF2-40B4-BE49-F238E27FC236}">
                  <a16:creationId xmlns:a16="http://schemas.microsoft.com/office/drawing/2014/main" id="{5F70BCE4-67C3-C243-12CD-CD22C9C91F35}"/>
                </a:ext>
              </a:extLst>
            </p:cNvPr>
            <p:cNvSpPr txBox="1"/>
            <p:nvPr/>
          </p:nvSpPr>
          <p:spPr>
            <a:xfrm>
              <a:off x="5775338" y="3471524"/>
              <a:ext cx="1464972" cy="369332"/>
            </a:xfrm>
            <a:prstGeom prst="rect">
              <a:avLst/>
            </a:prstGeom>
            <a:noFill/>
          </p:spPr>
          <p:txBody>
            <a:bodyPr wrap="square" rtlCol="0">
              <a:spAutoFit/>
            </a:bodyPr>
            <a:lstStyle/>
            <a:p>
              <a:pPr algn="ctr"/>
              <a:r>
                <a:rPr lang="en-US" b="0" i="0" dirty="0">
                  <a:solidFill>
                    <a:schemeClr val="accent6"/>
                  </a:solidFill>
                </a:rPr>
                <a:t>New</a:t>
              </a:r>
            </a:p>
          </p:txBody>
        </p:sp>
        <p:sp>
          <p:nvSpPr>
            <p:cNvPr id="25" name="TextBox 24">
              <a:extLst>
                <a:ext uri="{FF2B5EF4-FFF2-40B4-BE49-F238E27FC236}">
                  <a16:creationId xmlns:a16="http://schemas.microsoft.com/office/drawing/2014/main" id="{5ABD12DF-39C4-30B8-1E1C-D8301C324CC5}"/>
                </a:ext>
              </a:extLst>
            </p:cNvPr>
            <p:cNvSpPr txBox="1"/>
            <p:nvPr/>
          </p:nvSpPr>
          <p:spPr>
            <a:xfrm>
              <a:off x="6683777" y="3139231"/>
              <a:ext cx="1723714" cy="646330"/>
            </a:xfrm>
            <a:prstGeom prst="rect">
              <a:avLst/>
            </a:prstGeom>
            <a:noFill/>
          </p:spPr>
          <p:txBody>
            <a:bodyPr wrap="square" rtlCol="0">
              <a:spAutoFit/>
            </a:bodyPr>
            <a:lstStyle/>
            <a:p>
              <a:pPr algn="ctr"/>
              <a:r>
                <a:rPr lang="en-US" b="0" i="0" dirty="0">
                  <a:solidFill>
                    <a:schemeClr val="accent5"/>
                  </a:solidFill>
                </a:rPr>
                <a:t>Concluding sentence</a:t>
              </a:r>
            </a:p>
          </p:txBody>
        </p:sp>
        <p:sp>
          <p:nvSpPr>
            <p:cNvPr id="26" name="Circular Arrow 25">
              <a:extLst>
                <a:ext uri="{FF2B5EF4-FFF2-40B4-BE49-F238E27FC236}">
                  <a16:creationId xmlns:a16="http://schemas.microsoft.com/office/drawing/2014/main" id="{794C866F-15A7-6267-AE89-8EBEB01FD231}"/>
                </a:ext>
              </a:extLst>
            </p:cNvPr>
            <p:cNvSpPr/>
            <p:nvPr/>
          </p:nvSpPr>
          <p:spPr bwMode="auto">
            <a:xfrm rot="20507449">
              <a:off x="3200910" y="3000767"/>
              <a:ext cx="1624040" cy="1293895"/>
            </a:xfrm>
            <a:prstGeom prst="circularArrow">
              <a:avLst>
                <a:gd name="adj1" fmla="val 931"/>
                <a:gd name="adj2" fmla="val 1187552"/>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27" name="Circular Arrow 26">
              <a:extLst>
                <a:ext uri="{FF2B5EF4-FFF2-40B4-BE49-F238E27FC236}">
                  <a16:creationId xmlns:a16="http://schemas.microsoft.com/office/drawing/2014/main" id="{3FD9B4FA-A52A-9436-FB4F-A6B09148DA44}"/>
                </a:ext>
              </a:extLst>
            </p:cNvPr>
            <p:cNvSpPr/>
            <p:nvPr/>
          </p:nvSpPr>
          <p:spPr bwMode="auto">
            <a:xfrm rot="20507449">
              <a:off x="2881836" y="2763458"/>
              <a:ext cx="3150021" cy="2330368"/>
            </a:xfrm>
            <a:prstGeom prst="circularArrow">
              <a:avLst>
                <a:gd name="adj1" fmla="val 0"/>
                <a:gd name="adj2" fmla="val 755662"/>
                <a:gd name="adj3" fmla="val 20351526"/>
                <a:gd name="adj4" fmla="val 13502109"/>
                <a:gd name="adj5" fmla="val 915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28" name="Circular Arrow 27">
              <a:extLst>
                <a:ext uri="{FF2B5EF4-FFF2-40B4-BE49-F238E27FC236}">
                  <a16:creationId xmlns:a16="http://schemas.microsoft.com/office/drawing/2014/main" id="{BF400813-900C-7D87-0614-50B2D0E23F70}"/>
                </a:ext>
              </a:extLst>
            </p:cNvPr>
            <p:cNvSpPr/>
            <p:nvPr/>
          </p:nvSpPr>
          <p:spPr bwMode="auto">
            <a:xfrm rot="21314789">
              <a:off x="3129724" y="2641517"/>
              <a:ext cx="3631731" cy="2330368"/>
            </a:xfrm>
            <a:prstGeom prst="circularArrow">
              <a:avLst>
                <a:gd name="adj1" fmla="val 0"/>
                <a:gd name="adj2" fmla="val 570987"/>
                <a:gd name="adj3" fmla="val 20509748"/>
                <a:gd name="adj4" fmla="val 11920511"/>
                <a:gd name="adj5" fmla="val 702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grpSp>
      <p:sp>
        <p:nvSpPr>
          <p:cNvPr id="17" name="TextBox 16">
            <a:extLst>
              <a:ext uri="{FF2B5EF4-FFF2-40B4-BE49-F238E27FC236}">
                <a16:creationId xmlns:a16="http://schemas.microsoft.com/office/drawing/2014/main" id="{FEB3F2A1-E0AA-7B70-179A-518089924A3A}"/>
              </a:ext>
            </a:extLst>
          </p:cNvPr>
          <p:cNvSpPr txBox="1"/>
          <p:nvPr/>
        </p:nvSpPr>
        <p:spPr>
          <a:xfrm>
            <a:off x="718262" y="2808558"/>
            <a:ext cx="10755475" cy="2862322"/>
          </a:xfrm>
          <a:prstGeom prst="rect">
            <a:avLst/>
          </a:prstGeom>
          <a:noFill/>
        </p:spPr>
        <p:txBody>
          <a:bodyPr wrap="square" rtlCol="0">
            <a:spAutoFit/>
          </a:bodyPr>
          <a:lstStyle/>
          <a:p>
            <a:pPr marL="285750" indent="-285750">
              <a:buFont typeface="Arial" panose="020B0604020202020204" pitchFamily="34" charset="0"/>
              <a:buChar char="•"/>
            </a:pPr>
            <a:r>
              <a:rPr lang="en-US" dirty="0"/>
              <a:t>Major depressive disorder is a prominent mental health issue in the United States that affects about twice as many women as men. </a:t>
            </a:r>
          </a:p>
          <a:p>
            <a:pPr marL="285750" indent="-285750">
              <a:buFont typeface="Arial" panose="020B0604020202020204" pitchFamily="34" charset="0"/>
              <a:buChar char="•"/>
            </a:pPr>
            <a:r>
              <a:rPr lang="en-US" dirty="0">
                <a:solidFill>
                  <a:schemeClr val="accent4"/>
                </a:solidFill>
              </a:rPr>
              <a:t>For women, depression during pregnancy </a:t>
            </a:r>
            <a:r>
              <a:rPr lang="en-US" dirty="0"/>
              <a:t>may increase the risk of </a:t>
            </a:r>
            <a:r>
              <a:rPr lang="en-US" dirty="0">
                <a:solidFill>
                  <a:schemeClr val="accent6"/>
                </a:solidFill>
              </a:rPr>
              <a:t>neurodevelopmental disorders in the child</a:t>
            </a:r>
            <a:r>
              <a:rPr lang="en-US" dirty="0"/>
              <a:t>. </a:t>
            </a:r>
          </a:p>
          <a:p>
            <a:pPr marL="285750" indent="-285750">
              <a:buFont typeface="Arial" panose="020B0604020202020204" pitchFamily="34" charset="0"/>
              <a:buChar char="•"/>
            </a:pPr>
            <a:r>
              <a:rPr lang="en-US" dirty="0">
                <a:solidFill>
                  <a:schemeClr val="accent4"/>
                </a:solidFill>
              </a:rPr>
              <a:t>Although conventional antidepressants may effectively treat depression in some mothers</a:t>
            </a:r>
            <a:r>
              <a:rPr lang="en-US" dirty="0"/>
              <a:t>, about </a:t>
            </a:r>
            <a:r>
              <a:rPr lang="en-US" dirty="0">
                <a:solidFill>
                  <a:schemeClr val="accent6"/>
                </a:solidFill>
              </a:rPr>
              <a:t>half do not respond to treatment</a:t>
            </a:r>
            <a:r>
              <a:rPr lang="en-US" dirty="0"/>
              <a:t>. </a:t>
            </a:r>
          </a:p>
          <a:p>
            <a:pPr marL="285750" indent="-285750">
              <a:buFont typeface="Arial" panose="020B0604020202020204" pitchFamily="34" charset="0"/>
              <a:buChar char="•"/>
            </a:pPr>
            <a:r>
              <a:rPr lang="en-US" dirty="0"/>
              <a:t>Furthermore, </a:t>
            </a:r>
            <a:r>
              <a:rPr lang="en-US" dirty="0">
                <a:solidFill>
                  <a:schemeClr val="accent4"/>
                </a:solidFill>
              </a:rPr>
              <a:t>antidepressant</a:t>
            </a:r>
            <a:r>
              <a:rPr lang="en-US" dirty="0"/>
              <a:t> </a:t>
            </a:r>
            <a:r>
              <a:rPr lang="en-US" dirty="0">
                <a:solidFill>
                  <a:schemeClr val="accent4"/>
                </a:solidFill>
              </a:rPr>
              <a:t>use during pregnancy </a:t>
            </a:r>
            <a:r>
              <a:rPr lang="en-US" dirty="0"/>
              <a:t>often presents an additional risk for</a:t>
            </a:r>
            <a:r>
              <a:rPr lang="en-US" dirty="0">
                <a:solidFill>
                  <a:schemeClr val="accent6"/>
                </a:solidFill>
              </a:rPr>
              <a:t> adverse neurodevelopment of the child</a:t>
            </a:r>
            <a:r>
              <a:rPr lang="en-US" dirty="0"/>
              <a:t>. </a:t>
            </a:r>
          </a:p>
          <a:p>
            <a:pPr marL="285750" indent="-285750">
              <a:buFont typeface="Arial" panose="020B0604020202020204" pitchFamily="34" charset="0"/>
              <a:buChar char="•"/>
            </a:pPr>
            <a:r>
              <a:rPr lang="en-US" dirty="0">
                <a:solidFill>
                  <a:schemeClr val="accent5"/>
                </a:solidFill>
              </a:rPr>
              <a:t>Therefore, </a:t>
            </a:r>
            <a:r>
              <a:rPr lang="en-US" u="sng" dirty="0">
                <a:solidFill>
                  <a:schemeClr val="accent5"/>
                </a:solidFill>
              </a:rPr>
              <a:t>current treatments for depression during pregnancy are insufficient</a:t>
            </a:r>
            <a:r>
              <a:rPr lang="en-US" dirty="0">
                <a:solidFill>
                  <a:schemeClr val="accent5"/>
                </a:solidFill>
              </a:rPr>
              <a:t>, and there is an </a:t>
            </a:r>
            <a:r>
              <a:rPr lang="en-US" i="1" dirty="0">
                <a:solidFill>
                  <a:schemeClr val="accent5"/>
                </a:solidFill>
              </a:rPr>
              <a:t>urgent need to develop new, more effective treatments. </a:t>
            </a:r>
          </a:p>
        </p:txBody>
      </p:sp>
      <p:sp>
        <p:nvSpPr>
          <p:cNvPr id="14" name="TextBox 13">
            <a:extLst>
              <a:ext uri="{FF2B5EF4-FFF2-40B4-BE49-F238E27FC236}">
                <a16:creationId xmlns:a16="http://schemas.microsoft.com/office/drawing/2014/main" id="{0CAD0608-BB64-9DFD-0336-679BCDFF2C8B}"/>
              </a:ext>
            </a:extLst>
          </p:cNvPr>
          <p:cNvSpPr txBox="1"/>
          <p:nvPr/>
        </p:nvSpPr>
        <p:spPr>
          <a:xfrm>
            <a:off x="95693" y="5850653"/>
            <a:ext cx="4327451" cy="600164"/>
          </a:xfrm>
          <a:prstGeom prst="rect">
            <a:avLst/>
          </a:prstGeom>
          <a:noFill/>
        </p:spPr>
        <p:txBody>
          <a:bodyPr wrap="square" rtlCol="0">
            <a:spAutoFit/>
          </a:bodyPr>
          <a:lstStyle/>
          <a:p>
            <a:r>
              <a:rPr lang="en-US" sz="1100" dirty="0"/>
              <a:t>Rachel Schroder</a:t>
            </a:r>
          </a:p>
          <a:p>
            <a:r>
              <a:rPr lang="en-US" sz="1100" dirty="0"/>
              <a:t>UI Grad Success Center Professional Development Resources</a:t>
            </a:r>
          </a:p>
          <a:p>
            <a:endParaRPr lang="en-US" sz="1100" dirty="0"/>
          </a:p>
        </p:txBody>
      </p:sp>
      <p:sp>
        <p:nvSpPr>
          <p:cNvPr id="10" name="Footer Placeholder 4">
            <a:extLst>
              <a:ext uri="{FF2B5EF4-FFF2-40B4-BE49-F238E27FC236}">
                <a16:creationId xmlns:a16="http://schemas.microsoft.com/office/drawing/2014/main" id="{DE16C816-954B-E02F-5BD1-235ED4EE8AC7}"/>
              </a:ext>
            </a:extLst>
          </p:cNvPr>
          <p:cNvSpPr>
            <a:spLocks noGrp="1"/>
          </p:cNvSpPr>
          <p:nvPr>
            <p:ph type="ftr" sz="quarter" idx="3"/>
          </p:nvPr>
        </p:nvSpPr>
        <p:spPr>
          <a:xfrm>
            <a:off x="6575729" y="6450817"/>
            <a:ext cx="4679216" cy="365125"/>
          </a:xfr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429646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EC4C7-A175-339A-4768-9D45B364815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0459B1C4-BDA9-CF35-C8EC-96A55573FFA2}"/>
              </a:ext>
            </a:extLst>
          </p:cNvPr>
          <p:cNvSpPr>
            <a:spLocks noGrp="1"/>
          </p:cNvSpPr>
          <p:nvPr>
            <p:ph type="title"/>
          </p:nvPr>
        </p:nvSpPr>
        <p:spPr>
          <a:xfrm>
            <a:off x="952499" y="526777"/>
            <a:ext cx="10287001" cy="869089"/>
          </a:xfrm>
        </p:spPr>
        <p:txBody>
          <a:bodyPr vert="horz" lIns="0" tIns="0" rIns="0" bIns="0" rtlCol="0" anchor="ctr">
            <a:normAutofit/>
          </a:bodyPr>
          <a:lstStyle/>
          <a:p>
            <a:r>
              <a:rPr lang="en-US" b="0" kern="1200" dirty="0">
                <a:latin typeface="Roboto" panose="02000000000000000000" pitchFamily="2" charset="0"/>
                <a:ea typeface="Roboto" panose="02000000000000000000" pitchFamily="2" charset="0"/>
                <a:cs typeface="Arial" panose="020B0604020202020204" pitchFamily="34" charset="0"/>
              </a:rPr>
              <a:t>Elements of a classic story: Guideposts</a:t>
            </a:r>
          </a:p>
        </p:txBody>
      </p:sp>
      <p:pic>
        <p:nvPicPr>
          <p:cNvPr id="2" name="Picture 1" descr="Cover of book Goldilocks and the 3 Bears">
            <a:extLst>
              <a:ext uri="{FF2B5EF4-FFF2-40B4-BE49-F238E27FC236}">
                <a16:creationId xmlns:a16="http://schemas.microsoft.com/office/drawing/2014/main" id="{B3711492-EDD6-B346-867A-042CB373BEAA}"/>
              </a:ext>
            </a:extLst>
          </p:cNvPr>
          <p:cNvPicPr>
            <a:picLocks noChangeAspect="1"/>
          </p:cNvPicPr>
          <p:nvPr/>
        </p:nvPicPr>
        <p:blipFill>
          <a:blip r:embed="rId3">
            <a:extLst>
              <a:ext uri="{28A0092B-C50C-407E-A947-70E740481C1C}">
                <a14:useLocalDpi xmlns:a14="http://schemas.microsoft.com/office/drawing/2010/main"/>
              </a:ext>
            </a:extLst>
          </a:blip>
          <a:srcRect r="-2" b="-2"/>
          <a:stretch/>
        </p:blipFill>
        <p:spPr>
          <a:xfrm>
            <a:off x="10972800" y="11"/>
            <a:ext cx="1227934" cy="1560066"/>
          </a:xfrm>
          <a:prstGeom prst="rect">
            <a:avLst/>
          </a:prstGeom>
          <a:noFill/>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0961E31F-32C9-22B3-F6C6-E224A4044CF7}"/>
              </a:ext>
              <a:ext uri="{C183D7F6-B498-43B3-948B-1728B52AA6E4}">
                <adec:decorative xmlns:adec="http://schemas.microsoft.com/office/drawing/2017/decorative" val="1"/>
              </a:ext>
            </a:extLst>
          </p:cNvPr>
          <p:cNvGrpSpPr>
            <a:grpSpLocks noChangeAspect="1"/>
          </p:cNvGrpSpPr>
          <p:nvPr/>
        </p:nvGrpSpPr>
        <p:grpSpPr>
          <a:xfrm>
            <a:off x="1752402" y="2288447"/>
            <a:ext cx="759059" cy="1621607"/>
            <a:chOff x="6087472" y="2819399"/>
            <a:chExt cx="1652939" cy="3581401"/>
          </a:xfrm>
          <a:effectLst>
            <a:outerShdw blurRad="63500" sx="102000" sy="102000" algn="ctr" rotWithShape="0">
              <a:prstClr val="black">
                <a:alpha val="40000"/>
              </a:prstClr>
            </a:outerShdw>
          </a:effectLst>
        </p:grpSpPr>
        <p:sp>
          <p:nvSpPr>
            <p:cNvPr id="22" name="Trapezoid 21">
              <a:extLst>
                <a:ext uri="{FF2B5EF4-FFF2-40B4-BE49-F238E27FC236}">
                  <a16:creationId xmlns:a16="http://schemas.microsoft.com/office/drawing/2014/main" id="{45487629-8AD0-0EFC-C339-AE39F62A1289}"/>
                </a:ext>
              </a:extLst>
            </p:cNvPr>
            <p:cNvSpPr/>
            <p:nvPr/>
          </p:nvSpPr>
          <p:spPr bwMode="auto">
            <a:xfrm flipV="1">
              <a:off x="6087472" y="2819399"/>
              <a:ext cx="1652939" cy="818166"/>
            </a:xfrm>
            <a:prstGeom prst="trapezoid">
              <a:avLst>
                <a:gd name="adj" fmla="val 30190"/>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solidFill>
                  <a:schemeClr val="bg1"/>
                </a:solidFill>
                <a:latin typeface="Helvetica" pitchFamily="2" charset="0"/>
                <a:ea typeface="ＭＳ Ｐゴシック" pitchFamily="-112" charset="-128"/>
                <a:cs typeface="ＭＳ Ｐゴシック" pitchFamily="-112" charset="-128"/>
              </a:endParaRPr>
            </a:p>
          </p:txBody>
        </p:sp>
        <p:sp>
          <p:nvSpPr>
            <p:cNvPr id="24" name="Trapezoid 23">
              <a:extLst>
                <a:ext uri="{FF2B5EF4-FFF2-40B4-BE49-F238E27FC236}">
                  <a16:creationId xmlns:a16="http://schemas.microsoft.com/office/drawing/2014/main" id="{5F1AED90-514A-F15A-ADD1-D5663BE3B04A}"/>
                </a:ext>
              </a:extLst>
            </p:cNvPr>
            <p:cNvSpPr/>
            <p:nvPr/>
          </p:nvSpPr>
          <p:spPr bwMode="auto">
            <a:xfrm flipV="1">
              <a:off x="6196134" y="3698638"/>
              <a:ext cx="1435615" cy="703535"/>
            </a:xfrm>
            <a:prstGeom prst="trapezoid">
              <a:avLst>
                <a:gd name="adj" fmla="val 42168"/>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latin typeface="Verdana" pitchFamily="-112" charset="0"/>
                <a:ea typeface="ＭＳ Ｐゴシック" pitchFamily="-112" charset="-128"/>
                <a:cs typeface="ＭＳ Ｐゴシック" pitchFamily="-112" charset="-128"/>
              </a:endParaRPr>
            </a:p>
          </p:txBody>
        </p:sp>
        <p:sp>
          <p:nvSpPr>
            <p:cNvPr id="26" name="Rectangle 9">
              <a:extLst>
                <a:ext uri="{FF2B5EF4-FFF2-40B4-BE49-F238E27FC236}">
                  <a16:creationId xmlns:a16="http://schemas.microsoft.com/office/drawing/2014/main" id="{694DE55E-77E8-E4C5-39C9-DC3DC6FBB64F}"/>
                </a:ext>
              </a:extLst>
            </p:cNvPr>
            <p:cNvSpPr>
              <a:spLocks noChangeAspect="1" noChangeArrowheads="1"/>
            </p:cNvSpPr>
            <p:nvPr/>
          </p:nvSpPr>
          <p:spPr bwMode="auto">
            <a:xfrm>
              <a:off x="6517973" y="446324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28" name="Rectangle 9">
              <a:extLst>
                <a:ext uri="{FF2B5EF4-FFF2-40B4-BE49-F238E27FC236}">
                  <a16:creationId xmlns:a16="http://schemas.microsoft.com/office/drawing/2014/main" id="{95B9C8B3-2F93-2494-F4A5-7D751EDCFD28}"/>
                </a:ext>
              </a:extLst>
            </p:cNvPr>
            <p:cNvSpPr>
              <a:spLocks noChangeArrowheads="1"/>
            </p:cNvSpPr>
            <p:nvPr/>
          </p:nvSpPr>
          <p:spPr bwMode="auto">
            <a:xfrm>
              <a:off x="6517973" y="485500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29" name="Rectangle 9">
              <a:extLst>
                <a:ext uri="{FF2B5EF4-FFF2-40B4-BE49-F238E27FC236}">
                  <a16:creationId xmlns:a16="http://schemas.microsoft.com/office/drawing/2014/main" id="{575F72ED-476F-730A-00AC-476988432A1B}"/>
                </a:ext>
              </a:extLst>
            </p:cNvPr>
            <p:cNvSpPr>
              <a:spLocks noChangeArrowheads="1"/>
            </p:cNvSpPr>
            <p:nvPr/>
          </p:nvSpPr>
          <p:spPr bwMode="auto">
            <a:xfrm>
              <a:off x="6517973" y="524676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30" name="Trapezoid 29">
              <a:extLst>
                <a:ext uri="{FF2B5EF4-FFF2-40B4-BE49-F238E27FC236}">
                  <a16:creationId xmlns:a16="http://schemas.microsoft.com/office/drawing/2014/main" id="{C3993699-6547-6830-98F8-E7101B5D7CAB}"/>
                </a:ext>
              </a:extLst>
            </p:cNvPr>
            <p:cNvSpPr/>
            <p:nvPr/>
          </p:nvSpPr>
          <p:spPr bwMode="auto">
            <a:xfrm>
              <a:off x="6265064" y="5638527"/>
              <a:ext cx="1297754" cy="762273"/>
            </a:xfrm>
            <a:prstGeom prst="trapezoid">
              <a:avLst>
                <a:gd name="adj" fmla="val 29214"/>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endParaRPr lang="en-US" sz="1800" b="0">
                <a:latin typeface="Helvetica" pitchFamily="2" charset="0"/>
                <a:ea typeface="ＭＳ Ｐゴシック" pitchFamily="-112" charset="-128"/>
                <a:cs typeface="ＭＳ Ｐゴシック" pitchFamily="-112" charset="-128"/>
              </a:endParaRPr>
            </a:p>
          </p:txBody>
        </p:sp>
        <p:sp>
          <p:nvSpPr>
            <p:cNvPr id="31" name="Rectangle 30">
              <a:extLst>
                <a:ext uri="{FF2B5EF4-FFF2-40B4-BE49-F238E27FC236}">
                  <a16:creationId xmlns:a16="http://schemas.microsoft.com/office/drawing/2014/main" id="{20D2ED7B-C514-3A26-84C6-50E3D0532AE2}"/>
                </a:ext>
              </a:extLst>
            </p:cNvPr>
            <p:cNvSpPr/>
            <p:nvPr/>
          </p:nvSpPr>
          <p:spPr>
            <a:xfrm>
              <a:off x="6749438" y="3851401"/>
              <a:ext cx="329008" cy="722723"/>
            </a:xfrm>
            <a:prstGeom prst="rect">
              <a:avLst/>
            </a:prstGeom>
            <a:ln>
              <a:noFill/>
            </a:ln>
          </p:spPr>
          <p:txBody>
            <a:bodyPr wrap="none">
              <a:spAutoFit/>
            </a:bodyPr>
            <a:lstStyle/>
            <a:p>
              <a:pPr algn="ctr"/>
              <a:endParaRPr lang="en-US" sz="2000" b="0">
                <a:latin typeface="Helvetica" pitchFamily="2" charset="0"/>
                <a:ea typeface="ＭＳ Ｐゴシック" pitchFamily="-112" charset="-128"/>
                <a:cs typeface="ＭＳ Ｐゴシック" pitchFamily="-112" charset="-128"/>
              </a:endParaRPr>
            </a:p>
          </p:txBody>
        </p:sp>
        <p:sp>
          <p:nvSpPr>
            <p:cNvPr id="32" name="Rectangle 31">
              <a:extLst>
                <a:ext uri="{FF2B5EF4-FFF2-40B4-BE49-F238E27FC236}">
                  <a16:creationId xmlns:a16="http://schemas.microsoft.com/office/drawing/2014/main" id="{9698AAE2-8DAD-7E76-C872-FB1F5214DC61}"/>
                </a:ext>
              </a:extLst>
            </p:cNvPr>
            <p:cNvSpPr/>
            <p:nvPr/>
          </p:nvSpPr>
          <p:spPr>
            <a:xfrm>
              <a:off x="6749438" y="3105091"/>
              <a:ext cx="329006" cy="722723"/>
            </a:xfrm>
            <a:prstGeom prst="rect">
              <a:avLst/>
            </a:prstGeom>
            <a:ln>
              <a:noFill/>
            </a:ln>
          </p:spPr>
          <p:txBody>
            <a:bodyPr wrap="none">
              <a:spAutoFit/>
            </a:bodyPr>
            <a:lstStyle/>
            <a:p>
              <a:pPr algn="ctr"/>
              <a:endParaRPr lang="en-US" sz="2000" b="0">
                <a:latin typeface="Helvetica" pitchFamily="2" charset="0"/>
                <a:ea typeface="ＭＳ Ｐゴシック" pitchFamily="-112" charset="-128"/>
                <a:cs typeface="ＭＳ Ｐゴシック" pitchFamily="-112" charset="-128"/>
              </a:endParaRPr>
            </a:p>
          </p:txBody>
        </p:sp>
      </p:grpSp>
      <p:pic>
        <p:nvPicPr>
          <p:cNvPr id="5" name="Picture Placeholder 3" descr="A sign post with a black background">
            <a:extLst>
              <a:ext uri="{FF2B5EF4-FFF2-40B4-BE49-F238E27FC236}">
                <a16:creationId xmlns:a16="http://schemas.microsoft.com/office/drawing/2014/main" id="{5B6F64FA-28B4-D540-848A-C067AB6804B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3990638" y="2147503"/>
            <a:ext cx="1587264" cy="2016633"/>
          </a:xfrm>
          <a:prstGeom prst="rect">
            <a:avLst/>
          </a:prstGeom>
          <a:noFill/>
          <a:effectLst>
            <a:outerShdw blurRad="63500" sx="102000" sy="102000" algn="ctr" rotWithShape="0">
              <a:prstClr val="black">
                <a:alpha val="40000"/>
              </a:prstClr>
            </a:outerShdw>
          </a:effectLst>
        </p:spPr>
      </p:pic>
      <p:sp>
        <p:nvSpPr>
          <p:cNvPr id="6" name="Rounded Rectangle 5">
            <a:extLst>
              <a:ext uri="{FF2B5EF4-FFF2-40B4-BE49-F238E27FC236}">
                <a16:creationId xmlns:a16="http://schemas.microsoft.com/office/drawing/2014/main" id="{768766E9-FDC0-1090-1E33-A1D772765E48}"/>
              </a:ext>
              <a:ext uri="{C183D7F6-B498-43B3-948B-1728B52AA6E4}">
                <adec:decorative xmlns:adec="http://schemas.microsoft.com/office/drawing/2017/decorative" val="1"/>
              </a:ext>
            </a:extLst>
          </p:cNvPr>
          <p:cNvSpPr/>
          <p:nvPr/>
        </p:nvSpPr>
        <p:spPr>
          <a:xfrm>
            <a:off x="3613186" y="1721120"/>
            <a:ext cx="2358867" cy="312777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Placeholder 3" descr="Three polar bears by a log on a beach">
            <a:extLst>
              <a:ext uri="{FF2B5EF4-FFF2-40B4-BE49-F238E27FC236}">
                <a16:creationId xmlns:a16="http://schemas.microsoft.com/office/drawing/2014/main" id="{EDEE8F0B-48F0-E117-EF17-26920A155D6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679627" y="2220044"/>
            <a:ext cx="1469567" cy="1621608"/>
          </a:xfrm>
          <a:prstGeom prst="rect">
            <a:avLst/>
          </a:prstGeom>
          <a:noFill/>
          <a:effectLst>
            <a:outerShdw blurRad="63500" sx="102000" sy="102000" algn="ctr" rotWithShape="0">
              <a:prstClr val="black">
                <a:alpha val="40000"/>
              </a:prstClr>
            </a:outerShdw>
          </a:effectLst>
        </p:spPr>
      </p:pic>
      <p:pic>
        <p:nvPicPr>
          <p:cNvPr id="9" name="Picture Placeholder 7" descr="Deer on a road">
            <a:extLst>
              <a:ext uri="{FF2B5EF4-FFF2-40B4-BE49-F238E27FC236}">
                <a16:creationId xmlns:a16="http://schemas.microsoft.com/office/drawing/2014/main" id="{AC8E42AA-6EA6-3C25-97A8-3BAD96E893EB}"/>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9408040" y="2188981"/>
            <a:ext cx="1455142" cy="1848778"/>
          </a:xfrm>
          <a:prstGeom prst="rect">
            <a:avLst/>
          </a:prstGeom>
          <a:noFill/>
          <a:effectLst>
            <a:outerShdw blurRad="63500" sx="102000" sy="102000" algn="ctr" rotWithShape="0">
              <a:prstClr val="black">
                <a:alpha val="40000"/>
              </a:prstClr>
            </a:outerShdw>
          </a:effectLst>
        </p:spPr>
      </p:pic>
      <p:sp>
        <p:nvSpPr>
          <p:cNvPr id="15" name="Content Placeholder 1">
            <a:extLst>
              <a:ext uri="{FF2B5EF4-FFF2-40B4-BE49-F238E27FC236}">
                <a16:creationId xmlns:a16="http://schemas.microsoft.com/office/drawing/2014/main" id="{5E5F0C8D-010A-569D-3D8E-67C0357CDD0F}"/>
              </a:ext>
            </a:extLst>
          </p:cNvPr>
          <p:cNvSpPr>
            <a:spLocks noGrp="1"/>
          </p:cNvSpPr>
          <p:nvPr>
            <p:ph idx="1"/>
          </p:nvPr>
        </p:nvSpPr>
        <p:spPr>
          <a:xfrm>
            <a:off x="952497" y="4201970"/>
            <a:ext cx="2358867"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Order</a:t>
            </a:r>
          </a:p>
        </p:txBody>
      </p:sp>
      <p:sp>
        <p:nvSpPr>
          <p:cNvPr id="25" name="Content Placeholder 7">
            <a:extLst>
              <a:ext uri="{FF2B5EF4-FFF2-40B4-BE49-F238E27FC236}">
                <a16:creationId xmlns:a16="http://schemas.microsoft.com/office/drawing/2014/main" id="{96F48230-E604-6F06-2787-94E0909747A0}"/>
              </a:ext>
            </a:extLst>
          </p:cNvPr>
          <p:cNvSpPr>
            <a:spLocks noGrp="1"/>
          </p:cNvSpPr>
          <p:nvPr>
            <p:ph idx="13"/>
          </p:nvPr>
        </p:nvSpPr>
        <p:spPr>
          <a:xfrm>
            <a:off x="3688848" y="4201970"/>
            <a:ext cx="2148760"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Guideposts</a:t>
            </a:r>
          </a:p>
        </p:txBody>
      </p:sp>
      <p:sp>
        <p:nvSpPr>
          <p:cNvPr id="17" name="Content Placeholder 3">
            <a:extLst>
              <a:ext uri="{FF2B5EF4-FFF2-40B4-BE49-F238E27FC236}">
                <a16:creationId xmlns:a16="http://schemas.microsoft.com/office/drawing/2014/main" id="{3036C040-3DD4-11D3-7E11-90FDE7B38A71}"/>
              </a:ext>
            </a:extLst>
          </p:cNvPr>
          <p:cNvSpPr>
            <a:spLocks noGrp="1"/>
          </p:cNvSpPr>
          <p:nvPr>
            <p:ph idx="11"/>
          </p:nvPr>
        </p:nvSpPr>
        <p:spPr>
          <a:xfrm>
            <a:off x="6377805" y="4201970"/>
            <a:ext cx="2148760"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Parallel structure</a:t>
            </a:r>
          </a:p>
        </p:txBody>
      </p:sp>
      <p:sp>
        <p:nvSpPr>
          <p:cNvPr id="21" name="Content Placeholder 5">
            <a:extLst>
              <a:ext uri="{FF2B5EF4-FFF2-40B4-BE49-F238E27FC236}">
                <a16:creationId xmlns:a16="http://schemas.microsoft.com/office/drawing/2014/main" id="{E0F73E7E-870A-2985-4CB3-F34EEF2AA22D}"/>
              </a:ext>
            </a:extLst>
          </p:cNvPr>
          <p:cNvSpPr>
            <a:spLocks noGrp="1"/>
          </p:cNvSpPr>
          <p:nvPr>
            <p:ph idx="15"/>
          </p:nvPr>
        </p:nvSpPr>
        <p:spPr>
          <a:xfrm>
            <a:off x="8956178" y="4201970"/>
            <a:ext cx="2358867"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Red herrings</a:t>
            </a:r>
          </a:p>
        </p:txBody>
      </p:sp>
      <p:sp>
        <p:nvSpPr>
          <p:cNvPr id="4" name="Footer Placeholder 4">
            <a:extLst>
              <a:ext uri="{FF2B5EF4-FFF2-40B4-BE49-F238E27FC236}">
                <a16:creationId xmlns:a16="http://schemas.microsoft.com/office/drawing/2014/main" id="{43B9D4A9-278B-F513-CE40-AB5C6DBD247A}"/>
              </a:ext>
            </a:extLst>
          </p:cNvPr>
          <p:cNvSpPr txBox="1">
            <a:spLocks/>
          </p:cNvSpPr>
          <p:nvPr/>
        </p:nvSpPr>
        <p:spPr>
          <a:xfrm>
            <a:off x="8454867" y="5727279"/>
            <a:ext cx="3564586" cy="1408472"/>
          </a:xfrm>
          <a:prstGeom prst="rect">
            <a:avLst/>
          </a:prstGeom>
        </p:spPr>
        <p:txBody>
          <a:bodyPr vert="horz" lIns="0" tIns="0" rIns="0" bIns="0" rtlCol="0" anchorCtr="0">
            <a:normAutofit/>
          </a:bodyPr>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95000"/>
            </a:pPr>
            <a:r>
              <a:rPr lang="en-US" sz="1000" b="0" kern="1200" dirty="0">
                <a:latin typeface="Roboto" panose="02000000000000000000" pitchFamily="2" charset="0"/>
                <a:ea typeface="Roboto" panose="02000000000000000000" pitchFamily="2" charset="0"/>
                <a:cs typeface="Arial" panose="020B0604020202020204" pitchFamily="34" charset="0"/>
              </a:rPr>
              <a:t>J. Downer and R. </a:t>
            </a:r>
            <a:r>
              <a:rPr lang="en-US" sz="1000" b="0" kern="1200" dirty="0" err="1">
                <a:latin typeface="Roboto" panose="02000000000000000000" pitchFamily="2" charset="0"/>
                <a:ea typeface="Roboto" panose="02000000000000000000" pitchFamily="2" charset="0"/>
                <a:cs typeface="Arial" panose="020B0604020202020204" pitchFamily="34" charset="0"/>
              </a:rPr>
              <a:t>Dresbeck</a:t>
            </a:r>
            <a:endParaRPr lang="en-US" sz="1000" dirty="0">
              <a:cs typeface="Arial" panose="020B0604020202020204" pitchFamily="34" charset="0"/>
            </a:endParaRPr>
          </a:p>
          <a:p>
            <a:pPr>
              <a:buSzPct val="95000"/>
            </a:pPr>
            <a:r>
              <a:rPr lang="en-US" sz="1000" b="0" i="1" kern="1200" dirty="0">
                <a:latin typeface="Roboto" panose="02000000000000000000" pitchFamily="2" charset="0"/>
                <a:ea typeface="Roboto" panose="02000000000000000000" pitchFamily="2" charset="0"/>
                <a:cs typeface="Arial" panose="020B0604020202020204" pitchFamily="34" charset="0"/>
              </a:rPr>
              <a:t>Writing and Editing for Impact</a:t>
            </a:r>
            <a:endParaRPr lang="en-US" sz="1000" b="0" kern="1200" dirty="0">
              <a:latin typeface="Roboto" panose="02000000000000000000" pitchFamily="2" charset="0"/>
              <a:ea typeface="Roboto" panose="02000000000000000000" pitchFamily="2" charset="0"/>
              <a:cs typeface="Arial" panose="020B0604020202020204" pitchFamily="34" charset="0"/>
            </a:endParaRPr>
          </a:p>
          <a:p>
            <a:pPr>
              <a:buSzPct val="95000"/>
            </a:pPr>
            <a:r>
              <a:rPr lang="en-US" sz="1000" b="0" kern="1200" dirty="0">
                <a:latin typeface="Roboto" panose="02000000000000000000" pitchFamily="2" charset="0"/>
                <a:ea typeface="Roboto" panose="02000000000000000000" pitchFamily="2" charset="0"/>
                <a:cs typeface="Arial" panose="020B0604020202020204" pitchFamily="34" charset="0"/>
              </a:rPr>
              <a:t>NORDP Conference, 2019</a:t>
            </a:r>
          </a:p>
        </p:txBody>
      </p:sp>
      <p:sp>
        <p:nvSpPr>
          <p:cNvPr id="10" name="Footer Placeholder 4">
            <a:extLst>
              <a:ext uri="{FF2B5EF4-FFF2-40B4-BE49-F238E27FC236}">
                <a16:creationId xmlns:a16="http://schemas.microsoft.com/office/drawing/2014/main" id="{F735408E-A805-F991-B570-62EB55E52149}"/>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spTree>
    <p:extLst>
      <p:ext uri="{BB962C8B-B14F-4D97-AF65-F5344CB8AC3E}">
        <p14:creationId xmlns:p14="http://schemas.microsoft.com/office/powerpoint/2010/main" val="262308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C26CE-4FEB-96B3-EFC9-D3578AABF9F0}"/>
            </a:ext>
          </a:extLst>
        </p:cNvPr>
        <p:cNvGrpSpPr/>
        <p:nvPr/>
      </p:nvGrpSpPr>
      <p:grpSpPr>
        <a:xfrm>
          <a:off x="0" y="0"/>
          <a:ext cx="0" cy="0"/>
          <a:chOff x="0" y="0"/>
          <a:chExt cx="0" cy="0"/>
        </a:xfrm>
      </p:grpSpPr>
      <p:sp>
        <p:nvSpPr>
          <p:cNvPr id="34" name="Title 2">
            <a:extLst>
              <a:ext uri="{FF2B5EF4-FFF2-40B4-BE49-F238E27FC236}">
                <a16:creationId xmlns:a16="http://schemas.microsoft.com/office/drawing/2014/main" id="{B8C292C8-AB79-3239-1474-FA04C61A3445}"/>
              </a:ext>
            </a:extLst>
          </p:cNvPr>
          <p:cNvSpPr txBox="1">
            <a:spLocks noGrp="1"/>
          </p:cNvSpPr>
          <p:nvPr>
            <p:ph type="title" idx="4294967295"/>
          </p:nvPr>
        </p:nvSpPr>
        <p:spPr>
          <a:xfrm>
            <a:off x="912101" y="490984"/>
            <a:ext cx="8898325" cy="89611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t>Guideposts can also be used in the Methods section of a manuscript</a:t>
            </a:r>
          </a:p>
        </p:txBody>
      </p:sp>
      <p:pic>
        <p:nvPicPr>
          <p:cNvPr id="11" name="Picture 10" descr="Image of the title of a manuscript">
            <a:extLst>
              <a:ext uri="{FF2B5EF4-FFF2-40B4-BE49-F238E27FC236}">
                <a16:creationId xmlns:a16="http://schemas.microsoft.com/office/drawing/2014/main" id="{0074E308-72BF-58B6-3D22-62703D65EF3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912101" y="1505246"/>
            <a:ext cx="4043614" cy="1388854"/>
          </a:xfrm>
          <a:prstGeom prst="rect">
            <a:avLst/>
          </a:prstGeom>
          <a:effectLst>
            <a:outerShdw blurRad="63500" sx="102000" sy="102000" algn="ctr" rotWithShape="0">
              <a:prstClr val="black">
                <a:alpha val="40000"/>
              </a:prstClr>
            </a:outerShdw>
          </a:effectLst>
        </p:spPr>
      </p:pic>
      <p:pic>
        <p:nvPicPr>
          <p:cNvPr id="28" name="Picture Placeholder 3" descr="Signpost with black background">
            <a:extLst>
              <a:ext uri="{FF2B5EF4-FFF2-40B4-BE49-F238E27FC236}">
                <a16:creationId xmlns:a16="http://schemas.microsoft.com/office/drawing/2014/main" id="{EF81515A-D92F-1F64-5B64-6116B1C68E4B}"/>
              </a:ext>
            </a:extLst>
          </p:cNvPr>
          <p:cNvPicPr>
            <a:picLocks noGrp="1" noChangeAspect="1"/>
          </p:cNvPicPr>
          <p:nvPr>
            <p:ph type="pic" sz="quarter" idx="11"/>
          </p:nvPr>
        </p:nvPicPr>
        <p:blipFill>
          <a:blip r:embed="rId4">
            <a:extLst>
              <a:ext uri="{28A0092B-C50C-407E-A947-70E740481C1C}">
                <a14:useLocalDpi xmlns:a14="http://schemas.microsoft.com/office/drawing/2010/main"/>
              </a:ext>
            </a:extLst>
          </a:blip>
          <a:srcRect/>
          <a:stretch>
            <a:fillRect/>
          </a:stretch>
        </p:blipFill>
        <p:spPr>
          <a:xfrm>
            <a:off x="-188734" y="2214557"/>
            <a:ext cx="4449814" cy="5653412"/>
          </a:xfrm>
          <a:prstGeom prst="rect">
            <a:avLst/>
          </a:prstGeom>
        </p:spPr>
      </p:pic>
      <p:grpSp>
        <p:nvGrpSpPr>
          <p:cNvPr id="29" name="Group 28" descr="signpost with black background">
            <a:extLst>
              <a:ext uri="{FF2B5EF4-FFF2-40B4-BE49-F238E27FC236}">
                <a16:creationId xmlns:a16="http://schemas.microsoft.com/office/drawing/2014/main" id="{034F000B-3742-9C4A-40C4-4322402212EB}"/>
              </a:ext>
            </a:extLst>
          </p:cNvPr>
          <p:cNvGrpSpPr/>
          <p:nvPr/>
        </p:nvGrpSpPr>
        <p:grpSpPr>
          <a:xfrm>
            <a:off x="654363" y="3125903"/>
            <a:ext cx="3594197" cy="1153660"/>
            <a:chOff x="8060695" y="2283644"/>
            <a:chExt cx="4129480" cy="1240661"/>
          </a:xfrm>
        </p:grpSpPr>
        <p:sp>
          <p:nvSpPr>
            <p:cNvPr id="30" name="TextBox 29">
              <a:extLst>
                <a:ext uri="{FF2B5EF4-FFF2-40B4-BE49-F238E27FC236}">
                  <a16:creationId xmlns:a16="http://schemas.microsoft.com/office/drawing/2014/main" id="{6F651E07-BB50-6217-7102-AFC962B412B0}"/>
                </a:ext>
              </a:extLst>
            </p:cNvPr>
            <p:cNvSpPr txBox="1"/>
            <p:nvPr/>
          </p:nvSpPr>
          <p:spPr>
            <a:xfrm>
              <a:off x="9759933" y="2283644"/>
              <a:ext cx="2430242" cy="330988"/>
            </a:xfrm>
            <a:prstGeom prst="rect">
              <a:avLst/>
            </a:prstGeom>
            <a:noFill/>
          </p:spPr>
          <p:txBody>
            <a:bodyPr wrap="square" rtlCol="0">
              <a:spAutoFit/>
            </a:bodyPr>
            <a:lstStyle/>
            <a:p>
              <a:r>
                <a:rPr lang="en-US" sz="1400" dirty="0">
                  <a:solidFill>
                    <a:schemeClr val="bg1"/>
                  </a:solidFill>
                  <a:latin typeface="Helvetica" pitchFamily="2" charset="0"/>
                </a:rPr>
                <a:t>Introduction</a:t>
              </a:r>
              <a:endParaRPr lang="en-US" sz="1400" b="0" i="0" dirty="0">
                <a:solidFill>
                  <a:schemeClr val="bg1"/>
                </a:solidFill>
                <a:latin typeface="Helvetica" pitchFamily="2" charset="0"/>
              </a:endParaRPr>
            </a:p>
          </p:txBody>
        </p:sp>
        <p:sp>
          <p:nvSpPr>
            <p:cNvPr id="31" name="TextBox 30">
              <a:extLst>
                <a:ext uri="{FF2B5EF4-FFF2-40B4-BE49-F238E27FC236}">
                  <a16:creationId xmlns:a16="http://schemas.microsoft.com/office/drawing/2014/main" id="{89FDEF7A-085F-C2C8-8320-BF3F0354EDB0}"/>
                </a:ext>
              </a:extLst>
            </p:cNvPr>
            <p:cNvSpPr txBox="1"/>
            <p:nvPr/>
          </p:nvSpPr>
          <p:spPr>
            <a:xfrm rot="20768590">
              <a:off x="8183881" y="3193317"/>
              <a:ext cx="1634480" cy="330988"/>
            </a:xfrm>
            <a:prstGeom prst="rect">
              <a:avLst/>
            </a:prstGeom>
            <a:noFill/>
          </p:spPr>
          <p:txBody>
            <a:bodyPr wrap="square" rtlCol="0">
              <a:spAutoFit/>
            </a:bodyPr>
            <a:lstStyle/>
            <a:p>
              <a:r>
                <a:rPr lang="en-US" sz="1400" b="0" i="0" dirty="0">
                  <a:solidFill>
                    <a:schemeClr val="bg1"/>
                  </a:solidFill>
                  <a:latin typeface="Helvetica" pitchFamily="2" charset="0"/>
                </a:rPr>
                <a:t>Discussion</a:t>
              </a:r>
            </a:p>
          </p:txBody>
        </p:sp>
        <p:sp>
          <p:nvSpPr>
            <p:cNvPr id="32" name="TextBox 31">
              <a:extLst>
                <a:ext uri="{FF2B5EF4-FFF2-40B4-BE49-F238E27FC236}">
                  <a16:creationId xmlns:a16="http://schemas.microsoft.com/office/drawing/2014/main" id="{D87C37A1-FF75-585C-2A14-A846F4FEE681}"/>
                </a:ext>
              </a:extLst>
            </p:cNvPr>
            <p:cNvSpPr txBox="1"/>
            <p:nvPr/>
          </p:nvSpPr>
          <p:spPr>
            <a:xfrm rot="751060">
              <a:off x="9773124" y="3070565"/>
              <a:ext cx="2114403" cy="330988"/>
            </a:xfrm>
            <a:prstGeom prst="rect">
              <a:avLst/>
            </a:prstGeom>
            <a:noFill/>
          </p:spPr>
          <p:txBody>
            <a:bodyPr wrap="square" rtlCol="0">
              <a:spAutoFit/>
            </a:bodyPr>
            <a:lstStyle/>
            <a:p>
              <a:r>
                <a:rPr lang="en-US" sz="1400" dirty="0">
                  <a:solidFill>
                    <a:schemeClr val="bg1"/>
                  </a:solidFill>
                  <a:latin typeface="Helvetica" pitchFamily="2" charset="0"/>
                </a:rPr>
                <a:t>Results</a:t>
              </a:r>
              <a:endParaRPr lang="en-US" sz="1400" b="0" i="0" dirty="0">
                <a:solidFill>
                  <a:schemeClr val="bg1"/>
                </a:solidFill>
                <a:latin typeface="Helvetica" pitchFamily="2" charset="0"/>
              </a:endParaRPr>
            </a:p>
          </p:txBody>
        </p:sp>
        <p:sp>
          <p:nvSpPr>
            <p:cNvPr id="33" name="TextBox 32">
              <a:extLst>
                <a:ext uri="{FF2B5EF4-FFF2-40B4-BE49-F238E27FC236}">
                  <a16:creationId xmlns:a16="http://schemas.microsoft.com/office/drawing/2014/main" id="{2CFFDE52-6237-BFD7-47BE-1B625E38190A}"/>
                </a:ext>
              </a:extLst>
            </p:cNvPr>
            <p:cNvSpPr txBox="1"/>
            <p:nvPr/>
          </p:nvSpPr>
          <p:spPr>
            <a:xfrm>
              <a:off x="8060695" y="2556886"/>
              <a:ext cx="2430242" cy="330988"/>
            </a:xfrm>
            <a:prstGeom prst="rect">
              <a:avLst/>
            </a:prstGeom>
            <a:noFill/>
          </p:spPr>
          <p:txBody>
            <a:bodyPr wrap="square" rtlCol="0">
              <a:spAutoFit/>
            </a:bodyPr>
            <a:lstStyle/>
            <a:p>
              <a:r>
                <a:rPr lang="en-US" sz="1400" dirty="0">
                  <a:solidFill>
                    <a:schemeClr val="bg1"/>
                  </a:solidFill>
                  <a:latin typeface="Helvetica" pitchFamily="2" charset="0"/>
                </a:rPr>
                <a:t>Methods</a:t>
              </a:r>
              <a:endParaRPr lang="en-US" sz="1400" b="0" i="0" dirty="0">
                <a:solidFill>
                  <a:schemeClr val="bg1"/>
                </a:solidFill>
                <a:latin typeface="Helvetica" pitchFamily="2" charset="0"/>
              </a:endParaRPr>
            </a:p>
          </p:txBody>
        </p:sp>
      </p:grpSp>
      <p:sp>
        <p:nvSpPr>
          <p:cNvPr id="18" name="Rounded Rectangular Callout 17">
            <a:extLst>
              <a:ext uri="{FF2B5EF4-FFF2-40B4-BE49-F238E27FC236}">
                <a16:creationId xmlns:a16="http://schemas.microsoft.com/office/drawing/2014/main" id="{8E7464C1-10F9-A481-1A34-900161A34661}"/>
              </a:ext>
            </a:extLst>
          </p:cNvPr>
          <p:cNvSpPr/>
          <p:nvPr/>
        </p:nvSpPr>
        <p:spPr bwMode="auto">
          <a:xfrm>
            <a:off x="3801550" y="3603411"/>
            <a:ext cx="1938504" cy="307778"/>
          </a:xfrm>
          <a:prstGeom prst="wedgeRoundRectCallout">
            <a:avLst>
              <a:gd name="adj1" fmla="val 194891"/>
              <a:gd name="adj2" fmla="val -663876"/>
              <a:gd name="adj3" fmla="val 16667"/>
            </a:avLst>
          </a:prstGeom>
          <a:solidFill>
            <a:srgbClr val="45964B">
              <a:alpha val="24000"/>
            </a:srgbClr>
          </a:solidFill>
          <a:ln w="9525" cap="flat" cmpd="sng" algn="ctr">
            <a:solidFill>
              <a:srgbClr val="45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 lvl="1" algn="ctr"/>
            <a:r>
              <a:rPr lang="en-US" sz="1400" b="0" i="0" dirty="0">
                <a:latin typeface="Helvetica" pitchFamily="2" charset="0"/>
              </a:rPr>
              <a:t>For major sections</a:t>
            </a:r>
          </a:p>
          <a:p>
            <a:pPr marL="342900" indent="-342900" algn="r">
              <a:buFont typeface="Arial"/>
              <a:buChar char="•"/>
            </a:pPr>
            <a:endParaRPr lang="en-US" sz="1400" b="0" u="sng" dirty="0">
              <a:latin typeface="Helvetica"/>
              <a:ea typeface="ＭＳ Ｐゴシック" charset="-128"/>
              <a:cs typeface="Helvetica"/>
            </a:endParaRPr>
          </a:p>
        </p:txBody>
      </p:sp>
      <p:sp>
        <p:nvSpPr>
          <p:cNvPr id="19" name="Rounded Rectangular Callout 18">
            <a:extLst>
              <a:ext uri="{FF2B5EF4-FFF2-40B4-BE49-F238E27FC236}">
                <a16:creationId xmlns:a16="http://schemas.microsoft.com/office/drawing/2014/main" id="{31DB85D3-9ED1-88F4-7FEF-A9ED25A37F14}"/>
              </a:ext>
            </a:extLst>
          </p:cNvPr>
          <p:cNvSpPr/>
          <p:nvPr/>
        </p:nvSpPr>
        <p:spPr bwMode="auto">
          <a:xfrm>
            <a:off x="3757304" y="4134353"/>
            <a:ext cx="1938504" cy="307778"/>
          </a:xfrm>
          <a:prstGeom prst="wedgeRoundRectCallout">
            <a:avLst>
              <a:gd name="adj1" fmla="val 207064"/>
              <a:gd name="adj2" fmla="val -553663"/>
              <a:gd name="adj3" fmla="val 16667"/>
            </a:avLst>
          </a:prstGeom>
          <a:solidFill>
            <a:srgbClr val="45964B">
              <a:alpha val="24000"/>
            </a:srgbClr>
          </a:solidFill>
          <a:ln w="9525" cap="flat" cmpd="sng" algn="ctr">
            <a:solidFill>
              <a:srgbClr val="45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 lvl="1" algn="ctr"/>
            <a:r>
              <a:rPr lang="en-US" sz="1400" dirty="0">
                <a:latin typeface="Helvetica" pitchFamily="2" charset="0"/>
              </a:rPr>
              <a:t>and subsections</a:t>
            </a:r>
            <a:endParaRPr lang="en-US" sz="1400" b="0" u="sng" dirty="0">
              <a:latin typeface="Helvetica"/>
              <a:ea typeface="ＭＳ Ｐゴシック" charset="-128"/>
              <a:cs typeface="Helvetica"/>
            </a:endParaRPr>
          </a:p>
        </p:txBody>
      </p:sp>
      <p:pic>
        <p:nvPicPr>
          <p:cNvPr id="14" name="Picture 13" descr="Image of a scientific manuscript, Materials and Methods section">
            <a:extLst>
              <a:ext uri="{FF2B5EF4-FFF2-40B4-BE49-F238E27FC236}">
                <a16:creationId xmlns:a16="http://schemas.microsoft.com/office/drawing/2014/main" id="{333F33D3-365D-39D4-C415-767D49824145}"/>
              </a:ext>
            </a:extLst>
          </p:cNvPr>
          <p:cNvPicPr>
            <a:picLocks noChangeAspect="1"/>
          </p:cNvPicPr>
          <p:nvPr/>
        </p:nvPicPr>
        <p:blipFill>
          <a:blip r:embed="rId5"/>
          <a:stretch>
            <a:fillRect/>
          </a:stretch>
        </p:blipFill>
        <p:spPr>
          <a:xfrm>
            <a:off x="6096000" y="1387100"/>
            <a:ext cx="5169504" cy="4828658"/>
          </a:xfrm>
          <a:prstGeom prst="rect">
            <a:avLst/>
          </a:prstGeom>
          <a:effectLst>
            <a:outerShdw blurRad="63500" sx="102000" sy="102000" algn="ctr" rotWithShape="0">
              <a:prstClr val="black">
                <a:alpha val="40000"/>
              </a:prstClr>
            </a:outerShdw>
          </a:effectLst>
        </p:spPr>
      </p:pic>
      <p:sp>
        <p:nvSpPr>
          <p:cNvPr id="15" name="Oval 14">
            <a:extLst>
              <a:ext uri="{FF2B5EF4-FFF2-40B4-BE49-F238E27FC236}">
                <a16:creationId xmlns:a16="http://schemas.microsoft.com/office/drawing/2014/main" id="{301D9C01-4CFB-7D5B-5E0E-5587335F1FED}"/>
              </a:ext>
              <a:ext uri="{C183D7F6-B498-43B3-948B-1728B52AA6E4}">
                <adec:decorative xmlns:adec="http://schemas.microsoft.com/office/drawing/2017/decorative" val="1"/>
              </a:ext>
            </a:extLst>
          </p:cNvPr>
          <p:cNvSpPr/>
          <p:nvPr/>
        </p:nvSpPr>
        <p:spPr>
          <a:xfrm>
            <a:off x="8480323" y="1505246"/>
            <a:ext cx="1533832" cy="294057"/>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D31EDA-D5C6-22D8-768A-63AC3ADC6C5B}"/>
              </a:ext>
              <a:ext uri="{C183D7F6-B498-43B3-948B-1728B52AA6E4}">
                <adec:decorative xmlns:adec="http://schemas.microsoft.com/office/drawing/2017/decorative" val="1"/>
              </a:ext>
            </a:extLst>
          </p:cNvPr>
          <p:cNvSpPr/>
          <p:nvPr/>
        </p:nvSpPr>
        <p:spPr>
          <a:xfrm>
            <a:off x="8678063" y="2463890"/>
            <a:ext cx="752168" cy="146573"/>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31FEC09-4144-F530-4116-CBCD2834183C}"/>
              </a:ext>
              <a:ext uri="{C183D7F6-B498-43B3-948B-1728B52AA6E4}">
                <adec:decorative xmlns:adec="http://schemas.microsoft.com/office/drawing/2017/decorative" val="1"/>
              </a:ext>
            </a:extLst>
          </p:cNvPr>
          <p:cNvSpPr/>
          <p:nvPr/>
        </p:nvSpPr>
        <p:spPr>
          <a:xfrm>
            <a:off x="8560076" y="4366432"/>
            <a:ext cx="752168" cy="146573"/>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FDC38D4-3C5A-8EFD-6622-8446313F86EC}"/>
              </a:ext>
            </a:extLst>
          </p:cNvPr>
          <p:cNvSpPr>
            <a:spLocks noGrp="1"/>
          </p:cNvSpPr>
          <p:nvPr>
            <p:ph type="ftr" sz="quarter" idx="3"/>
          </p:nvPr>
        </p:nvSpPr>
        <p:spPr>
          <a:xfrm>
            <a:off x="6575729" y="6450817"/>
            <a:ext cx="4679216" cy="365125"/>
          </a:xfrm>
        </p:spPr>
        <p:txBody>
          <a:bodyPr anchor="ctr">
            <a:normAutofit/>
          </a:bodyPr>
          <a:lstStyle/>
          <a:p>
            <a:pPr>
              <a:spcAft>
                <a:spcPts val="600"/>
              </a:spcAft>
            </a:pPr>
            <a:r>
              <a:rPr lang="en-US"/>
              <a:t>Scientific Editing and Research Communication Core</a:t>
            </a:r>
          </a:p>
        </p:txBody>
      </p:sp>
    </p:spTree>
    <p:extLst>
      <p:ext uri="{BB962C8B-B14F-4D97-AF65-F5344CB8AC3E}">
        <p14:creationId xmlns:p14="http://schemas.microsoft.com/office/powerpoint/2010/main" val="2628467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EEB8-CB53-37D2-0C73-E2CB9C693B8A}"/>
            </a:ext>
          </a:extLst>
        </p:cNvPr>
        <p:cNvGrpSpPr/>
        <p:nvPr/>
      </p:nvGrpSpPr>
      <p:grpSpPr>
        <a:xfrm>
          <a:off x="0" y="0"/>
          <a:ext cx="0" cy="0"/>
          <a:chOff x="0" y="0"/>
          <a:chExt cx="0" cy="0"/>
        </a:xfrm>
      </p:grpSpPr>
      <p:sp>
        <p:nvSpPr>
          <p:cNvPr id="34" name="Title 2">
            <a:extLst>
              <a:ext uri="{FF2B5EF4-FFF2-40B4-BE49-F238E27FC236}">
                <a16:creationId xmlns:a16="http://schemas.microsoft.com/office/drawing/2014/main" id="{6062E840-3A03-875B-3A3C-D7163899272F}"/>
              </a:ext>
            </a:extLst>
          </p:cNvPr>
          <p:cNvSpPr txBox="1">
            <a:spLocks noGrp="1"/>
          </p:cNvSpPr>
          <p:nvPr>
            <p:ph type="title" idx="4294967295"/>
          </p:nvPr>
        </p:nvSpPr>
        <p:spPr>
          <a:xfrm>
            <a:off x="912101" y="490984"/>
            <a:ext cx="8898325" cy="89611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t>Guideposts can also be used in the Results section of a manuscript:</a:t>
            </a:r>
          </a:p>
        </p:txBody>
      </p:sp>
      <p:pic>
        <p:nvPicPr>
          <p:cNvPr id="11" name="Picture 10" descr="Screenshot of title page of manuscript">
            <a:extLst>
              <a:ext uri="{FF2B5EF4-FFF2-40B4-BE49-F238E27FC236}">
                <a16:creationId xmlns:a16="http://schemas.microsoft.com/office/drawing/2014/main" id="{C86A300B-39A5-92B0-DCFE-1DD251AD0C9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912101" y="1505246"/>
            <a:ext cx="4043614" cy="1388854"/>
          </a:xfrm>
          <a:prstGeom prst="rect">
            <a:avLst/>
          </a:prstGeom>
          <a:effectLst>
            <a:outerShdw blurRad="63500" sx="102000" sy="102000" algn="ctr" rotWithShape="0">
              <a:prstClr val="black">
                <a:alpha val="40000"/>
              </a:prstClr>
            </a:outerShdw>
          </a:effectLst>
        </p:spPr>
      </p:pic>
      <p:pic>
        <p:nvPicPr>
          <p:cNvPr id="28" name="Picture Placeholder 3" descr="signpost with black background">
            <a:extLst>
              <a:ext uri="{FF2B5EF4-FFF2-40B4-BE49-F238E27FC236}">
                <a16:creationId xmlns:a16="http://schemas.microsoft.com/office/drawing/2014/main" id="{3059C139-B3C2-556C-1737-5C743AB402CA}"/>
              </a:ext>
            </a:extLst>
          </p:cNvPr>
          <p:cNvPicPr>
            <a:picLocks noGrp="1" noChangeAspect="1"/>
          </p:cNvPicPr>
          <p:nvPr>
            <p:ph type="pic" sz="quarter" idx="11"/>
          </p:nvPr>
        </p:nvPicPr>
        <p:blipFill>
          <a:blip r:embed="rId4">
            <a:extLst>
              <a:ext uri="{28A0092B-C50C-407E-A947-70E740481C1C}">
                <a14:useLocalDpi xmlns:a14="http://schemas.microsoft.com/office/drawing/2010/main"/>
              </a:ext>
            </a:extLst>
          </a:blip>
          <a:srcRect/>
          <a:stretch>
            <a:fillRect/>
          </a:stretch>
        </p:blipFill>
        <p:spPr>
          <a:xfrm>
            <a:off x="-188734" y="2214557"/>
            <a:ext cx="4449814" cy="5653412"/>
          </a:xfrm>
          <a:prstGeom prst="rect">
            <a:avLst/>
          </a:prstGeom>
        </p:spPr>
      </p:pic>
      <p:grpSp>
        <p:nvGrpSpPr>
          <p:cNvPr id="29" name="Group 28" descr="Signpost with black background">
            <a:extLst>
              <a:ext uri="{FF2B5EF4-FFF2-40B4-BE49-F238E27FC236}">
                <a16:creationId xmlns:a16="http://schemas.microsoft.com/office/drawing/2014/main" id="{47B10290-C48B-7E62-D1A9-DA574E489180}"/>
              </a:ext>
            </a:extLst>
          </p:cNvPr>
          <p:cNvGrpSpPr/>
          <p:nvPr/>
        </p:nvGrpSpPr>
        <p:grpSpPr>
          <a:xfrm>
            <a:off x="654363" y="3125903"/>
            <a:ext cx="3594197" cy="1153660"/>
            <a:chOff x="8060695" y="2283644"/>
            <a:chExt cx="4129480" cy="1240661"/>
          </a:xfrm>
        </p:grpSpPr>
        <p:sp>
          <p:nvSpPr>
            <p:cNvPr id="30" name="TextBox 29">
              <a:extLst>
                <a:ext uri="{FF2B5EF4-FFF2-40B4-BE49-F238E27FC236}">
                  <a16:creationId xmlns:a16="http://schemas.microsoft.com/office/drawing/2014/main" id="{903D565F-D76B-F86B-D04B-1C42E10208A8}"/>
                </a:ext>
              </a:extLst>
            </p:cNvPr>
            <p:cNvSpPr txBox="1"/>
            <p:nvPr/>
          </p:nvSpPr>
          <p:spPr>
            <a:xfrm>
              <a:off x="9759933" y="2283644"/>
              <a:ext cx="2430242" cy="330988"/>
            </a:xfrm>
            <a:prstGeom prst="rect">
              <a:avLst/>
            </a:prstGeom>
            <a:noFill/>
          </p:spPr>
          <p:txBody>
            <a:bodyPr wrap="square" rtlCol="0">
              <a:spAutoFit/>
            </a:bodyPr>
            <a:lstStyle/>
            <a:p>
              <a:r>
                <a:rPr lang="en-US" sz="1400" dirty="0">
                  <a:solidFill>
                    <a:schemeClr val="bg1"/>
                  </a:solidFill>
                  <a:latin typeface="Helvetica" pitchFamily="2" charset="0"/>
                </a:rPr>
                <a:t>Introduction</a:t>
              </a:r>
              <a:endParaRPr lang="en-US" sz="1400" b="0" i="0" dirty="0">
                <a:solidFill>
                  <a:schemeClr val="bg1"/>
                </a:solidFill>
                <a:latin typeface="Helvetica" pitchFamily="2" charset="0"/>
              </a:endParaRPr>
            </a:p>
          </p:txBody>
        </p:sp>
        <p:sp>
          <p:nvSpPr>
            <p:cNvPr id="31" name="TextBox 30">
              <a:extLst>
                <a:ext uri="{FF2B5EF4-FFF2-40B4-BE49-F238E27FC236}">
                  <a16:creationId xmlns:a16="http://schemas.microsoft.com/office/drawing/2014/main" id="{1453175B-5ED1-9722-A7FC-AC0D6E272100}"/>
                </a:ext>
              </a:extLst>
            </p:cNvPr>
            <p:cNvSpPr txBox="1"/>
            <p:nvPr/>
          </p:nvSpPr>
          <p:spPr>
            <a:xfrm rot="20768590">
              <a:off x="8183881" y="3193317"/>
              <a:ext cx="1634480" cy="330988"/>
            </a:xfrm>
            <a:prstGeom prst="rect">
              <a:avLst/>
            </a:prstGeom>
            <a:noFill/>
          </p:spPr>
          <p:txBody>
            <a:bodyPr wrap="square" rtlCol="0">
              <a:spAutoFit/>
            </a:bodyPr>
            <a:lstStyle/>
            <a:p>
              <a:r>
                <a:rPr lang="en-US" sz="1400" b="0" i="0" dirty="0">
                  <a:solidFill>
                    <a:schemeClr val="bg1"/>
                  </a:solidFill>
                  <a:latin typeface="Helvetica" pitchFamily="2" charset="0"/>
                </a:rPr>
                <a:t>Discussion</a:t>
              </a:r>
            </a:p>
          </p:txBody>
        </p:sp>
        <p:sp>
          <p:nvSpPr>
            <p:cNvPr id="32" name="TextBox 31">
              <a:extLst>
                <a:ext uri="{FF2B5EF4-FFF2-40B4-BE49-F238E27FC236}">
                  <a16:creationId xmlns:a16="http://schemas.microsoft.com/office/drawing/2014/main" id="{8F70E188-0C55-9E1C-B733-ECBB1423056A}"/>
                </a:ext>
              </a:extLst>
            </p:cNvPr>
            <p:cNvSpPr txBox="1"/>
            <p:nvPr/>
          </p:nvSpPr>
          <p:spPr>
            <a:xfrm rot="751060">
              <a:off x="9773124" y="3070565"/>
              <a:ext cx="2114403" cy="330988"/>
            </a:xfrm>
            <a:prstGeom prst="rect">
              <a:avLst/>
            </a:prstGeom>
            <a:noFill/>
          </p:spPr>
          <p:txBody>
            <a:bodyPr wrap="square" rtlCol="0">
              <a:spAutoFit/>
            </a:bodyPr>
            <a:lstStyle/>
            <a:p>
              <a:r>
                <a:rPr lang="en-US" sz="1400" dirty="0">
                  <a:solidFill>
                    <a:schemeClr val="bg1"/>
                  </a:solidFill>
                  <a:latin typeface="Helvetica" pitchFamily="2" charset="0"/>
                </a:rPr>
                <a:t>Results</a:t>
              </a:r>
              <a:endParaRPr lang="en-US" sz="1400" b="0" i="0" dirty="0">
                <a:solidFill>
                  <a:schemeClr val="bg1"/>
                </a:solidFill>
                <a:latin typeface="Helvetica" pitchFamily="2" charset="0"/>
              </a:endParaRPr>
            </a:p>
          </p:txBody>
        </p:sp>
        <p:sp>
          <p:nvSpPr>
            <p:cNvPr id="33" name="TextBox 32">
              <a:extLst>
                <a:ext uri="{FF2B5EF4-FFF2-40B4-BE49-F238E27FC236}">
                  <a16:creationId xmlns:a16="http://schemas.microsoft.com/office/drawing/2014/main" id="{003B6A49-8D5C-44CA-9BC4-0E0B531E6425}"/>
                </a:ext>
              </a:extLst>
            </p:cNvPr>
            <p:cNvSpPr txBox="1"/>
            <p:nvPr/>
          </p:nvSpPr>
          <p:spPr>
            <a:xfrm>
              <a:off x="8060695" y="2556886"/>
              <a:ext cx="2430242" cy="330988"/>
            </a:xfrm>
            <a:prstGeom prst="rect">
              <a:avLst/>
            </a:prstGeom>
            <a:noFill/>
          </p:spPr>
          <p:txBody>
            <a:bodyPr wrap="square" rtlCol="0">
              <a:spAutoFit/>
            </a:bodyPr>
            <a:lstStyle/>
            <a:p>
              <a:r>
                <a:rPr lang="en-US" sz="1400" dirty="0">
                  <a:solidFill>
                    <a:schemeClr val="bg1"/>
                  </a:solidFill>
                  <a:latin typeface="Helvetica" pitchFamily="2" charset="0"/>
                </a:rPr>
                <a:t>Methods</a:t>
              </a:r>
              <a:endParaRPr lang="en-US" sz="1400" b="0" i="0" dirty="0">
                <a:solidFill>
                  <a:schemeClr val="bg1"/>
                </a:solidFill>
                <a:latin typeface="Helvetica" pitchFamily="2" charset="0"/>
              </a:endParaRPr>
            </a:p>
          </p:txBody>
        </p:sp>
      </p:grpSp>
      <p:sp>
        <p:nvSpPr>
          <p:cNvPr id="18" name="Rounded Rectangular Callout 17">
            <a:extLst>
              <a:ext uri="{FF2B5EF4-FFF2-40B4-BE49-F238E27FC236}">
                <a16:creationId xmlns:a16="http://schemas.microsoft.com/office/drawing/2014/main" id="{9F082F36-18EA-6640-2E62-D718685BF96F}"/>
              </a:ext>
            </a:extLst>
          </p:cNvPr>
          <p:cNvSpPr/>
          <p:nvPr/>
        </p:nvSpPr>
        <p:spPr bwMode="auto">
          <a:xfrm>
            <a:off x="3577881" y="3440883"/>
            <a:ext cx="1938504" cy="307778"/>
          </a:xfrm>
          <a:prstGeom prst="wedgeRoundRectCallout">
            <a:avLst>
              <a:gd name="adj1" fmla="val 151525"/>
              <a:gd name="adj2" fmla="val -716587"/>
              <a:gd name="adj3" fmla="val 16667"/>
            </a:avLst>
          </a:prstGeom>
          <a:solidFill>
            <a:srgbClr val="45964B">
              <a:alpha val="24000"/>
            </a:srgbClr>
          </a:solidFill>
          <a:ln w="9525" cap="flat" cmpd="sng" algn="ctr">
            <a:solidFill>
              <a:srgbClr val="45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 lvl="1" algn="ctr"/>
            <a:r>
              <a:rPr lang="en-US" sz="1400" b="0" i="0" dirty="0">
                <a:latin typeface="Helvetica" pitchFamily="2" charset="0"/>
              </a:rPr>
              <a:t>For major sections</a:t>
            </a:r>
          </a:p>
          <a:p>
            <a:pPr marL="342900" indent="-342900" algn="r">
              <a:buFont typeface="Arial"/>
              <a:buChar char="•"/>
            </a:pPr>
            <a:endParaRPr lang="en-US" sz="1400" b="0" u="sng" dirty="0">
              <a:latin typeface="Helvetica"/>
              <a:ea typeface="ＭＳ Ｐゴシック" charset="-128"/>
              <a:cs typeface="Helvetica"/>
            </a:endParaRPr>
          </a:p>
        </p:txBody>
      </p:sp>
      <p:sp>
        <p:nvSpPr>
          <p:cNvPr id="19" name="Rounded Rectangular Callout 18">
            <a:extLst>
              <a:ext uri="{FF2B5EF4-FFF2-40B4-BE49-F238E27FC236}">
                <a16:creationId xmlns:a16="http://schemas.microsoft.com/office/drawing/2014/main" id="{90033813-5391-C57D-9A7C-F20D24958C41}"/>
              </a:ext>
            </a:extLst>
          </p:cNvPr>
          <p:cNvSpPr/>
          <p:nvPr/>
        </p:nvSpPr>
        <p:spPr bwMode="auto">
          <a:xfrm>
            <a:off x="3757304" y="4134353"/>
            <a:ext cx="1938504" cy="307778"/>
          </a:xfrm>
          <a:prstGeom prst="wedgeRoundRectCallout">
            <a:avLst>
              <a:gd name="adj1" fmla="val 164458"/>
              <a:gd name="adj2" fmla="val -865136"/>
              <a:gd name="adj3" fmla="val 16667"/>
            </a:avLst>
          </a:prstGeom>
          <a:solidFill>
            <a:srgbClr val="45964B">
              <a:alpha val="24000"/>
            </a:srgbClr>
          </a:solidFill>
          <a:ln w="9525" cap="flat" cmpd="sng" algn="ctr">
            <a:solidFill>
              <a:srgbClr val="45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 lvl="1" algn="ctr"/>
            <a:r>
              <a:rPr lang="en-US" sz="1400" dirty="0">
                <a:latin typeface="Helvetica" pitchFamily="2" charset="0"/>
              </a:rPr>
              <a:t>and subsections</a:t>
            </a:r>
            <a:endParaRPr lang="en-US" sz="1400" b="0" u="sng" dirty="0">
              <a:latin typeface="Helvetica"/>
              <a:ea typeface="ＭＳ Ｐゴシック" charset="-128"/>
              <a:cs typeface="Helvetica"/>
            </a:endParaRPr>
          </a:p>
        </p:txBody>
      </p:sp>
      <p:pic>
        <p:nvPicPr>
          <p:cNvPr id="3" name="Picture 2" descr="Image of manuscript">
            <a:extLst>
              <a:ext uri="{FF2B5EF4-FFF2-40B4-BE49-F238E27FC236}">
                <a16:creationId xmlns:a16="http://schemas.microsoft.com/office/drawing/2014/main" id="{5A3CF363-A519-42D5-69A2-FBA4445655D3}"/>
              </a:ext>
            </a:extLst>
          </p:cNvPr>
          <p:cNvPicPr>
            <a:picLocks noChangeAspect="1"/>
          </p:cNvPicPr>
          <p:nvPr/>
        </p:nvPicPr>
        <p:blipFill>
          <a:blip r:embed="rId5">
            <a:extLst>
              <a:ext uri="{28A0092B-C50C-407E-A947-70E740481C1C}">
                <a14:useLocalDpi xmlns:a14="http://schemas.microsoft.com/office/drawing/2010/main"/>
              </a:ext>
            </a:extLst>
          </a:blip>
          <a:srcRect t="-1"/>
          <a:stretch>
            <a:fillRect/>
          </a:stretch>
        </p:blipFill>
        <p:spPr>
          <a:xfrm>
            <a:off x="5475599" y="1234522"/>
            <a:ext cx="4283926" cy="3782761"/>
          </a:xfrm>
          <a:prstGeom prst="rect">
            <a:avLst/>
          </a:prstGeom>
          <a:effectLst>
            <a:outerShdw blurRad="63500" sx="102000" sy="102000" algn="ctr" rotWithShape="0">
              <a:prstClr val="black">
                <a:alpha val="40000"/>
              </a:prstClr>
            </a:outerShdw>
          </a:effectLst>
        </p:spPr>
      </p:pic>
      <p:pic>
        <p:nvPicPr>
          <p:cNvPr id="6" name="Picture 5" descr="Image of manuscript">
            <a:extLst>
              <a:ext uri="{FF2B5EF4-FFF2-40B4-BE49-F238E27FC236}">
                <a16:creationId xmlns:a16="http://schemas.microsoft.com/office/drawing/2014/main" id="{329ADB6D-6983-8402-7E43-03B4B5F41D44}"/>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7831034" y="1862956"/>
            <a:ext cx="4283926" cy="4850571"/>
          </a:xfrm>
          <a:prstGeom prst="rect">
            <a:avLst/>
          </a:prstGeom>
          <a:effectLst>
            <a:outerShdw blurRad="63500" sx="102000" sy="102000" algn="ctr" rotWithShape="0">
              <a:prstClr val="black">
                <a:alpha val="40000"/>
              </a:prstClr>
            </a:outerShdw>
          </a:effectLst>
        </p:spPr>
      </p:pic>
      <p:sp>
        <p:nvSpPr>
          <p:cNvPr id="15" name="Oval 14">
            <a:extLst>
              <a:ext uri="{FF2B5EF4-FFF2-40B4-BE49-F238E27FC236}">
                <a16:creationId xmlns:a16="http://schemas.microsoft.com/office/drawing/2014/main" id="{CD78734F-193C-CCA9-965A-5F20936D6A6C}"/>
              </a:ext>
              <a:ext uri="{C183D7F6-B498-43B3-948B-1728B52AA6E4}">
                <adec:decorative xmlns:adec="http://schemas.microsoft.com/office/drawing/2017/decorative" val="1"/>
              </a:ext>
            </a:extLst>
          </p:cNvPr>
          <p:cNvSpPr/>
          <p:nvPr/>
        </p:nvSpPr>
        <p:spPr>
          <a:xfrm>
            <a:off x="7477432" y="1320181"/>
            <a:ext cx="619433" cy="111163"/>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2D406DD-AA5E-5C0D-D7CD-66A5FE31179A}"/>
              </a:ext>
              <a:ext uri="{C183D7F6-B498-43B3-948B-1728B52AA6E4}">
                <adec:decorative xmlns:adec="http://schemas.microsoft.com/office/drawing/2017/decorative" val="1"/>
              </a:ext>
            </a:extLst>
          </p:cNvPr>
          <p:cNvSpPr/>
          <p:nvPr/>
        </p:nvSpPr>
        <p:spPr>
          <a:xfrm>
            <a:off x="7477431" y="1409265"/>
            <a:ext cx="2153265" cy="242554"/>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03254C-66CC-BF13-1244-E64E28BA3DB8}"/>
              </a:ext>
              <a:ext uri="{C183D7F6-B498-43B3-948B-1728B52AA6E4}">
                <adec:decorative xmlns:adec="http://schemas.microsoft.com/office/drawing/2017/decorative" val="1"/>
              </a:ext>
            </a:extLst>
          </p:cNvPr>
          <p:cNvSpPr/>
          <p:nvPr/>
        </p:nvSpPr>
        <p:spPr>
          <a:xfrm>
            <a:off x="7831034" y="5375448"/>
            <a:ext cx="2286360" cy="248030"/>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a:extLst>
              <a:ext uri="{FF2B5EF4-FFF2-40B4-BE49-F238E27FC236}">
                <a16:creationId xmlns:a16="http://schemas.microsoft.com/office/drawing/2014/main" id="{D2C5CE20-6D11-CF4B-CB53-D884C94766A8}"/>
              </a:ext>
              <a:ext uri="{C183D7F6-B498-43B3-948B-1728B52AA6E4}">
                <adec:decorative xmlns:adec="http://schemas.microsoft.com/office/drawing/2017/decorative" val="1"/>
              </a:ext>
            </a:extLst>
          </p:cNvPr>
          <p:cNvSpPr/>
          <p:nvPr/>
        </p:nvSpPr>
        <p:spPr bwMode="auto">
          <a:xfrm>
            <a:off x="3757304" y="4134352"/>
            <a:ext cx="1938504" cy="307778"/>
          </a:xfrm>
          <a:prstGeom prst="wedgeRoundRectCallout">
            <a:avLst>
              <a:gd name="adj1" fmla="val 162936"/>
              <a:gd name="adj2" fmla="val 390340"/>
              <a:gd name="adj3" fmla="val 16667"/>
            </a:avLst>
          </a:prstGeom>
          <a:solidFill>
            <a:srgbClr val="45964B">
              <a:alpha val="24000"/>
            </a:srgbClr>
          </a:solidFill>
          <a:ln w="9525" cap="flat" cmpd="sng" algn="ctr">
            <a:solidFill>
              <a:srgbClr val="45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 lvl="1" algn="ctr"/>
            <a:endParaRPr lang="en-US" sz="1400" b="0" u="sng" dirty="0">
              <a:latin typeface="Helvetica"/>
              <a:ea typeface="ＭＳ Ｐゴシック" charset="-128"/>
              <a:cs typeface="Helvetica"/>
            </a:endParaRPr>
          </a:p>
        </p:txBody>
      </p:sp>
      <p:sp>
        <p:nvSpPr>
          <p:cNvPr id="5" name="Footer Placeholder 4">
            <a:extLst>
              <a:ext uri="{FF2B5EF4-FFF2-40B4-BE49-F238E27FC236}">
                <a16:creationId xmlns:a16="http://schemas.microsoft.com/office/drawing/2014/main" id="{2B749BF7-B35D-4E8A-081A-91FC3F8E0DC7}"/>
              </a:ext>
            </a:extLst>
          </p:cNvPr>
          <p:cNvSpPr>
            <a:spLocks noGrp="1"/>
          </p:cNvSpPr>
          <p:nvPr>
            <p:ph type="ftr" sz="quarter" idx="3"/>
          </p:nvPr>
        </p:nvSpPr>
        <p:spPr>
          <a:xfrm>
            <a:off x="6575729" y="6450817"/>
            <a:ext cx="4679216" cy="365125"/>
          </a:xfrm>
        </p:spPr>
        <p:txBody>
          <a:bodyPr anchor="ctr">
            <a:normAutofit/>
          </a:bodyPr>
          <a:lstStyle/>
          <a:p>
            <a:pPr>
              <a:spcAft>
                <a:spcPts val="600"/>
              </a:spcAft>
            </a:pPr>
            <a:r>
              <a:rPr lang="en-US"/>
              <a:t>Scientific Editing and Research Communication Core</a:t>
            </a:r>
          </a:p>
        </p:txBody>
      </p:sp>
    </p:spTree>
    <p:extLst>
      <p:ext uri="{BB962C8B-B14F-4D97-AF65-F5344CB8AC3E}">
        <p14:creationId xmlns:p14="http://schemas.microsoft.com/office/powerpoint/2010/main" val="72130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895E1CAE-EBC7-A5B6-7554-FD1B0EAD20AE}"/>
              </a:ext>
            </a:extLst>
          </p:cNvPr>
          <p:cNvSpPr>
            <a:spLocks noGrp="1"/>
          </p:cNvSpPr>
          <p:nvPr>
            <p:ph type="title"/>
          </p:nvPr>
        </p:nvSpPr>
        <p:spPr>
          <a:xfrm>
            <a:off x="949325" y="498296"/>
            <a:ext cx="7870210" cy="896116"/>
          </a:xfrm>
        </p:spPr>
        <p:txBody>
          <a:bodyPr anchor="ctr">
            <a:normAutofit/>
          </a:bodyPr>
          <a:lstStyle/>
          <a:p>
            <a:r>
              <a:rPr lang="en-US" b="0" dirty="0"/>
              <a:t>Giving feedback: Guideposts</a:t>
            </a:r>
          </a:p>
        </p:txBody>
      </p:sp>
      <p:sp>
        <p:nvSpPr>
          <p:cNvPr id="13" name="Title 2">
            <a:extLst>
              <a:ext uri="{FF2B5EF4-FFF2-40B4-BE49-F238E27FC236}">
                <a16:creationId xmlns:a16="http://schemas.microsoft.com/office/drawing/2014/main" id="{2B55C613-ED2F-7D52-81A5-226B757001F4}"/>
              </a:ext>
            </a:extLst>
          </p:cNvPr>
          <p:cNvSpPr txBox="1">
            <a:spLocks/>
          </p:cNvSpPr>
          <p:nvPr/>
        </p:nvSpPr>
        <p:spPr>
          <a:xfrm>
            <a:off x="968149" y="1281869"/>
            <a:ext cx="7947188" cy="89611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sz="2400" b="0" dirty="0"/>
              <a:t>Guideposts highlight important information</a:t>
            </a:r>
          </a:p>
        </p:txBody>
      </p:sp>
      <p:pic>
        <p:nvPicPr>
          <p:cNvPr id="4" name="Picture Placeholder 3" descr="Signpost with black background">
            <a:extLst>
              <a:ext uri="{FF2B5EF4-FFF2-40B4-BE49-F238E27FC236}">
                <a16:creationId xmlns:a16="http://schemas.microsoft.com/office/drawing/2014/main" id="{27461623-8481-2FFF-BD86-C651F0EF9020}"/>
              </a:ext>
            </a:extLst>
          </p:cNvPr>
          <p:cNvPicPr>
            <a:picLocks noGrp="1" noChangeAspect="1"/>
          </p:cNvPicPr>
          <p:nvPr>
            <p:ph type="pic" sz="quarter" idx="11"/>
          </p:nvPr>
        </p:nvPicPr>
        <p:blipFill>
          <a:blip r:embed="rId3">
            <a:extLst>
              <a:ext uri="{28A0092B-C50C-407E-A947-70E740481C1C}">
                <a14:useLocalDpi xmlns:a14="http://schemas.microsoft.com/office/drawing/2010/main"/>
              </a:ext>
            </a:extLst>
          </a:blip>
          <a:srcRect/>
          <a:stretch>
            <a:fillRect/>
          </a:stretch>
        </p:blipFill>
        <p:spPr>
          <a:xfrm>
            <a:off x="-276060" y="1673494"/>
            <a:ext cx="4676532" cy="5941453"/>
          </a:xfrm>
          <a:prstGeom prst="rect">
            <a:avLst/>
          </a:prstGeom>
        </p:spPr>
      </p:pic>
      <p:grpSp>
        <p:nvGrpSpPr>
          <p:cNvPr id="12" name="Group 11" descr="Signpost with black background">
            <a:extLst>
              <a:ext uri="{FF2B5EF4-FFF2-40B4-BE49-F238E27FC236}">
                <a16:creationId xmlns:a16="http://schemas.microsoft.com/office/drawing/2014/main" id="{EFCCF9CA-C794-08A1-4CFE-C621EEC3CB20}"/>
              </a:ext>
            </a:extLst>
          </p:cNvPr>
          <p:cNvGrpSpPr/>
          <p:nvPr/>
        </p:nvGrpSpPr>
        <p:grpSpPr>
          <a:xfrm>
            <a:off x="580621" y="2705258"/>
            <a:ext cx="3594197" cy="1261380"/>
            <a:chOff x="8060695" y="2283644"/>
            <a:chExt cx="4129480" cy="1356505"/>
          </a:xfrm>
        </p:grpSpPr>
        <p:sp>
          <p:nvSpPr>
            <p:cNvPr id="7" name="TextBox 6">
              <a:extLst>
                <a:ext uri="{FF2B5EF4-FFF2-40B4-BE49-F238E27FC236}">
                  <a16:creationId xmlns:a16="http://schemas.microsoft.com/office/drawing/2014/main" id="{92CA1A25-3F59-3689-7EB2-6A7A6066B0E8}"/>
                </a:ext>
              </a:extLst>
            </p:cNvPr>
            <p:cNvSpPr txBox="1"/>
            <p:nvPr/>
          </p:nvSpPr>
          <p:spPr>
            <a:xfrm>
              <a:off x="9759933" y="2283644"/>
              <a:ext cx="2430242" cy="330988"/>
            </a:xfrm>
            <a:prstGeom prst="rect">
              <a:avLst/>
            </a:prstGeom>
            <a:noFill/>
          </p:spPr>
          <p:txBody>
            <a:bodyPr wrap="square" rtlCol="0">
              <a:spAutoFit/>
            </a:bodyPr>
            <a:lstStyle/>
            <a:p>
              <a:r>
                <a:rPr lang="en-US" sz="1400" b="0" i="0" dirty="0">
                  <a:solidFill>
                    <a:schemeClr val="bg1"/>
                  </a:solidFill>
                  <a:latin typeface="Helvetica" pitchFamily="2" charset="0"/>
                </a:rPr>
                <a:t>Critical need</a:t>
              </a:r>
            </a:p>
          </p:txBody>
        </p:sp>
        <p:sp>
          <p:nvSpPr>
            <p:cNvPr id="9" name="TextBox 8">
              <a:extLst>
                <a:ext uri="{FF2B5EF4-FFF2-40B4-BE49-F238E27FC236}">
                  <a16:creationId xmlns:a16="http://schemas.microsoft.com/office/drawing/2014/main" id="{CE890870-DAB9-C584-D7EF-E20C5F90A62A}"/>
                </a:ext>
              </a:extLst>
            </p:cNvPr>
            <p:cNvSpPr txBox="1"/>
            <p:nvPr/>
          </p:nvSpPr>
          <p:spPr>
            <a:xfrm rot="20768590">
              <a:off x="8183881" y="3077472"/>
              <a:ext cx="1634480" cy="562677"/>
            </a:xfrm>
            <a:prstGeom prst="rect">
              <a:avLst/>
            </a:prstGeom>
            <a:noFill/>
          </p:spPr>
          <p:txBody>
            <a:bodyPr wrap="square" rtlCol="0">
              <a:spAutoFit/>
            </a:bodyPr>
            <a:lstStyle/>
            <a:p>
              <a:r>
                <a:rPr lang="en-US" sz="1400" b="0" i="0" dirty="0">
                  <a:solidFill>
                    <a:schemeClr val="bg1"/>
                  </a:solidFill>
                  <a:latin typeface="Helvetica" pitchFamily="2" charset="0"/>
                </a:rPr>
                <a:t>Expected outcomes</a:t>
              </a:r>
            </a:p>
          </p:txBody>
        </p:sp>
        <p:sp>
          <p:nvSpPr>
            <p:cNvPr id="10" name="TextBox 9">
              <a:extLst>
                <a:ext uri="{FF2B5EF4-FFF2-40B4-BE49-F238E27FC236}">
                  <a16:creationId xmlns:a16="http://schemas.microsoft.com/office/drawing/2014/main" id="{584C6A94-CCF7-3359-6EF3-DA248AC281D0}"/>
                </a:ext>
              </a:extLst>
            </p:cNvPr>
            <p:cNvSpPr txBox="1"/>
            <p:nvPr/>
          </p:nvSpPr>
          <p:spPr>
            <a:xfrm rot="751060">
              <a:off x="9518362" y="3022104"/>
              <a:ext cx="2114403" cy="330988"/>
            </a:xfrm>
            <a:prstGeom prst="rect">
              <a:avLst/>
            </a:prstGeom>
            <a:noFill/>
          </p:spPr>
          <p:txBody>
            <a:bodyPr wrap="square" rtlCol="0">
              <a:spAutoFit/>
            </a:bodyPr>
            <a:lstStyle/>
            <a:p>
              <a:r>
                <a:rPr lang="en-US" sz="1400" b="0" i="0" dirty="0">
                  <a:solidFill>
                    <a:schemeClr val="bg1"/>
                  </a:solidFill>
                  <a:latin typeface="Helvetica" pitchFamily="2" charset="0"/>
                </a:rPr>
                <a:t>Central hypothesis</a:t>
              </a:r>
            </a:p>
          </p:txBody>
        </p:sp>
        <p:sp>
          <p:nvSpPr>
            <p:cNvPr id="11" name="TextBox 10">
              <a:extLst>
                <a:ext uri="{FF2B5EF4-FFF2-40B4-BE49-F238E27FC236}">
                  <a16:creationId xmlns:a16="http://schemas.microsoft.com/office/drawing/2014/main" id="{28221A88-DCE8-4C55-5CCE-CA3D42B873D8}"/>
                </a:ext>
              </a:extLst>
            </p:cNvPr>
            <p:cNvSpPr txBox="1"/>
            <p:nvPr/>
          </p:nvSpPr>
          <p:spPr>
            <a:xfrm>
              <a:off x="8060695" y="2556886"/>
              <a:ext cx="2430242" cy="330988"/>
            </a:xfrm>
            <a:prstGeom prst="rect">
              <a:avLst/>
            </a:prstGeom>
            <a:noFill/>
          </p:spPr>
          <p:txBody>
            <a:bodyPr wrap="square" rtlCol="0">
              <a:spAutoFit/>
            </a:bodyPr>
            <a:lstStyle/>
            <a:p>
              <a:r>
                <a:rPr lang="en-US" sz="1400" b="0" i="0" dirty="0">
                  <a:solidFill>
                    <a:schemeClr val="bg1"/>
                  </a:solidFill>
                  <a:latin typeface="Helvetica" pitchFamily="2" charset="0"/>
                </a:rPr>
                <a:t>Objective</a:t>
              </a:r>
            </a:p>
          </p:txBody>
        </p:sp>
      </p:grpSp>
      <p:sp>
        <p:nvSpPr>
          <p:cNvPr id="3" name="Rounded Rectangular Callout 2">
            <a:extLst>
              <a:ext uri="{FF2B5EF4-FFF2-40B4-BE49-F238E27FC236}">
                <a16:creationId xmlns:a16="http://schemas.microsoft.com/office/drawing/2014/main" id="{37B86992-CC6A-6B37-866A-DBBC551DD4A2}"/>
              </a:ext>
            </a:extLst>
          </p:cNvPr>
          <p:cNvSpPr/>
          <p:nvPr/>
        </p:nvSpPr>
        <p:spPr bwMode="auto">
          <a:xfrm>
            <a:off x="3881692" y="3194866"/>
            <a:ext cx="2783587" cy="608823"/>
          </a:xfrm>
          <a:prstGeom prst="wedgeRoundRectCallout">
            <a:avLst>
              <a:gd name="adj1" fmla="val 102793"/>
              <a:gd name="adj2" fmla="val -296591"/>
              <a:gd name="adj3" fmla="val 16667"/>
            </a:avLst>
          </a:prstGeom>
          <a:solidFill>
            <a:srgbClr val="45964B">
              <a:alpha val="24000"/>
            </a:srgbClr>
          </a:solidFill>
          <a:ln w="9525" cap="flat" cmpd="sng" algn="ctr">
            <a:solidFill>
              <a:srgbClr val="45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 lvl="1" algn="ctr"/>
            <a:r>
              <a:rPr lang="en-US" sz="1400" b="0" i="0" dirty="0">
                <a:latin typeface="Helvetica" pitchFamily="2" charset="0"/>
              </a:rPr>
              <a:t>Example from an</a:t>
            </a:r>
          </a:p>
          <a:p>
            <a:pPr marL="114300" lvl="1" algn="ctr"/>
            <a:r>
              <a:rPr lang="en-US" sz="1400" b="0" i="0" dirty="0">
                <a:latin typeface="Helvetica" pitchFamily="2" charset="0"/>
              </a:rPr>
              <a:t>NIH Specific Aims page</a:t>
            </a:r>
          </a:p>
          <a:p>
            <a:pPr lvl="1"/>
            <a:endParaRPr lang="en-US" sz="1400" b="0" i="0" dirty="0">
              <a:latin typeface="Helvetica" pitchFamily="2" charset="0"/>
            </a:endParaRPr>
          </a:p>
          <a:p>
            <a:pPr marL="342900" indent="-342900" algn="r">
              <a:buFont typeface="Arial"/>
              <a:buChar char="•"/>
            </a:pPr>
            <a:endParaRPr lang="en-US" sz="1400" b="0" u="sng" dirty="0">
              <a:latin typeface="Helvetica"/>
              <a:ea typeface="ＭＳ Ｐゴシック" charset="-128"/>
              <a:cs typeface="Helvetica"/>
            </a:endParaRPr>
          </a:p>
        </p:txBody>
      </p:sp>
      <p:sp>
        <p:nvSpPr>
          <p:cNvPr id="6" name="Rectangle 5">
            <a:extLst>
              <a:ext uri="{FF2B5EF4-FFF2-40B4-BE49-F238E27FC236}">
                <a16:creationId xmlns:a16="http://schemas.microsoft.com/office/drawing/2014/main" id="{2CC027B3-98E1-800E-5DAA-3C32E1D3B175}"/>
              </a:ext>
            </a:extLst>
          </p:cNvPr>
          <p:cNvSpPr/>
          <p:nvPr/>
        </p:nvSpPr>
        <p:spPr>
          <a:xfrm>
            <a:off x="3701143" y="3857674"/>
            <a:ext cx="3247423" cy="2539157"/>
          </a:xfrm>
          <a:prstGeom prst="rect">
            <a:avLst/>
          </a:prstGeom>
        </p:spPr>
        <p:txBody>
          <a:bodyPr wrap="square">
            <a:spAutoFit/>
          </a:bodyPr>
          <a:lstStyle/>
          <a:p>
            <a:pPr marL="501650" lvl="1">
              <a:spcAft>
                <a:spcPts val="600"/>
              </a:spcAft>
            </a:pPr>
            <a:r>
              <a:rPr lang="en-US" sz="1400" b="0" i="0" dirty="0">
                <a:solidFill>
                  <a:srgbClr val="558C46"/>
                </a:solidFill>
                <a:latin typeface="Helvetica" pitchFamily="2" charset="0"/>
              </a:rPr>
              <a:t>Highlighting of</a:t>
            </a:r>
          </a:p>
          <a:p>
            <a:pPr marL="787400" lvl="1" indent="-285750">
              <a:buFont typeface="Arial" panose="020B0604020202020204" pitchFamily="34" charset="0"/>
              <a:buChar char="•"/>
            </a:pPr>
            <a:r>
              <a:rPr lang="en-US" sz="1400" b="0" u="sng" dirty="0">
                <a:solidFill>
                  <a:srgbClr val="558C46"/>
                </a:solidFill>
                <a:latin typeface="Helvetica" pitchFamily="2" charset="0"/>
              </a:rPr>
              <a:t>critical need</a:t>
            </a:r>
          </a:p>
          <a:p>
            <a:pPr marL="787400" lvl="1" indent="-285750">
              <a:buFont typeface="Arial" panose="020B0604020202020204" pitchFamily="34" charset="0"/>
              <a:buChar char="•"/>
            </a:pPr>
            <a:r>
              <a:rPr lang="en-US" sz="1400" b="0" u="sng" dirty="0">
                <a:solidFill>
                  <a:srgbClr val="558C46"/>
                </a:solidFill>
                <a:latin typeface="Helvetica" pitchFamily="2" charset="0"/>
              </a:rPr>
              <a:t>long-term goal</a:t>
            </a:r>
          </a:p>
          <a:p>
            <a:pPr marL="787400" lvl="1" indent="-285750">
              <a:buFont typeface="Arial" panose="020B0604020202020204" pitchFamily="34" charset="0"/>
              <a:buChar char="•"/>
            </a:pPr>
            <a:r>
              <a:rPr lang="en-US" sz="1400" b="0" u="sng" dirty="0">
                <a:solidFill>
                  <a:srgbClr val="558C46"/>
                </a:solidFill>
                <a:latin typeface="Helvetica" pitchFamily="2" charset="0"/>
              </a:rPr>
              <a:t>objective</a:t>
            </a:r>
            <a:r>
              <a:rPr lang="en-US" sz="1400" b="0" i="0" dirty="0">
                <a:solidFill>
                  <a:srgbClr val="558C46"/>
                </a:solidFill>
                <a:latin typeface="Helvetica" pitchFamily="2" charset="0"/>
              </a:rPr>
              <a:t> (of the proposed research)</a:t>
            </a:r>
          </a:p>
          <a:p>
            <a:pPr marL="787400" lvl="1" indent="-285750">
              <a:buFont typeface="Arial" panose="020B0604020202020204" pitchFamily="34" charset="0"/>
              <a:buChar char="•"/>
            </a:pPr>
            <a:r>
              <a:rPr lang="en-US" sz="1400" b="0" u="sng" dirty="0">
                <a:solidFill>
                  <a:srgbClr val="558C46"/>
                </a:solidFill>
                <a:latin typeface="Helvetica" pitchFamily="2" charset="0"/>
              </a:rPr>
              <a:t>central hypothesis</a:t>
            </a:r>
            <a:r>
              <a:rPr lang="en-US" sz="1400" b="0" i="0" dirty="0">
                <a:solidFill>
                  <a:srgbClr val="558C46"/>
                </a:solidFill>
                <a:latin typeface="Helvetica" pitchFamily="2" charset="0"/>
              </a:rPr>
              <a:t> (overall)</a:t>
            </a:r>
          </a:p>
          <a:p>
            <a:pPr marL="787400" lvl="1" indent="-285750">
              <a:buFont typeface="Arial" panose="020B0604020202020204" pitchFamily="34" charset="0"/>
              <a:buChar char="•"/>
            </a:pPr>
            <a:r>
              <a:rPr lang="en-US" sz="1400" b="0" u="sng" dirty="0">
                <a:solidFill>
                  <a:srgbClr val="558C46"/>
                </a:solidFill>
                <a:latin typeface="Helvetica" pitchFamily="2" charset="0"/>
              </a:rPr>
              <a:t>rationale</a:t>
            </a:r>
            <a:r>
              <a:rPr lang="en-US" sz="1400" b="0" i="0" dirty="0">
                <a:solidFill>
                  <a:srgbClr val="558C46"/>
                </a:solidFill>
                <a:latin typeface="Helvetica" pitchFamily="2" charset="0"/>
              </a:rPr>
              <a:t> </a:t>
            </a:r>
          </a:p>
          <a:p>
            <a:pPr marL="787400" lvl="1" indent="-285750">
              <a:buFont typeface="Arial" panose="020B0604020202020204" pitchFamily="34" charset="0"/>
              <a:buChar char="•"/>
            </a:pPr>
            <a:r>
              <a:rPr lang="en-US" sz="1400" b="0" u="sng" dirty="0">
                <a:solidFill>
                  <a:srgbClr val="558C46"/>
                </a:solidFill>
                <a:latin typeface="Helvetica" pitchFamily="2" charset="0"/>
              </a:rPr>
              <a:t>specific aims</a:t>
            </a:r>
          </a:p>
          <a:p>
            <a:pPr marL="787400" lvl="1" indent="-285750">
              <a:buFont typeface="Arial" panose="020B0604020202020204" pitchFamily="34" charset="0"/>
              <a:buChar char="•"/>
            </a:pPr>
            <a:r>
              <a:rPr lang="en-US" sz="1400" b="0" u="sng" dirty="0">
                <a:solidFill>
                  <a:srgbClr val="558C46"/>
                </a:solidFill>
                <a:latin typeface="Helvetica" pitchFamily="2" charset="0"/>
              </a:rPr>
              <a:t>working hypothesis</a:t>
            </a:r>
            <a:r>
              <a:rPr lang="en-US" sz="1400" b="0" i="0" dirty="0">
                <a:solidFill>
                  <a:srgbClr val="558C46"/>
                </a:solidFill>
                <a:latin typeface="Helvetica" pitchFamily="2" charset="0"/>
              </a:rPr>
              <a:t> (by aim)</a:t>
            </a:r>
          </a:p>
          <a:p>
            <a:pPr marL="787400" lvl="1" indent="-285750">
              <a:buFont typeface="Arial" panose="020B0604020202020204" pitchFamily="34" charset="0"/>
              <a:buChar char="•"/>
            </a:pPr>
            <a:r>
              <a:rPr lang="en-US" sz="1400" b="0" u="sng" dirty="0">
                <a:solidFill>
                  <a:srgbClr val="558C46"/>
                </a:solidFill>
                <a:latin typeface="Helvetica" pitchFamily="2" charset="0"/>
              </a:rPr>
              <a:t>expected outcomes</a:t>
            </a:r>
          </a:p>
          <a:p>
            <a:pPr marL="787400" lvl="1" indent="-285750">
              <a:buFont typeface="Arial" panose="020B0604020202020204" pitchFamily="34" charset="0"/>
              <a:buChar char="•"/>
            </a:pPr>
            <a:r>
              <a:rPr lang="en-US" sz="1400" b="0" u="sng" dirty="0">
                <a:solidFill>
                  <a:srgbClr val="558C46"/>
                </a:solidFill>
                <a:latin typeface="Helvetica" pitchFamily="2" charset="0"/>
              </a:rPr>
              <a:t>positive impact</a:t>
            </a:r>
          </a:p>
        </p:txBody>
      </p:sp>
      <p:pic>
        <p:nvPicPr>
          <p:cNvPr id="2" name="Picture 1" descr="image of specific aims page">
            <a:extLst>
              <a:ext uri="{FF2B5EF4-FFF2-40B4-BE49-F238E27FC236}">
                <a16:creationId xmlns:a16="http://schemas.microsoft.com/office/drawing/2014/main" id="{F61A7A68-198B-189E-2E03-DCCA44D80979}"/>
              </a:ext>
            </a:extLst>
          </p:cNvPr>
          <p:cNvPicPr>
            <a:picLocks noChangeAspect="1"/>
          </p:cNvPicPr>
          <p:nvPr/>
        </p:nvPicPr>
        <p:blipFill>
          <a:blip r:embed="rId4"/>
          <a:stretch>
            <a:fillRect/>
          </a:stretch>
        </p:blipFill>
        <p:spPr>
          <a:xfrm>
            <a:off x="7616503" y="395277"/>
            <a:ext cx="4886360" cy="6055540"/>
          </a:xfrm>
          <a:prstGeom prst="rect">
            <a:avLst/>
          </a:prstGeom>
          <a:ln>
            <a:noFill/>
          </a:ln>
          <a:effectLst>
            <a:outerShdw blurRad="63500" sx="102000" sy="102000" algn="ctr" rotWithShape="0">
              <a:prstClr val="black">
                <a:alpha val="40000"/>
              </a:prstClr>
            </a:outerShdw>
          </a:effectLst>
        </p:spPr>
      </p:pic>
      <p:sp>
        <p:nvSpPr>
          <p:cNvPr id="5" name="Footer Placeholder 4">
            <a:extLst>
              <a:ext uri="{FF2B5EF4-FFF2-40B4-BE49-F238E27FC236}">
                <a16:creationId xmlns:a16="http://schemas.microsoft.com/office/drawing/2014/main" id="{CCF65632-026A-5200-9858-75488A668262}"/>
              </a:ext>
            </a:extLst>
          </p:cNvPr>
          <p:cNvSpPr>
            <a:spLocks noGrp="1"/>
          </p:cNvSpPr>
          <p:nvPr>
            <p:ph type="ftr" sz="quarter" idx="3"/>
          </p:nvPr>
        </p:nvSpPr>
        <p:spPr/>
        <p:txBody>
          <a:bodyPr/>
          <a:lstStyle/>
          <a:p>
            <a:r>
              <a:rPr lang="en-US">
                <a:latin typeface="+mn-lt"/>
              </a:rPr>
              <a:t>Scientific Editing and Research Communication Core</a:t>
            </a:r>
            <a:endParaRPr lang="en-US" dirty="0">
              <a:latin typeface="+mn-lt"/>
            </a:endParaRPr>
          </a:p>
        </p:txBody>
      </p:sp>
    </p:spTree>
    <p:extLst>
      <p:ext uri="{BB962C8B-B14F-4D97-AF65-F5344CB8AC3E}">
        <p14:creationId xmlns:p14="http://schemas.microsoft.com/office/powerpoint/2010/main" val="3126223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3C6DE-C1B1-973A-754F-BAEA3D25C6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6BBF3-4EE7-048B-8430-A4AB4BF0E5C5}"/>
              </a:ext>
            </a:extLst>
          </p:cNvPr>
          <p:cNvSpPr>
            <a:spLocks noGrp="1"/>
          </p:cNvSpPr>
          <p:nvPr>
            <p:ph type="title"/>
          </p:nvPr>
        </p:nvSpPr>
        <p:spPr>
          <a:xfrm>
            <a:off x="949325" y="498296"/>
            <a:ext cx="9969687" cy="896116"/>
          </a:xfrm>
        </p:spPr>
        <p:txBody>
          <a:bodyPr>
            <a:normAutofit/>
          </a:bodyPr>
          <a:lstStyle/>
          <a:p>
            <a:r>
              <a:rPr lang="en-US" b="0" dirty="0"/>
              <a:t>SERCC Editors</a:t>
            </a:r>
          </a:p>
        </p:txBody>
      </p:sp>
      <p:sp>
        <p:nvSpPr>
          <p:cNvPr id="37" name="Rounded Rectangular Callout 36">
            <a:extLst>
              <a:ext uri="{FF2B5EF4-FFF2-40B4-BE49-F238E27FC236}">
                <a16:creationId xmlns:a16="http://schemas.microsoft.com/office/drawing/2014/main" id="{B92ED7DE-FFD5-5813-6411-2D2AD4E8D20D}"/>
              </a:ext>
            </a:extLst>
          </p:cNvPr>
          <p:cNvSpPr/>
          <p:nvPr/>
        </p:nvSpPr>
        <p:spPr bwMode="auto">
          <a:xfrm>
            <a:off x="4600575" y="458281"/>
            <a:ext cx="7255627" cy="869089"/>
          </a:xfrm>
          <a:prstGeom prst="wedgeRoundRectCallout">
            <a:avLst>
              <a:gd name="adj1" fmla="val -49690"/>
              <a:gd name="adj2" fmla="val -7695"/>
              <a:gd name="adj3" fmla="val 16667"/>
            </a:avLst>
          </a:prstGeom>
          <a:solidFill>
            <a:schemeClr val="accent1">
              <a:alpha val="79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t>Advanced degrees in science | Laboratory experience | A love of clear writing!</a:t>
            </a:r>
          </a:p>
        </p:txBody>
      </p:sp>
      <p:sp>
        <p:nvSpPr>
          <p:cNvPr id="30" name="TextBox 29">
            <a:extLst>
              <a:ext uri="{FF2B5EF4-FFF2-40B4-BE49-F238E27FC236}">
                <a16:creationId xmlns:a16="http://schemas.microsoft.com/office/drawing/2014/main" id="{0C1A21F4-8017-EDE2-51AB-2CA4A552E81D}"/>
              </a:ext>
            </a:extLst>
          </p:cNvPr>
          <p:cNvSpPr txBox="1"/>
          <p:nvPr/>
        </p:nvSpPr>
        <p:spPr>
          <a:xfrm>
            <a:off x="863598" y="1485073"/>
            <a:ext cx="10906877" cy="4616648"/>
          </a:xfrm>
          <a:prstGeom prst="rect">
            <a:avLst/>
          </a:prstGeom>
          <a:noFill/>
          <a:effectLst>
            <a:outerShdw blurRad="63500" sx="102000" sy="102000" algn="ctr" rotWithShape="0">
              <a:prstClr val="black">
                <a:alpha val="40000"/>
              </a:prstClr>
            </a:outerShdw>
          </a:effectLst>
        </p:spPr>
        <p:txBody>
          <a:bodyPr wrap="square">
            <a:spAutoFit/>
          </a:bodyPr>
          <a:lstStyle/>
          <a:p>
            <a:pPr marL="982663" indent="103188">
              <a:lnSpc>
                <a:spcPct val="100000"/>
              </a:lnSpc>
            </a:pPr>
            <a:r>
              <a:rPr lang="en-US" sz="1200" b="1" dirty="0"/>
              <a:t> Christine M Blaumueller, PhD</a:t>
            </a:r>
          </a:p>
          <a:p>
            <a:pPr marL="1144588" lvl="1">
              <a:lnSpc>
                <a:spcPct val="100000"/>
              </a:lnSpc>
              <a:spcBef>
                <a:spcPts val="0"/>
              </a:spcBef>
              <a:spcAft>
                <a:spcPts val="300"/>
              </a:spcAft>
            </a:pPr>
            <a:r>
              <a:rPr lang="en-US" sz="1200" b="1" i="1" dirty="0"/>
              <a:t>Director, Senior Scientific Editor and Writing Consultant</a:t>
            </a:r>
          </a:p>
          <a:p>
            <a:pPr marL="1144588">
              <a:lnSpc>
                <a:spcPct val="100000"/>
              </a:lnSpc>
              <a:spcBef>
                <a:spcPts val="0"/>
              </a:spcBef>
            </a:pPr>
            <a:r>
              <a:rPr lang="en-US" sz="1200" dirty="0"/>
              <a:t>Over 14 years as a laboratory researcher | 6 years as a journal editor (EMBO) | Editor in CCOM since 2006 | Established SERCC in 2017</a:t>
            </a:r>
          </a:p>
          <a:p>
            <a:pPr marL="1144588">
              <a:lnSpc>
                <a:spcPct val="100000"/>
              </a:lnSpc>
              <a:spcBef>
                <a:spcPts val="0"/>
              </a:spcBef>
            </a:pPr>
            <a:r>
              <a:rPr lang="en-US" sz="1200" dirty="0"/>
              <a:t>PhD from Yale University | Postdoctoral training at the European Molecular Biology Laboratory (EMBL).</a:t>
            </a:r>
          </a:p>
          <a:p>
            <a:pPr marL="1144588">
              <a:lnSpc>
                <a:spcPct val="100000"/>
              </a:lnSpc>
              <a:spcBef>
                <a:spcPts val="0"/>
              </a:spcBef>
            </a:pPr>
            <a:endParaRPr lang="en-US" sz="1200" dirty="0"/>
          </a:p>
          <a:p>
            <a:pPr marL="1144588">
              <a:lnSpc>
                <a:spcPct val="100000"/>
              </a:lnSpc>
              <a:spcBef>
                <a:spcPts val="0"/>
              </a:spcBef>
            </a:pPr>
            <a:endParaRPr lang="en-US" sz="1200" dirty="0"/>
          </a:p>
          <a:p>
            <a:pPr marL="982663" indent="173038">
              <a:lnSpc>
                <a:spcPct val="100000"/>
              </a:lnSpc>
              <a:spcBef>
                <a:spcPts val="800"/>
              </a:spcBef>
            </a:pPr>
            <a:r>
              <a:rPr lang="en-US" sz="1200" b="1" dirty="0"/>
              <a:t>Jennifer Y Barr, PhD</a:t>
            </a:r>
          </a:p>
          <a:p>
            <a:pPr marL="1144588" lvl="1">
              <a:lnSpc>
                <a:spcPct val="100000"/>
              </a:lnSpc>
              <a:spcBef>
                <a:spcPts val="0"/>
              </a:spcBef>
              <a:spcAft>
                <a:spcPts val="300"/>
              </a:spcAft>
            </a:pPr>
            <a:r>
              <a:rPr lang="en-US" sz="1200" b="1" i="1" dirty="0"/>
              <a:t>Assistant Director, Grant Writer</a:t>
            </a:r>
          </a:p>
          <a:p>
            <a:pPr marL="1144588">
              <a:lnSpc>
                <a:spcPct val="100000"/>
              </a:lnSpc>
              <a:spcBef>
                <a:spcPts val="0"/>
              </a:spcBef>
            </a:pPr>
            <a:r>
              <a:rPr lang="en-US" sz="1200" dirty="0"/>
              <a:t>Over 12 years of experience as a laboratory researcher | SERCC editing internship 2015–2017 | SERCC editor since 2017 </a:t>
            </a:r>
          </a:p>
          <a:p>
            <a:pPr marL="1144588">
              <a:lnSpc>
                <a:spcPct val="100000"/>
              </a:lnSpc>
              <a:spcBef>
                <a:spcPts val="0"/>
              </a:spcBef>
            </a:pPr>
            <a:r>
              <a:rPr lang="en-US" sz="1200" dirty="0"/>
              <a:t>PhD and Postdoctoral training at UI | Has developed many of our author resources and directs our Scientific Editing Internship Program</a:t>
            </a:r>
          </a:p>
          <a:p>
            <a:pPr marL="1144588">
              <a:lnSpc>
                <a:spcPct val="100000"/>
              </a:lnSpc>
              <a:spcBef>
                <a:spcPts val="0"/>
              </a:spcBef>
            </a:pPr>
            <a:endParaRPr lang="en-US" sz="1200" dirty="0"/>
          </a:p>
          <a:p>
            <a:pPr marL="1144588">
              <a:lnSpc>
                <a:spcPct val="100000"/>
              </a:lnSpc>
              <a:spcBef>
                <a:spcPts val="0"/>
              </a:spcBef>
            </a:pPr>
            <a:endParaRPr lang="en-US" sz="1200" dirty="0"/>
          </a:p>
          <a:p>
            <a:pPr marL="982663" indent="173038">
              <a:lnSpc>
                <a:spcPct val="100000"/>
              </a:lnSpc>
              <a:spcBef>
                <a:spcPts val="800"/>
              </a:spcBef>
            </a:pPr>
            <a:r>
              <a:rPr lang="en-US" sz="1200" b="1" dirty="0"/>
              <a:t>Michael R Rebagliati, PhD</a:t>
            </a:r>
          </a:p>
          <a:p>
            <a:pPr marL="1144588" lvl="1">
              <a:lnSpc>
                <a:spcPct val="100000"/>
              </a:lnSpc>
              <a:spcBef>
                <a:spcPts val="0"/>
              </a:spcBef>
              <a:spcAft>
                <a:spcPts val="300"/>
              </a:spcAft>
            </a:pPr>
            <a:r>
              <a:rPr lang="en-US" sz="1200" b="1" i="1" dirty="0"/>
              <a:t>Scientific Editor and Writing Consultant</a:t>
            </a:r>
          </a:p>
          <a:p>
            <a:pPr marL="1144588">
              <a:lnSpc>
                <a:spcPct val="100000"/>
              </a:lnSpc>
              <a:spcBef>
                <a:spcPts val="0"/>
              </a:spcBef>
            </a:pPr>
            <a:r>
              <a:rPr lang="en-US" sz="1200" dirty="0"/>
              <a:t>Ove 30 years of experience as a laboratory researcher. </a:t>
            </a:r>
          </a:p>
          <a:p>
            <a:pPr marL="1144588">
              <a:lnSpc>
                <a:spcPct val="100000"/>
              </a:lnSpc>
              <a:spcBef>
                <a:spcPts val="0"/>
              </a:spcBef>
            </a:pPr>
            <a:r>
              <a:rPr lang="en-US" sz="1200" dirty="0"/>
              <a:t>PhD in biology from Harvard University | Postdoctoral training at the NICHD | Primary editor for the Stead Family Department of Pediatrics</a:t>
            </a:r>
          </a:p>
          <a:p>
            <a:pPr marL="1144588">
              <a:lnSpc>
                <a:spcPct val="100000"/>
              </a:lnSpc>
              <a:spcBef>
                <a:spcPts val="0"/>
              </a:spcBef>
            </a:pPr>
            <a:endParaRPr lang="en-US" sz="1200" dirty="0"/>
          </a:p>
          <a:p>
            <a:pPr marL="1144588">
              <a:lnSpc>
                <a:spcPct val="100000"/>
              </a:lnSpc>
              <a:spcBef>
                <a:spcPts val="0"/>
              </a:spcBef>
            </a:pPr>
            <a:endParaRPr lang="en-US" sz="1200" dirty="0"/>
          </a:p>
          <a:p>
            <a:pPr marL="982663" indent="173038">
              <a:lnSpc>
                <a:spcPct val="100000"/>
              </a:lnSpc>
              <a:spcBef>
                <a:spcPts val="800"/>
              </a:spcBef>
            </a:pPr>
            <a:r>
              <a:rPr lang="en-US" sz="1200" b="1" dirty="0"/>
              <a:t>Emily Huber, PhD</a:t>
            </a:r>
          </a:p>
          <a:p>
            <a:pPr marL="1144588" lvl="1">
              <a:lnSpc>
                <a:spcPct val="100000"/>
              </a:lnSpc>
              <a:spcBef>
                <a:spcPts val="0"/>
              </a:spcBef>
              <a:spcAft>
                <a:spcPts val="300"/>
              </a:spcAft>
            </a:pPr>
            <a:r>
              <a:rPr lang="en-US" sz="1200" b="1" i="1" dirty="0"/>
              <a:t>Scientific Editor and Writing Consultant</a:t>
            </a:r>
          </a:p>
          <a:p>
            <a:pPr marL="1144588">
              <a:lnSpc>
                <a:spcPct val="100000"/>
              </a:lnSpc>
              <a:spcBef>
                <a:spcPts val="0"/>
              </a:spcBef>
            </a:pPr>
            <a:r>
              <a:rPr lang="en-US" sz="1200" dirty="0">
                <a:ea typeface="Roboto" panose="02000000000000000000" pitchFamily="2" charset="0"/>
              </a:rPr>
              <a:t>Over 10 years of research experience in cell biology, genomics, and virology | Has edited for both academic and industry laboratories </a:t>
            </a:r>
          </a:p>
          <a:p>
            <a:pPr marL="1144588">
              <a:lnSpc>
                <a:spcPct val="100000"/>
              </a:lnSpc>
              <a:spcBef>
                <a:spcPts val="0"/>
              </a:spcBef>
            </a:pPr>
            <a:r>
              <a:rPr lang="en-US" sz="1200" dirty="0">
                <a:ea typeface="Roboto" panose="02000000000000000000" pitchFamily="2" charset="0"/>
              </a:rPr>
              <a:t>PhD in human and statistical genetics from Washington University in St. Louis</a:t>
            </a:r>
            <a:endParaRPr lang="en-US" sz="1200" dirty="0">
              <a:effectLst/>
              <a:ea typeface="Roboto" panose="02000000000000000000" pitchFamily="2" charset="0"/>
            </a:endParaRPr>
          </a:p>
        </p:txBody>
      </p:sp>
      <p:pic>
        <p:nvPicPr>
          <p:cNvPr id="33" name="Picture 32">
            <a:extLst>
              <a:ext uri="{FF2B5EF4-FFF2-40B4-BE49-F238E27FC236}">
                <a16:creationId xmlns:a16="http://schemas.microsoft.com/office/drawing/2014/main" id="{C2CA64A5-595D-6D47-4016-193E15B9C78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175"/>
          <a:stretch>
            <a:fillRect/>
          </a:stretch>
        </p:blipFill>
        <p:spPr>
          <a:xfrm>
            <a:off x="1052258" y="1574588"/>
            <a:ext cx="833690" cy="1026110"/>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id="{16331A92-D48A-25EF-0002-D5D112EBC23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52256" y="2777517"/>
            <a:ext cx="833689" cy="1026109"/>
          </a:xfrm>
          <a:prstGeom prst="rect">
            <a:avLst/>
          </a:prstGeom>
          <a:effectLst>
            <a:outerShdw blurRad="63500" sx="102000" sy="102000" algn="ctr" rotWithShape="0">
              <a:prstClr val="black">
                <a:alpha val="40000"/>
              </a:prstClr>
            </a:outerShdw>
          </a:effectLst>
        </p:spPr>
      </p:pic>
      <p:pic>
        <p:nvPicPr>
          <p:cNvPr id="36" name="Picture 35">
            <a:extLst>
              <a:ext uri="{FF2B5EF4-FFF2-40B4-BE49-F238E27FC236}">
                <a16:creationId xmlns:a16="http://schemas.microsoft.com/office/drawing/2014/main" id="{8CCCE069-3C5B-2352-E149-A30CFD65284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l="-1" b="-655"/>
          <a:stretch>
            <a:fillRect/>
          </a:stretch>
        </p:blipFill>
        <p:spPr>
          <a:xfrm>
            <a:off x="1052258" y="3980448"/>
            <a:ext cx="833687" cy="1026108"/>
          </a:xfrm>
          <a:prstGeom prst="rect">
            <a:avLst/>
          </a:prstGeom>
          <a:effectLst>
            <a:outerShdw blurRad="63500" sx="102000" sy="102000" algn="ctr" rotWithShape="0">
              <a:prstClr val="black">
                <a:alpha val="40000"/>
              </a:prstClr>
            </a:outerShdw>
          </a:effectLst>
        </p:spPr>
      </p:pic>
      <p:pic>
        <p:nvPicPr>
          <p:cNvPr id="40" name="Picture 39">
            <a:extLst>
              <a:ext uri="{FF2B5EF4-FFF2-40B4-BE49-F238E27FC236}">
                <a16:creationId xmlns:a16="http://schemas.microsoft.com/office/drawing/2014/main" id="{D8CE36BC-72F0-56B2-0F75-5FD4612DA72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51632" y="5184454"/>
            <a:ext cx="833687" cy="1025021"/>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B8151ED8-B1A3-6C3A-8ED5-4316484DC668}"/>
              </a:ext>
            </a:extLst>
          </p:cNvPr>
          <p:cNvSpPr txBox="1"/>
          <p:nvPr/>
        </p:nvSpPr>
        <p:spPr>
          <a:xfrm>
            <a:off x="5253039" y="6016115"/>
            <a:ext cx="6096000" cy="276999"/>
          </a:xfrm>
          <a:prstGeom prst="rect">
            <a:avLst/>
          </a:prstGeom>
          <a:noFill/>
        </p:spPr>
        <p:txBody>
          <a:bodyPr wrap="square">
            <a:spAutoFit/>
          </a:bodyPr>
          <a:lstStyle/>
          <a:p>
            <a:pPr algn="r"/>
            <a:r>
              <a:rPr lang="en-US" sz="1200" dirty="0">
                <a:solidFill>
                  <a:srgbClr val="0070C0"/>
                </a:solidFill>
              </a:rPr>
              <a:t>https://</a:t>
            </a:r>
            <a:r>
              <a:rPr lang="en-US" sz="1200" dirty="0" err="1">
                <a:solidFill>
                  <a:srgbClr val="0070C0"/>
                </a:solidFill>
              </a:rPr>
              <a:t>sercc.medicine.uiowa.edu</a:t>
            </a:r>
            <a:r>
              <a:rPr lang="en-US" sz="1200" dirty="0">
                <a:solidFill>
                  <a:srgbClr val="0070C0"/>
                </a:solidFill>
              </a:rPr>
              <a:t>/about</a:t>
            </a:r>
          </a:p>
        </p:txBody>
      </p:sp>
      <p:sp>
        <p:nvSpPr>
          <p:cNvPr id="4" name="Footer Placeholder 3">
            <a:extLst>
              <a:ext uri="{FF2B5EF4-FFF2-40B4-BE49-F238E27FC236}">
                <a16:creationId xmlns:a16="http://schemas.microsoft.com/office/drawing/2014/main" id="{8B7D3B7A-C301-895B-D36D-AEB09E2E33D5}"/>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27004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DBBF8-747C-0C3A-ECB1-C150F02587EA}"/>
            </a:ext>
          </a:extLst>
        </p:cNvPr>
        <p:cNvGrpSpPr/>
        <p:nvPr/>
      </p:nvGrpSpPr>
      <p:grpSpPr>
        <a:xfrm>
          <a:off x="0" y="0"/>
          <a:ext cx="0" cy="0"/>
          <a:chOff x="0" y="0"/>
          <a:chExt cx="0" cy="0"/>
        </a:xfrm>
      </p:grpSpPr>
      <p:sp>
        <p:nvSpPr>
          <p:cNvPr id="34" name="Title 2">
            <a:extLst>
              <a:ext uri="{FF2B5EF4-FFF2-40B4-BE49-F238E27FC236}">
                <a16:creationId xmlns:a16="http://schemas.microsoft.com/office/drawing/2014/main" id="{4B789104-FB44-91E9-DA03-64E261004BB8}"/>
              </a:ext>
            </a:extLst>
          </p:cNvPr>
          <p:cNvSpPr txBox="1">
            <a:spLocks noGrp="1"/>
          </p:cNvSpPr>
          <p:nvPr>
            <p:ph type="title" idx="4294967295"/>
          </p:nvPr>
        </p:nvSpPr>
        <p:spPr>
          <a:xfrm>
            <a:off x="912102" y="490984"/>
            <a:ext cx="7947188" cy="89611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t>Guideposts keep the reader oriented</a:t>
            </a:r>
          </a:p>
        </p:txBody>
      </p:sp>
      <p:pic>
        <p:nvPicPr>
          <p:cNvPr id="28" name="Picture Placeholder 3" descr="Signpost with black background">
            <a:extLst>
              <a:ext uri="{FF2B5EF4-FFF2-40B4-BE49-F238E27FC236}">
                <a16:creationId xmlns:a16="http://schemas.microsoft.com/office/drawing/2014/main" id="{DF0BB5AE-62D6-9B38-DEE7-CF2EA6E793C5}"/>
              </a:ext>
            </a:extLst>
          </p:cNvPr>
          <p:cNvPicPr>
            <a:picLocks noGrp="1" noChangeAspect="1"/>
          </p:cNvPicPr>
          <p:nvPr>
            <p:ph type="pic" sz="quarter" idx="11"/>
          </p:nvPr>
        </p:nvPicPr>
        <p:blipFill>
          <a:blip r:embed="rId3">
            <a:extLst>
              <a:ext uri="{28A0092B-C50C-407E-A947-70E740481C1C}">
                <a14:useLocalDpi xmlns:a14="http://schemas.microsoft.com/office/drawing/2010/main"/>
              </a:ext>
            </a:extLst>
          </a:blip>
          <a:srcRect/>
          <a:stretch>
            <a:fillRect/>
          </a:stretch>
        </p:blipFill>
        <p:spPr>
          <a:xfrm>
            <a:off x="-276060" y="1673494"/>
            <a:ext cx="4676532" cy="5941453"/>
          </a:xfrm>
          <a:prstGeom prst="rect">
            <a:avLst/>
          </a:prstGeom>
        </p:spPr>
      </p:pic>
      <p:grpSp>
        <p:nvGrpSpPr>
          <p:cNvPr id="29" name="Group 28" descr="signpost with black background">
            <a:extLst>
              <a:ext uri="{FF2B5EF4-FFF2-40B4-BE49-F238E27FC236}">
                <a16:creationId xmlns:a16="http://schemas.microsoft.com/office/drawing/2014/main" id="{9D41AD57-0603-C365-89E6-499905B12F7B}"/>
              </a:ext>
            </a:extLst>
          </p:cNvPr>
          <p:cNvGrpSpPr/>
          <p:nvPr/>
        </p:nvGrpSpPr>
        <p:grpSpPr>
          <a:xfrm>
            <a:off x="580621" y="2705259"/>
            <a:ext cx="3594197" cy="1153660"/>
            <a:chOff x="8060695" y="2283644"/>
            <a:chExt cx="4129480" cy="1240661"/>
          </a:xfrm>
        </p:grpSpPr>
        <p:sp>
          <p:nvSpPr>
            <p:cNvPr id="30" name="TextBox 29">
              <a:extLst>
                <a:ext uri="{FF2B5EF4-FFF2-40B4-BE49-F238E27FC236}">
                  <a16:creationId xmlns:a16="http://schemas.microsoft.com/office/drawing/2014/main" id="{A195A7D5-6137-D969-729D-48684414DDC2}"/>
                </a:ext>
              </a:extLst>
            </p:cNvPr>
            <p:cNvSpPr txBox="1"/>
            <p:nvPr/>
          </p:nvSpPr>
          <p:spPr>
            <a:xfrm>
              <a:off x="9759933" y="2283644"/>
              <a:ext cx="2430242" cy="330988"/>
            </a:xfrm>
            <a:prstGeom prst="rect">
              <a:avLst/>
            </a:prstGeom>
            <a:noFill/>
          </p:spPr>
          <p:txBody>
            <a:bodyPr wrap="square" rtlCol="0">
              <a:spAutoFit/>
            </a:bodyPr>
            <a:lstStyle/>
            <a:p>
              <a:r>
                <a:rPr lang="en-US" sz="1400" dirty="0">
                  <a:solidFill>
                    <a:schemeClr val="bg1"/>
                  </a:solidFill>
                  <a:latin typeface="Helvetica" pitchFamily="2" charset="0"/>
                </a:rPr>
                <a:t>Significance</a:t>
              </a:r>
              <a:endParaRPr lang="en-US" sz="1400" b="0" i="0" dirty="0">
                <a:solidFill>
                  <a:schemeClr val="bg1"/>
                </a:solidFill>
                <a:latin typeface="Helvetica" pitchFamily="2" charset="0"/>
              </a:endParaRPr>
            </a:p>
          </p:txBody>
        </p:sp>
        <p:sp>
          <p:nvSpPr>
            <p:cNvPr id="31" name="TextBox 30">
              <a:extLst>
                <a:ext uri="{FF2B5EF4-FFF2-40B4-BE49-F238E27FC236}">
                  <a16:creationId xmlns:a16="http://schemas.microsoft.com/office/drawing/2014/main" id="{D3B8BD9A-EC00-3908-EC94-2DFD2B923906}"/>
                </a:ext>
              </a:extLst>
            </p:cNvPr>
            <p:cNvSpPr txBox="1"/>
            <p:nvPr/>
          </p:nvSpPr>
          <p:spPr>
            <a:xfrm rot="20768590">
              <a:off x="8183881" y="3193317"/>
              <a:ext cx="1634480" cy="330988"/>
            </a:xfrm>
            <a:prstGeom prst="rect">
              <a:avLst/>
            </a:prstGeom>
            <a:noFill/>
          </p:spPr>
          <p:txBody>
            <a:bodyPr wrap="square" rtlCol="0">
              <a:spAutoFit/>
            </a:bodyPr>
            <a:lstStyle/>
            <a:p>
              <a:r>
                <a:rPr lang="en-US" sz="1400" b="0" i="0" dirty="0">
                  <a:solidFill>
                    <a:schemeClr val="bg1"/>
                  </a:solidFill>
                  <a:latin typeface="Helvetica" pitchFamily="2" charset="0"/>
                </a:rPr>
                <a:t>Value</a:t>
              </a:r>
            </a:p>
          </p:txBody>
        </p:sp>
        <p:sp>
          <p:nvSpPr>
            <p:cNvPr id="32" name="TextBox 31">
              <a:extLst>
                <a:ext uri="{FF2B5EF4-FFF2-40B4-BE49-F238E27FC236}">
                  <a16:creationId xmlns:a16="http://schemas.microsoft.com/office/drawing/2014/main" id="{F489BBC4-895C-CE47-89D8-0A34C202534F}"/>
                </a:ext>
              </a:extLst>
            </p:cNvPr>
            <p:cNvSpPr txBox="1"/>
            <p:nvPr/>
          </p:nvSpPr>
          <p:spPr>
            <a:xfrm rot="751060">
              <a:off x="9773124" y="3070565"/>
              <a:ext cx="2114403" cy="330988"/>
            </a:xfrm>
            <a:prstGeom prst="rect">
              <a:avLst/>
            </a:prstGeom>
            <a:noFill/>
          </p:spPr>
          <p:txBody>
            <a:bodyPr wrap="square" rtlCol="0">
              <a:spAutoFit/>
            </a:bodyPr>
            <a:lstStyle/>
            <a:p>
              <a:r>
                <a:rPr lang="en-US" sz="1400" dirty="0">
                  <a:solidFill>
                    <a:schemeClr val="bg1"/>
                  </a:solidFill>
                  <a:latin typeface="Helvetica" pitchFamily="2" charset="0"/>
                </a:rPr>
                <a:t>Premise</a:t>
              </a:r>
              <a:endParaRPr lang="en-US" sz="1400" b="0" i="0" dirty="0">
                <a:solidFill>
                  <a:schemeClr val="bg1"/>
                </a:solidFill>
                <a:latin typeface="Helvetica" pitchFamily="2" charset="0"/>
              </a:endParaRPr>
            </a:p>
          </p:txBody>
        </p:sp>
        <p:sp>
          <p:nvSpPr>
            <p:cNvPr id="33" name="TextBox 32">
              <a:extLst>
                <a:ext uri="{FF2B5EF4-FFF2-40B4-BE49-F238E27FC236}">
                  <a16:creationId xmlns:a16="http://schemas.microsoft.com/office/drawing/2014/main" id="{529385D0-4E70-1BF2-8E4E-3DDFFD4A15A7}"/>
                </a:ext>
              </a:extLst>
            </p:cNvPr>
            <p:cNvSpPr txBox="1"/>
            <p:nvPr/>
          </p:nvSpPr>
          <p:spPr>
            <a:xfrm>
              <a:off x="8060695" y="2556886"/>
              <a:ext cx="2430242" cy="330988"/>
            </a:xfrm>
            <a:prstGeom prst="rect">
              <a:avLst/>
            </a:prstGeom>
            <a:noFill/>
          </p:spPr>
          <p:txBody>
            <a:bodyPr wrap="square" rtlCol="0">
              <a:spAutoFit/>
            </a:bodyPr>
            <a:lstStyle/>
            <a:p>
              <a:r>
                <a:rPr lang="en-US" sz="1400" b="0" i="0" dirty="0">
                  <a:solidFill>
                    <a:schemeClr val="bg1"/>
                  </a:solidFill>
                  <a:latin typeface="Helvetica" pitchFamily="2" charset="0"/>
                </a:rPr>
                <a:t>Problem</a:t>
              </a:r>
            </a:p>
          </p:txBody>
        </p:sp>
      </p:grpSp>
      <p:grpSp>
        <p:nvGrpSpPr>
          <p:cNvPr id="27" name="Group 26" descr="image of grant writing template">
            <a:extLst>
              <a:ext uri="{FF2B5EF4-FFF2-40B4-BE49-F238E27FC236}">
                <a16:creationId xmlns:a16="http://schemas.microsoft.com/office/drawing/2014/main" id="{61CCEE3C-DB65-E3AE-FB0F-B3E84B653A2A}"/>
              </a:ext>
            </a:extLst>
          </p:cNvPr>
          <p:cNvGrpSpPr/>
          <p:nvPr/>
        </p:nvGrpSpPr>
        <p:grpSpPr>
          <a:xfrm>
            <a:off x="4576655" y="1401342"/>
            <a:ext cx="7391680" cy="4796388"/>
            <a:chOff x="1428246" y="1604412"/>
            <a:chExt cx="7391680" cy="4796388"/>
          </a:xfrm>
        </p:grpSpPr>
        <p:pic>
          <p:nvPicPr>
            <p:cNvPr id="18" name="Picture 17">
              <a:extLst>
                <a:ext uri="{FF2B5EF4-FFF2-40B4-BE49-F238E27FC236}">
                  <a16:creationId xmlns:a16="http://schemas.microsoft.com/office/drawing/2014/main" id="{B9759AD2-74BD-C148-A0E4-B62DD616FB9C}"/>
                </a:ext>
              </a:extLst>
            </p:cNvPr>
            <p:cNvPicPr>
              <a:picLocks noChangeAspect="1"/>
            </p:cNvPicPr>
            <p:nvPr/>
          </p:nvPicPr>
          <p:blipFill>
            <a:blip r:embed="rId4"/>
            <a:stretch>
              <a:fillRect/>
            </a:stretch>
          </p:blipFill>
          <p:spPr>
            <a:xfrm>
              <a:off x="4836865" y="1604412"/>
              <a:ext cx="3983061" cy="4309654"/>
            </a:xfrm>
            <a:prstGeom prst="rect">
              <a:avLst/>
            </a:prstGeom>
            <a:effectLst>
              <a:outerShdw blurRad="63500" sx="102000" sy="102000" algn="ctr" rotWithShape="0">
                <a:prstClr val="black">
                  <a:alpha val="40000"/>
                </a:prstClr>
              </a:outerShdw>
            </a:effectLst>
          </p:spPr>
        </p:pic>
        <p:sp>
          <p:nvSpPr>
            <p:cNvPr id="19" name="Oval 18">
              <a:extLst>
                <a:ext uri="{FF2B5EF4-FFF2-40B4-BE49-F238E27FC236}">
                  <a16:creationId xmlns:a16="http://schemas.microsoft.com/office/drawing/2014/main" id="{A825C74A-85E6-AD60-5040-36E1E3CD019B}"/>
                </a:ext>
              </a:extLst>
            </p:cNvPr>
            <p:cNvSpPr/>
            <p:nvPr/>
          </p:nvSpPr>
          <p:spPr bwMode="auto">
            <a:xfrm>
              <a:off x="4921429" y="1793080"/>
              <a:ext cx="1055813" cy="184843"/>
            </a:xfrm>
            <a:prstGeom prst="ellipse">
              <a:avLst/>
            </a:prstGeom>
            <a:noFill/>
            <a:ln w="25400" cap="flat" cmpd="sng" algn="ctr">
              <a:solidFill>
                <a:srgbClr val="558C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rgbClr val="558C46"/>
                </a:solidFill>
                <a:effectLst/>
                <a:latin typeface="Verdana" pitchFamily="-112" charset="0"/>
                <a:ea typeface="ＭＳ Ｐゴシック" pitchFamily="-112" charset="-128"/>
                <a:cs typeface="ＭＳ Ｐゴシック" pitchFamily="-112" charset="-128"/>
              </a:endParaRPr>
            </a:p>
          </p:txBody>
        </p:sp>
        <p:sp>
          <p:nvSpPr>
            <p:cNvPr id="20" name="Oval 19">
              <a:extLst>
                <a:ext uri="{FF2B5EF4-FFF2-40B4-BE49-F238E27FC236}">
                  <a16:creationId xmlns:a16="http://schemas.microsoft.com/office/drawing/2014/main" id="{7FFE75F9-1BC3-732C-6DB1-A835850DE997}"/>
                </a:ext>
              </a:extLst>
            </p:cNvPr>
            <p:cNvSpPr/>
            <p:nvPr/>
          </p:nvSpPr>
          <p:spPr bwMode="auto">
            <a:xfrm>
              <a:off x="4926808" y="2519221"/>
              <a:ext cx="1736235" cy="184843"/>
            </a:xfrm>
            <a:prstGeom prst="ellipse">
              <a:avLst/>
            </a:prstGeom>
            <a:noFill/>
            <a:ln w="25400" cap="flat" cmpd="sng" algn="ctr">
              <a:solidFill>
                <a:srgbClr val="558C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rgbClr val="558C46"/>
                </a:solidFill>
                <a:effectLst/>
                <a:latin typeface="Verdana" pitchFamily="-112" charset="0"/>
                <a:ea typeface="ＭＳ Ｐゴシック" pitchFamily="-112" charset="-128"/>
                <a:cs typeface="ＭＳ Ｐゴシック" pitchFamily="-112" charset="-128"/>
              </a:endParaRPr>
            </a:p>
          </p:txBody>
        </p:sp>
        <p:sp>
          <p:nvSpPr>
            <p:cNvPr id="22" name="Oval 21">
              <a:extLst>
                <a:ext uri="{FF2B5EF4-FFF2-40B4-BE49-F238E27FC236}">
                  <a16:creationId xmlns:a16="http://schemas.microsoft.com/office/drawing/2014/main" id="{2B4C3ED8-59C0-0926-8351-CC6679E7C297}"/>
                </a:ext>
              </a:extLst>
            </p:cNvPr>
            <p:cNvSpPr/>
            <p:nvPr/>
          </p:nvSpPr>
          <p:spPr bwMode="auto">
            <a:xfrm>
              <a:off x="4926807" y="5499089"/>
              <a:ext cx="2269636" cy="184843"/>
            </a:xfrm>
            <a:prstGeom prst="ellipse">
              <a:avLst/>
            </a:prstGeom>
            <a:noFill/>
            <a:ln w="25400" cap="flat" cmpd="sng" algn="ctr">
              <a:solidFill>
                <a:srgbClr val="558C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rgbClr val="558C46"/>
                </a:solidFill>
                <a:effectLst/>
                <a:latin typeface="Verdana" pitchFamily="-112" charset="0"/>
                <a:ea typeface="ＭＳ Ｐゴシック" pitchFamily="-112" charset="-128"/>
                <a:cs typeface="ＭＳ Ｐゴシック" pitchFamily="-112" charset="-128"/>
              </a:endParaRPr>
            </a:p>
          </p:txBody>
        </p:sp>
        <p:grpSp>
          <p:nvGrpSpPr>
            <p:cNvPr id="23" name="Group 22">
              <a:extLst>
                <a:ext uri="{FF2B5EF4-FFF2-40B4-BE49-F238E27FC236}">
                  <a16:creationId xmlns:a16="http://schemas.microsoft.com/office/drawing/2014/main" id="{A4A9F42E-C743-2CB2-EE93-A4B7B679416B}"/>
                </a:ext>
              </a:extLst>
            </p:cNvPr>
            <p:cNvGrpSpPr/>
            <p:nvPr/>
          </p:nvGrpSpPr>
          <p:grpSpPr>
            <a:xfrm>
              <a:off x="5284643" y="6062246"/>
              <a:ext cx="3303266" cy="338554"/>
              <a:chOff x="4773934" y="6286753"/>
              <a:chExt cx="3303266" cy="338554"/>
            </a:xfrm>
          </p:grpSpPr>
          <p:sp>
            <p:nvSpPr>
              <p:cNvPr id="24" name="Oval 23">
                <a:extLst>
                  <a:ext uri="{FF2B5EF4-FFF2-40B4-BE49-F238E27FC236}">
                    <a16:creationId xmlns:a16="http://schemas.microsoft.com/office/drawing/2014/main" id="{B6A2C19F-2E9D-6C73-8844-F598AE9FADA2}"/>
                  </a:ext>
                </a:extLst>
              </p:cNvPr>
              <p:cNvSpPr/>
              <p:nvPr/>
            </p:nvSpPr>
            <p:spPr bwMode="auto">
              <a:xfrm>
                <a:off x="4773934" y="6384262"/>
                <a:ext cx="1055813" cy="184843"/>
              </a:xfrm>
              <a:prstGeom prst="ellipse">
                <a:avLst/>
              </a:prstGeom>
              <a:noFill/>
              <a:ln w="25400" cap="flat" cmpd="sng" algn="ctr">
                <a:solidFill>
                  <a:srgbClr val="558C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rgbClr val="558C46"/>
                  </a:solidFill>
                  <a:effectLst/>
                  <a:latin typeface="Verdana" pitchFamily="-112" charset="0"/>
                  <a:ea typeface="ＭＳ Ｐゴシック" pitchFamily="-112" charset="-128"/>
                  <a:cs typeface="ＭＳ Ｐゴシック" pitchFamily="-112" charset="-128"/>
                </a:endParaRPr>
              </a:p>
            </p:txBody>
          </p:sp>
          <p:sp>
            <p:nvSpPr>
              <p:cNvPr id="25" name="TextBox 24">
                <a:extLst>
                  <a:ext uri="{FF2B5EF4-FFF2-40B4-BE49-F238E27FC236}">
                    <a16:creationId xmlns:a16="http://schemas.microsoft.com/office/drawing/2014/main" id="{DB51A2D8-52A3-420C-F665-ED1CA3F1A6F7}"/>
                  </a:ext>
                </a:extLst>
              </p:cNvPr>
              <p:cNvSpPr txBox="1"/>
              <p:nvPr/>
            </p:nvSpPr>
            <p:spPr>
              <a:xfrm>
                <a:off x="5790447" y="6286753"/>
                <a:ext cx="2286753" cy="338554"/>
              </a:xfrm>
              <a:prstGeom prst="rect">
                <a:avLst/>
              </a:prstGeom>
              <a:noFill/>
            </p:spPr>
            <p:txBody>
              <a:bodyPr wrap="square" rtlCol="0">
                <a:spAutoFit/>
              </a:bodyPr>
              <a:lstStyle/>
              <a:p>
                <a:r>
                  <a:rPr lang="en-US" sz="1600" b="0" dirty="0">
                    <a:solidFill>
                      <a:srgbClr val="558C46"/>
                    </a:solidFill>
                    <a:latin typeface="Arial" panose="020B0604020202020204" pitchFamily="34" charset="0"/>
                    <a:cs typeface="Arial" panose="020B0604020202020204" pitchFamily="34" charset="0"/>
                  </a:rPr>
                  <a:t>= reviewer prompts</a:t>
                </a:r>
              </a:p>
            </p:txBody>
          </p:sp>
        </p:grpSp>
        <p:sp>
          <p:nvSpPr>
            <p:cNvPr id="26" name="Rounded Rectangular Callout 25">
              <a:extLst>
                <a:ext uri="{FF2B5EF4-FFF2-40B4-BE49-F238E27FC236}">
                  <a16:creationId xmlns:a16="http://schemas.microsoft.com/office/drawing/2014/main" id="{4A18C3CA-6633-49D0-9A63-3F519A3672DB}"/>
                </a:ext>
              </a:extLst>
            </p:cNvPr>
            <p:cNvSpPr/>
            <p:nvPr/>
          </p:nvSpPr>
          <p:spPr bwMode="auto">
            <a:xfrm>
              <a:off x="1428246" y="3190731"/>
              <a:ext cx="2783587" cy="608823"/>
            </a:xfrm>
            <a:prstGeom prst="wedgeRoundRectCallout">
              <a:avLst>
                <a:gd name="adj1" fmla="val 74287"/>
                <a:gd name="adj2" fmla="val -257716"/>
                <a:gd name="adj3" fmla="val 16667"/>
              </a:avLst>
            </a:prstGeom>
            <a:solidFill>
              <a:srgbClr val="45964B">
                <a:alpha val="23922"/>
              </a:srgbClr>
            </a:solidFill>
            <a:ln w="9525" cap="flat" cmpd="sng" algn="ctr">
              <a:solidFill>
                <a:srgbClr val="45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 lvl="1" algn="ctr"/>
              <a:r>
                <a:rPr lang="en-US" sz="1400" b="0" i="0" dirty="0">
                  <a:latin typeface="Helvetica" pitchFamily="2" charset="0"/>
                </a:rPr>
                <a:t>Example from an </a:t>
              </a:r>
            </a:p>
            <a:p>
              <a:pPr marL="114300" lvl="1" algn="ctr"/>
              <a:r>
                <a:rPr lang="en-US" sz="1400" b="0" i="0" dirty="0">
                  <a:latin typeface="Helvetica" pitchFamily="2" charset="0"/>
                </a:rPr>
                <a:t>NIH Significance Section</a:t>
              </a:r>
            </a:p>
            <a:p>
              <a:pPr lvl="1"/>
              <a:endParaRPr lang="en-US" sz="1400" b="0" i="0" dirty="0">
                <a:latin typeface="Helvetica" pitchFamily="2" charset="0"/>
              </a:endParaRPr>
            </a:p>
            <a:p>
              <a:pPr marL="342900" indent="-342900" algn="r">
                <a:buFont typeface="Arial"/>
                <a:buChar char="•"/>
              </a:pPr>
              <a:endParaRPr lang="en-US" sz="1400" b="0" u="sng" dirty="0">
                <a:latin typeface="Helvetica"/>
                <a:ea typeface="ＭＳ Ｐゴシック" charset="-128"/>
                <a:cs typeface="Helvetica"/>
              </a:endParaRPr>
            </a:p>
          </p:txBody>
        </p:sp>
      </p:grpSp>
      <p:sp>
        <p:nvSpPr>
          <p:cNvPr id="44" name="Rounded Rectangular Callout 43">
            <a:extLst>
              <a:ext uri="{FF2B5EF4-FFF2-40B4-BE49-F238E27FC236}">
                <a16:creationId xmlns:a16="http://schemas.microsoft.com/office/drawing/2014/main" id="{C7820300-1E09-3080-10C0-14CA9E5CED87}"/>
              </a:ext>
            </a:extLst>
          </p:cNvPr>
          <p:cNvSpPr/>
          <p:nvPr/>
        </p:nvSpPr>
        <p:spPr>
          <a:xfrm>
            <a:off x="4404225" y="2893732"/>
            <a:ext cx="2959770" cy="898335"/>
          </a:xfrm>
          <a:prstGeom prst="wedgeRoundRectCallout">
            <a:avLst>
              <a:gd name="adj1" fmla="val 74341"/>
              <a:gd name="adj2" fmla="val -147644"/>
              <a:gd name="adj3" fmla="val 16667"/>
            </a:avLst>
          </a:prstGeom>
          <a:solidFill>
            <a:srgbClr val="45964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Suggested headers in our templates</a:t>
            </a:r>
          </a:p>
        </p:txBody>
      </p:sp>
      <p:sp>
        <p:nvSpPr>
          <p:cNvPr id="39" name="Rectangle 38">
            <a:extLst>
              <a:ext uri="{FF2B5EF4-FFF2-40B4-BE49-F238E27FC236}">
                <a16:creationId xmlns:a16="http://schemas.microsoft.com/office/drawing/2014/main" id="{8A2735BD-3378-A258-39E9-21220B02ED52}"/>
              </a:ext>
            </a:extLst>
          </p:cNvPr>
          <p:cNvSpPr/>
          <p:nvPr/>
        </p:nvSpPr>
        <p:spPr>
          <a:xfrm>
            <a:off x="3701143" y="3857674"/>
            <a:ext cx="3835283" cy="1461939"/>
          </a:xfrm>
          <a:prstGeom prst="rect">
            <a:avLst/>
          </a:prstGeom>
        </p:spPr>
        <p:txBody>
          <a:bodyPr wrap="square">
            <a:spAutoFit/>
          </a:bodyPr>
          <a:lstStyle/>
          <a:p>
            <a:pPr marL="501650" lvl="1">
              <a:spcAft>
                <a:spcPts val="600"/>
              </a:spcAft>
            </a:pPr>
            <a:r>
              <a:rPr lang="en-US" sz="1400" b="0" i="0" dirty="0">
                <a:solidFill>
                  <a:srgbClr val="558C46"/>
                </a:solidFill>
                <a:latin typeface="Helvetica" pitchFamily="2" charset="0"/>
              </a:rPr>
              <a:t>Highlighting of</a:t>
            </a:r>
          </a:p>
          <a:p>
            <a:pPr marL="787400" lvl="1" indent="-285750">
              <a:buFont typeface="Arial" panose="020B0604020202020204" pitchFamily="34" charset="0"/>
              <a:buChar char="•"/>
            </a:pPr>
            <a:r>
              <a:rPr lang="en-US" sz="1400" b="0" dirty="0">
                <a:solidFill>
                  <a:srgbClr val="558C46"/>
                </a:solidFill>
                <a:latin typeface="Helvetica" pitchFamily="2" charset="0"/>
              </a:rPr>
              <a:t>Importance of the problem</a:t>
            </a:r>
          </a:p>
          <a:p>
            <a:pPr marL="787400" lvl="1" indent="-285750">
              <a:buFont typeface="Arial" panose="020B0604020202020204" pitchFamily="34" charset="0"/>
              <a:buChar char="•"/>
            </a:pPr>
            <a:r>
              <a:rPr lang="en-US" sz="1400" dirty="0">
                <a:solidFill>
                  <a:srgbClr val="558C46"/>
                </a:solidFill>
                <a:latin typeface="Helvetica" pitchFamily="2" charset="0"/>
              </a:rPr>
              <a:t>Scientific premise and rigor of prior research</a:t>
            </a:r>
          </a:p>
          <a:p>
            <a:pPr marL="787400" lvl="1" indent="-285750">
              <a:buFont typeface="Arial" panose="020B0604020202020204" pitchFamily="34" charset="0"/>
              <a:buChar char="•"/>
            </a:pPr>
            <a:r>
              <a:rPr lang="en-US" sz="1400" b="0" dirty="0">
                <a:solidFill>
                  <a:srgbClr val="558C46"/>
                </a:solidFill>
                <a:latin typeface="Helvetica" pitchFamily="2" charset="0"/>
              </a:rPr>
              <a:t>How work will improve scientific knowledge</a:t>
            </a:r>
          </a:p>
        </p:txBody>
      </p:sp>
      <p:pic>
        <p:nvPicPr>
          <p:cNvPr id="41" name="Picture 40" descr="image of specific aims template">
            <a:extLst>
              <a:ext uri="{FF2B5EF4-FFF2-40B4-BE49-F238E27FC236}">
                <a16:creationId xmlns:a16="http://schemas.microsoft.com/office/drawing/2014/main" id="{1F22AB1F-6938-F582-2E39-44593E9B5935}"/>
              </a:ext>
            </a:extLst>
          </p:cNvPr>
          <p:cNvPicPr>
            <a:picLocks noChangeAspect="1"/>
          </p:cNvPicPr>
          <p:nvPr/>
        </p:nvPicPr>
        <p:blipFill>
          <a:blip r:embed="rId5"/>
          <a:stretch>
            <a:fillRect/>
          </a:stretch>
        </p:blipFill>
        <p:spPr>
          <a:xfrm>
            <a:off x="7791530" y="1147004"/>
            <a:ext cx="4176805" cy="5172599"/>
          </a:xfrm>
          <a:prstGeom prst="rect">
            <a:avLst/>
          </a:prstGeom>
          <a:effectLst>
            <a:outerShdw blurRad="63500" sx="102000" sy="102000" algn="ctr" rotWithShape="0">
              <a:prstClr val="black">
                <a:alpha val="40000"/>
              </a:prstClr>
            </a:outerShdw>
          </a:effectLst>
        </p:spPr>
      </p:pic>
      <p:sp>
        <p:nvSpPr>
          <p:cNvPr id="5" name="Footer Placeholder 4">
            <a:extLst>
              <a:ext uri="{FF2B5EF4-FFF2-40B4-BE49-F238E27FC236}">
                <a16:creationId xmlns:a16="http://schemas.microsoft.com/office/drawing/2014/main" id="{1C525A95-203A-19DD-D807-99D1FFD798DA}"/>
              </a:ext>
            </a:extLst>
          </p:cNvPr>
          <p:cNvSpPr>
            <a:spLocks noGrp="1"/>
          </p:cNvSpPr>
          <p:nvPr>
            <p:ph type="ftr" sz="quarter" idx="3"/>
          </p:nvPr>
        </p:nvSpPr>
        <p:spPr>
          <a:xfrm>
            <a:off x="6575729" y="6450817"/>
            <a:ext cx="4679216" cy="365125"/>
          </a:xfrm>
        </p:spPr>
        <p:txBody>
          <a:bodyPr anchor="ctr">
            <a:normAutofit/>
          </a:bodyPr>
          <a:lstStyle/>
          <a:p>
            <a:pPr>
              <a:spcAft>
                <a:spcPts val="600"/>
              </a:spcAft>
            </a:pPr>
            <a:r>
              <a:rPr lang="en-US"/>
              <a:t>Scientific Editing and Research Communication Core</a:t>
            </a:r>
          </a:p>
        </p:txBody>
      </p:sp>
    </p:spTree>
    <p:extLst>
      <p:ext uri="{BB962C8B-B14F-4D97-AF65-F5344CB8AC3E}">
        <p14:creationId xmlns:p14="http://schemas.microsoft.com/office/powerpoint/2010/main" val="169124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42B3A-C898-E19C-9F2C-F02683C54D7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4F4C4E86-FC5B-77D6-79E3-58A0436E31B4}"/>
              </a:ext>
            </a:extLst>
          </p:cNvPr>
          <p:cNvSpPr>
            <a:spLocks noGrp="1"/>
          </p:cNvSpPr>
          <p:nvPr>
            <p:ph type="title"/>
          </p:nvPr>
        </p:nvSpPr>
        <p:spPr>
          <a:xfrm>
            <a:off x="952499" y="526777"/>
            <a:ext cx="10287001" cy="869089"/>
          </a:xfrm>
        </p:spPr>
        <p:txBody>
          <a:bodyPr vert="horz" lIns="0" tIns="0" rIns="0" bIns="0" rtlCol="0" anchor="ctr">
            <a:normAutofit/>
          </a:bodyPr>
          <a:lstStyle/>
          <a:p>
            <a:r>
              <a:rPr lang="en-US" sz="3600" b="0" kern="1200" dirty="0">
                <a:latin typeface="Roboto" panose="02000000000000000000" pitchFamily="2" charset="0"/>
                <a:ea typeface="Roboto" panose="02000000000000000000" pitchFamily="2" charset="0"/>
                <a:cs typeface="Arial" panose="020B0604020202020204" pitchFamily="34" charset="0"/>
              </a:rPr>
              <a:t>Elements of a classic story: Parallel structure</a:t>
            </a:r>
          </a:p>
        </p:txBody>
      </p:sp>
      <p:pic>
        <p:nvPicPr>
          <p:cNvPr id="2" name="Picture 1" descr="Cover of book Goldilocks and the 3 Bears">
            <a:extLst>
              <a:ext uri="{FF2B5EF4-FFF2-40B4-BE49-F238E27FC236}">
                <a16:creationId xmlns:a16="http://schemas.microsoft.com/office/drawing/2014/main" id="{F2311D8C-4295-C180-AA1F-B6C8468B2355}"/>
              </a:ext>
            </a:extLst>
          </p:cNvPr>
          <p:cNvPicPr>
            <a:picLocks noChangeAspect="1"/>
          </p:cNvPicPr>
          <p:nvPr/>
        </p:nvPicPr>
        <p:blipFill>
          <a:blip r:embed="rId3">
            <a:extLst>
              <a:ext uri="{28A0092B-C50C-407E-A947-70E740481C1C}">
                <a14:useLocalDpi xmlns:a14="http://schemas.microsoft.com/office/drawing/2010/main"/>
              </a:ext>
            </a:extLst>
          </a:blip>
          <a:srcRect r="-2" b="-2"/>
          <a:stretch/>
        </p:blipFill>
        <p:spPr>
          <a:xfrm>
            <a:off x="10972800" y="11"/>
            <a:ext cx="1227934" cy="1560066"/>
          </a:xfrm>
          <a:prstGeom prst="rect">
            <a:avLst/>
          </a:prstGeom>
          <a:noFill/>
          <a:effectLst>
            <a:outerShdw blurRad="50800" dist="38100" dir="2700000" algn="tl" rotWithShape="0">
              <a:prstClr val="black">
                <a:alpha val="40000"/>
              </a:prstClr>
            </a:outerShdw>
          </a:effectLst>
        </p:spPr>
      </p:pic>
      <p:pic>
        <p:nvPicPr>
          <p:cNvPr id="5" name="Picture Placeholder 3" descr="A sign post with a black background&#10;&#10;">
            <a:extLst>
              <a:ext uri="{FF2B5EF4-FFF2-40B4-BE49-F238E27FC236}">
                <a16:creationId xmlns:a16="http://schemas.microsoft.com/office/drawing/2014/main" id="{4BF54007-481E-FAEF-5956-41A64E62457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3990638" y="2147503"/>
            <a:ext cx="1587264" cy="2016633"/>
          </a:xfrm>
          <a:prstGeom prst="rect">
            <a:avLst/>
          </a:prstGeom>
          <a:noFill/>
          <a:effectLst>
            <a:outerShdw blurRad="63500" sx="102000" sy="102000" algn="ctr" rotWithShape="0">
              <a:prstClr val="black">
                <a:alpha val="40000"/>
              </a:prstClr>
            </a:outerShdw>
          </a:effectLst>
        </p:spPr>
      </p:pic>
      <p:pic>
        <p:nvPicPr>
          <p:cNvPr id="33" name="Picture Placeholder 3" descr="Three polar bears by a log on a beach">
            <a:extLst>
              <a:ext uri="{FF2B5EF4-FFF2-40B4-BE49-F238E27FC236}">
                <a16:creationId xmlns:a16="http://schemas.microsoft.com/office/drawing/2014/main" id="{61DF259C-A7CE-134C-5A1E-2134C9B2A6E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679627" y="2220044"/>
            <a:ext cx="1469567" cy="1621608"/>
          </a:xfrm>
          <a:prstGeom prst="rect">
            <a:avLst/>
          </a:prstGeom>
          <a:noFill/>
          <a:effectLst>
            <a:outerShdw blurRad="63500" sx="102000" sy="102000" algn="ctr" rotWithShape="0">
              <a:prstClr val="black">
                <a:alpha val="40000"/>
              </a:prstClr>
            </a:outerShdw>
          </a:effectLst>
        </p:spPr>
      </p:pic>
      <p:pic>
        <p:nvPicPr>
          <p:cNvPr id="3" name="Picture Placeholder 7" descr="Deer on a road">
            <a:extLst>
              <a:ext uri="{FF2B5EF4-FFF2-40B4-BE49-F238E27FC236}">
                <a16:creationId xmlns:a16="http://schemas.microsoft.com/office/drawing/2014/main" id="{D68A1991-4C28-EDE7-8F77-82442A4653DC}"/>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9338230" y="2115384"/>
            <a:ext cx="1531331" cy="1945576"/>
          </a:xfrm>
          <a:prstGeom prst="rect">
            <a:avLst/>
          </a:prstGeom>
          <a:noFill/>
          <a:effectLst>
            <a:outerShdw blurRad="63500" sx="102000" sy="102000" algn="ctr" rotWithShape="0">
              <a:prstClr val="black">
                <a:alpha val="40000"/>
              </a:prstClr>
            </a:outerShdw>
          </a:effectLst>
        </p:spPr>
      </p:pic>
      <p:sp>
        <p:nvSpPr>
          <p:cNvPr id="15" name="Content Placeholder 1">
            <a:extLst>
              <a:ext uri="{FF2B5EF4-FFF2-40B4-BE49-F238E27FC236}">
                <a16:creationId xmlns:a16="http://schemas.microsoft.com/office/drawing/2014/main" id="{25456216-D6E3-C2DD-5459-42219B82CE1B}"/>
              </a:ext>
            </a:extLst>
          </p:cNvPr>
          <p:cNvSpPr>
            <a:spLocks noGrp="1"/>
          </p:cNvSpPr>
          <p:nvPr>
            <p:ph idx="1"/>
          </p:nvPr>
        </p:nvSpPr>
        <p:spPr>
          <a:xfrm>
            <a:off x="952497" y="4201970"/>
            <a:ext cx="2358867"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Order</a:t>
            </a:r>
          </a:p>
        </p:txBody>
      </p:sp>
      <p:sp>
        <p:nvSpPr>
          <p:cNvPr id="25" name="Content Placeholder 7">
            <a:extLst>
              <a:ext uri="{FF2B5EF4-FFF2-40B4-BE49-F238E27FC236}">
                <a16:creationId xmlns:a16="http://schemas.microsoft.com/office/drawing/2014/main" id="{BBFA4031-3A9C-3CD1-E0C1-7DBAD4723267}"/>
              </a:ext>
            </a:extLst>
          </p:cNvPr>
          <p:cNvSpPr>
            <a:spLocks noGrp="1"/>
          </p:cNvSpPr>
          <p:nvPr>
            <p:ph idx="13"/>
          </p:nvPr>
        </p:nvSpPr>
        <p:spPr>
          <a:xfrm>
            <a:off x="3688848" y="4201970"/>
            <a:ext cx="2148760"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Guideposts</a:t>
            </a:r>
          </a:p>
        </p:txBody>
      </p:sp>
      <p:sp>
        <p:nvSpPr>
          <p:cNvPr id="17" name="Content Placeholder 3">
            <a:extLst>
              <a:ext uri="{FF2B5EF4-FFF2-40B4-BE49-F238E27FC236}">
                <a16:creationId xmlns:a16="http://schemas.microsoft.com/office/drawing/2014/main" id="{2102F854-45F5-7156-577B-9A08D9543A20}"/>
              </a:ext>
            </a:extLst>
          </p:cNvPr>
          <p:cNvSpPr>
            <a:spLocks noGrp="1"/>
          </p:cNvSpPr>
          <p:nvPr>
            <p:ph idx="11"/>
          </p:nvPr>
        </p:nvSpPr>
        <p:spPr>
          <a:xfrm>
            <a:off x="6377805" y="4201970"/>
            <a:ext cx="2148760"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Parallel structure</a:t>
            </a:r>
          </a:p>
        </p:txBody>
      </p:sp>
      <p:sp>
        <p:nvSpPr>
          <p:cNvPr id="21" name="Content Placeholder 5">
            <a:extLst>
              <a:ext uri="{FF2B5EF4-FFF2-40B4-BE49-F238E27FC236}">
                <a16:creationId xmlns:a16="http://schemas.microsoft.com/office/drawing/2014/main" id="{668C915A-3D36-5189-1ABE-BF0957E6EF5E}"/>
              </a:ext>
            </a:extLst>
          </p:cNvPr>
          <p:cNvSpPr>
            <a:spLocks noGrp="1"/>
          </p:cNvSpPr>
          <p:nvPr>
            <p:ph idx="15"/>
          </p:nvPr>
        </p:nvSpPr>
        <p:spPr>
          <a:xfrm>
            <a:off x="8956178" y="4201970"/>
            <a:ext cx="2358867"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Red herrings</a:t>
            </a:r>
          </a:p>
        </p:txBody>
      </p:sp>
      <p:grpSp>
        <p:nvGrpSpPr>
          <p:cNvPr id="7" name="Group 6">
            <a:extLst>
              <a:ext uri="{FF2B5EF4-FFF2-40B4-BE49-F238E27FC236}">
                <a16:creationId xmlns:a16="http://schemas.microsoft.com/office/drawing/2014/main" id="{DC753598-0B56-F56B-DE06-AA479FCEB0B0}"/>
              </a:ext>
              <a:ext uri="{C183D7F6-B498-43B3-948B-1728B52AA6E4}">
                <adec:decorative xmlns:adec="http://schemas.microsoft.com/office/drawing/2017/decorative" val="1"/>
              </a:ext>
            </a:extLst>
          </p:cNvPr>
          <p:cNvGrpSpPr>
            <a:grpSpLocks noChangeAspect="1"/>
          </p:cNvGrpSpPr>
          <p:nvPr/>
        </p:nvGrpSpPr>
        <p:grpSpPr>
          <a:xfrm>
            <a:off x="1752402" y="2288447"/>
            <a:ext cx="759059" cy="1621607"/>
            <a:chOff x="6087472" y="2819399"/>
            <a:chExt cx="1652939" cy="3581401"/>
          </a:xfrm>
          <a:effectLst>
            <a:outerShdw blurRad="63500" sx="102000" sy="102000" algn="ctr" rotWithShape="0">
              <a:prstClr val="black">
                <a:alpha val="40000"/>
              </a:prstClr>
            </a:outerShdw>
          </a:effectLst>
        </p:grpSpPr>
        <p:sp>
          <p:nvSpPr>
            <p:cNvPr id="22" name="Trapezoid 21">
              <a:extLst>
                <a:ext uri="{FF2B5EF4-FFF2-40B4-BE49-F238E27FC236}">
                  <a16:creationId xmlns:a16="http://schemas.microsoft.com/office/drawing/2014/main" id="{B3D560D4-4322-2FE7-E25C-C80819696AAB}"/>
                </a:ext>
              </a:extLst>
            </p:cNvPr>
            <p:cNvSpPr/>
            <p:nvPr/>
          </p:nvSpPr>
          <p:spPr bwMode="auto">
            <a:xfrm flipV="1">
              <a:off x="6087472" y="2819399"/>
              <a:ext cx="1652939" cy="818166"/>
            </a:xfrm>
            <a:prstGeom prst="trapezoid">
              <a:avLst>
                <a:gd name="adj" fmla="val 30190"/>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solidFill>
                  <a:schemeClr val="bg1"/>
                </a:solidFill>
                <a:latin typeface="Helvetica" pitchFamily="2" charset="0"/>
                <a:ea typeface="ＭＳ Ｐゴシック" pitchFamily="-112" charset="-128"/>
                <a:cs typeface="ＭＳ Ｐゴシック" pitchFamily="-112" charset="-128"/>
              </a:endParaRPr>
            </a:p>
          </p:txBody>
        </p:sp>
        <p:sp>
          <p:nvSpPr>
            <p:cNvPr id="24" name="Trapezoid 23">
              <a:extLst>
                <a:ext uri="{FF2B5EF4-FFF2-40B4-BE49-F238E27FC236}">
                  <a16:creationId xmlns:a16="http://schemas.microsoft.com/office/drawing/2014/main" id="{411582EC-9FAD-EC98-2ADD-33116AB11594}"/>
                </a:ext>
              </a:extLst>
            </p:cNvPr>
            <p:cNvSpPr/>
            <p:nvPr/>
          </p:nvSpPr>
          <p:spPr bwMode="auto">
            <a:xfrm flipV="1">
              <a:off x="6196134" y="3698638"/>
              <a:ext cx="1435615" cy="703535"/>
            </a:xfrm>
            <a:prstGeom prst="trapezoid">
              <a:avLst>
                <a:gd name="adj" fmla="val 42168"/>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latin typeface="Verdana" pitchFamily="-112" charset="0"/>
                <a:ea typeface="ＭＳ Ｐゴシック" pitchFamily="-112" charset="-128"/>
                <a:cs typeface="ＭＳ Ｐゴシック" pitchFamily="-112" charset="-128"/>
              </a:endParaRPr>
            </a:p>
          </p:txBody>
        </p:sp>
        <p:sp>
          <p:nvSpPr>
            <p:cNvPr id="26" name="Rectangle 9">
              <a:extLst>
                <a:ext uri="{FF2B5EF4-FFF2-40B4-BE49-F238E27FC236}">
                  <a16:creationId xmlns:a16="http://schemas.microsoft.com/office/drawing/2014/main" id="{D586DBF6-D633-658F-C288-E489C56B4C50}"/>
                </a:ext>
              </a:extLst>
            </p:cNvPr>
            <p:cNvSpPr>
              <a:spLocks noChangeAspect="1" noChangeArrowheads="1"/>
            </p:cNvSpPr>
            <p:nvPr/>
          </p:nvSpPr>
          <p:spPr bwMode="auto">
            <a:xfrm>
              <a:off x="6517973" y="446324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28" name="Rectangle 9">
              <a:extLst>
                <a:ext uri="{FF2B5EF4-FFF2-40B4-BE49-F238E27FC236}">
                  <a16:creationId xmlns:a16="http://schemas.microsoft.com/office/drawing/2014/main" id="{30D66315-C21B-3471-7818-953013DDAA48}"/>
                </a:ext>
              </a:extLst>
            </p:cNvPr>
            <p:cNvSpPr>
              <a:spLocks noChangeArrowheads="1"/>
            </p:cNvSpPr>
            <p:nvPr/>
          </p:nvSpPr>
          <p:spPr bwMode="auto">
            <a:xfrm>
              <a:off x="6517973" y="485500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29" name="Rectangle 9">
              <a:extLst>
                <a:ext uri="{FF2B5EF4-FFF2-40B4-BE49-F238E27FC236}">
                  <a16:creationId xmlns:a16="http://schemas.microsoft.com/office/drawing/2014/main" id="{5DE3940B-CC5A-C801-4081-5F9C7E312B73}"/>
                </a:ext>
              </a:extLst>
            </p:cNvPr>
            <p:cNvSpPr>
              <a:spLocks noChangeArrowheads="1"/>
            </p:cNvSpPr>
            <p:nvPr/>
          </p:nvSpPr>
          <p:spPr bwMode="auto">
            <a:xfrm>
              <a:off x="6517973" y="524676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30" name="Trapezoid 29">
              <a:extLst>
                <a:ext uri="{FF2B5EF4-FFF2-40B4-BE49-F238E27FC236}">
                  <a16:creationId xmlns:a16="http://schemas.microsoft.com/office/drawing/2014/main" id="{BE8A30A3-8C68-FDE2-9540-6F9956460A98}"/>
                </a:ext>
              </a:extLst>
            </p:cNvPr>
            <p:cNvSpPr/>
            <p:nvPr/>
          </p:nvSpPr>
          <p:spPr bwMode="auto">
            <a:xfrm>
              <a:off x="6265064" y="5638527"/>
              <a:ext cx="1297754" cy="762273"/>
            </a:xfrm>
            <a:prstGeom prst="trapezoid">
              <a:avLst>
                <a:gd name="adj" fmla="val 29214"/>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endParaRPr lang="en-US" sz="1800" b="0">
                <a:latin typeface="Helvetica" pitchFamily="2" charset="0"/>
                <a:ea typeface="ＭＳ Ｐゴシック" pitchFamily="-112" charset="-128"/>
                <a:cs typeface="ＭＳ Ｐゴシック" pitchFamily="-112" charset="-128"/>
              </a:endParaRPr>
            </a:p>
          </p:txBody>
        </p:sp>
        <p:sp>
          <p:nvSpPr>
            <p:cNvPr id="31" name="Rectangle 30">
              <a:extLst>
                <a:ext uri="{FF2B5EF4-FFF2-40B4-BE49-F238E27FC236}">
                  <a16:creationId xmlns:a16="http://schemas.microsoft.com/office/drawing/2014/main" id="{6BD0822D-145B-EE6F-D425-F458D758F4D9}"/>
                </a:ext>
              </a:extLst>
            </p:cNvPr>
            <p:cNvSpPr/>
            <p:nvPr/>
          </p:nvSpPr>
          <p:spPr>
            <a:xfrm>
              <a:off x="6749438" y="3851401"/>
              <a:ext cx="329008" cy="722723"/>
            </a:xfrm>
            <a:prstGeom prst="rect">
              <a:avLst/>
            </a:prstGeom>
            <a:ln>
              <a:noFill/>
            </a:ln>
          </p:spPr>
          <p:txBody>
            <a:bodyPr wrap="none">
              <a:spAutoFit/>
            </a:bodyPr>
            <a:lstStyle/>
            <a:p>
              <a:pPr algn="ctr"/>
              <a:endParaRPr lang="en-US" sz="2000" b="0">
                <a:latin typeface="Helvetica" pitchFamily="2" charset="0"/>
                <a:ea typeface="ＭＳ Ｐゴシック" pitchFamily="-112" charset="-128"/>
                <a:cs typeface="ＭＳ Ｐゴシック" pitchFamily="-112" charset="-128"/>
              </a:endParaRPr>
            </a:p>
          </p:txBody>
        </p:sp>
        <p:sp>
          <p:nvSpPr>
            <p:cNvPr id="32" name="Rectangle 31">
              <a:extLst>
                <a:ext uri="{FF2B5EF4-FFF2-40B4-BE49-F238E27FC236}">
                  <a16:creationId xmlns:a16="http://schemas.microsoft.com/office/drawing/2014/main" id="{BC724C3A-FC7B-6CD6-6F5D-C0FE1723E85D}"/>
                </a:ext>
              </a:extLst>
            </p:cNvPr>
            <p:cNvSpPr/>
            <p:nvPr/>
          </p:nvSpPr>
          <p:spPr>
            <a:xfrm>
              <a:off x="6749438" y="3105091"/>
              <a:ext cx="329006" cy="722723"/>
            </a:xfrm>
            <a:prstGeom prst="rect">
              <a:avLst/>
            </a:prstGeom>
            <a:ln>
              <a:noFill/>
            </a:ln>
          </p:spPr>
          <p:txBody>
            <a:bodyPr wrap="none">
              <a:spAutoFit/>
            </a:bodyPr>
            <a:lstStyle/>
            <a:p>
              <a:pPr algn="ctr"/>
              <a:endParaRPr lang="en-US" sz="2000" b="0">
                <a:latin typeface="Helvetica" pitchFamily="2" charset="0"/>
                <a:ea typeface="ＭＳ Ｐゴシック" pitchFamily="-112" charset="-128"/>
                <a:cs typeface="ＭＳ Ｐゴシック" pitchFamily="-112" charset="-128"/>
              </a:endParaRPr>
            </a:p>
          </p:txBody>
        </p:sp>
      </p:grpSp>
      <p:sp>
        <p:nvSpPr>
          <p:cNvPr id="6" name="Rounded Rectangle 5">
            <a:extLst>
              <a:ext uri="{FF2B5EF4-FFF2-40B4-BE49-F238E27FC236}">
                <a16:creationId xmlns:a16="http://schemas.microsoft.com/office/drawing/2014/main" id="{E4A0D9B2-4122-4F26-37A8-5284B8EC115C}"/>
              </a:ext>
              <a:ext uri="{C183D7F6-B498-43B3-948B-1728B52AA6E4}">
                <adec:decorative xmlns:adec="http://schemas.microsoft.com/office/drawing/2017/decorative" val="1"/>
              </a:ext>
            </a:extLst>
          </p:cNvPr>
          <p:cNvSpPr/>
          <p:nvPr/>
        </p:nvSpPr>
        <p:spPr>
          <a:xfrm>
            <a:off x="6234976" y="1852385"/>
            <a:ext cx="2358867" cy="312777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46276677-0C05-A44F-BEA6-3B755E797A9E}"/>
              </a:ext>
            </a:extLst>
          </p:cNvPr>
          <p:cNvSpPr txBox="1">
            <a:spLocks/>
          </p:cNvSpPr>
          <p:nvPr/>
        </p:nvSpPr>
        <p:spPr>
          <a:xfrm>
            <a:off x="8454867" y="5727279"/>
            <a:ext cx="3564586" cy="1408472"/>
          </a:xfrm>
          <a:prstGeom prst="rect">
            <a:avLst/>
          </a:prstGeom>
        </p:spPr>
        <p:txBody>
          <a:bodyPr vert="horz" lIns="0" tIns="0" rIns="0" bIns="0" rtlCol="0" anchorCtr="0">
            <a:normAutofit/>
          </a:bodyPr>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95000"/>
            </a:pPr>
            <a:r>
              <a:rPr lang="en-US" sz="1000" b="0" kern="1200" dirty="0">
                <a:latin typeface="Roboto" panose="02000000000000000000" pitchFamily="2" charset="0"/>
                <a:ea typeface="Roboto" panose="02000000000000000000" pitchFamily="2" charset="0"/>
                <a:cs typeface="Arial" panose="020B0604020202020204" pitchFamily="34" charset="0"/>
              </a:rPr>
              <a:t>J. Downer and R. </a:t>
            </a:r>
            <a:r>
              <a:rPr lang="en-US" sz="1000" b="0" kern="1200" dirty="0" err="1">
                <a:latin typeface="Roboto" panose="02000000000000000000" pitchFamily="2" charset="0"/>
                <a:ea typeface="Roboto" panose="02000000000000000000" pitchFamily="2" charset="0"/>
                <a:cs typeface="Arial" panose="020B0604020202020204" pitchFamily="34" charset="0"/>
              </a:rPr>
              <a:t>Dresbeck</a:t>
            </a:r>
            <a:endParaRPr lang="en-US" sz="1000" dirty="0">
              <a:cs typeface="Arial" panose="020B0604020202020204" pitchFamily="34" charset="0"/>
            </a:endParaRPr>
          </a:p>
          <a:p>
            <a:pPr>
              <a:buSzPct val="95000"/>
            </a:pPr>
            <a:r>
              <a:rPr lang="en-US" sz="1000" b="0" i="1" kern="1200" dirty="0">
                <a:latin typeface="Roboto" panose="02000000000000000000" pitchFamily="2" charset="0"/>
                <a:ea typeface="Roboto" panose="02000000000000000000" pitchFamily="2" charset="0"/>
                <a:cs typeface="Arial" panose="020B0604020202020204" pitchFamily="34" charset="0"/>
              </a:rPr>
              <a:t>Writing and Editing for Impact</a:t>
            </a:r>
            <a:endParaRPr lang="en-US" sz="1000" b="0" kern="1200" dirty="0">
              <a:latin typeface="Roboto" panose="02000000000000000000" pitchFamily="2" charset="0"/>
              <a:ea typeface="Roboto" panose="02000000000000000000" pitchFamily="2" charset="0"/>
              <a:cs typeface="Arial" panose="020B0604020202020204" pitchFamily="34" charset="0"/>
            </a:endParaRPr>
          </a:p>
          <a:p>
            <a:pPr>
              <a:buSzPct val="95000"/>
            </a:pPr>
            <a:r>
              <a:rPr lang="en-US" sz="1000" b="0" kern="1200" dirty="0">
                <a:latin typeface="Roboto" panose="02000000000000000000" pitchFamily="2" charset="0"/>
                <a:ea typeface="Roboto" panose="02000000000000000000" pitchFamily="2" charset="0"/>
                <a:cs typeface="Arial" panose="020B0604020202020204" pitchFamily="34" charset="0"/>
              </a:rPr>
              <a:t>NORDP Conference, 2019</a:t>
            </a:r>
          </a:p>
        </p:txBody>
      </p:sp>
      <p:sp>
        <p:nvSpPr>
          <p:cNvPr id="10" name="Footer Placeholder 4">
            <a:extLst>
              <a:ext uri="{FF2B5EF4-FFF2-40B4-BE49-F238E27FC236}">
                <a16:creationId xmlns:a16="http://schemas.microsoft.com/office/drawing/2014/main" id="{2218960A-F08E-E778-5FA2-663A77698C88}"/>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spTree>
    <p:extLst>
      <p:ext uri="{BB962C8B-B14F-4D97-AF65-F5344CB8AC3E}">
        <p14:creationId xmlns:p14="http://schemas.microsoft.com/office/powerpoint/2010/main" val="777845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B8734-FC5C-9959-09C8-822C7FE38124}"/>
              </a:ext>
            </a:extLst>
          </p:cNvPr>
          <p:cNvSpPr>
            <a:spLocks noGrp="1"/>
          </p:cNvSpPr>
          <p:nvPr>
            <p:ph type="title"/>
          </p:nvPr>
        </p:nvSpPr>
        <p:spPr>
          <a:xfrm>
            <a:off x="949325" y="498296"/>
            <a:ext cx="10515844" cy="896116"/>
          </a:xfrm>
        </p:spPr>
        <p:txBody>
          <a:bodyPr>
            <a:normAutofit/>
          </a:bodyPr>
          <a:lstStyle/>
          <a:p>
            <a:r>
              <a:rPr lang="en-US" b="0" dirty="0"/>
              <a:t>Parallel structure in a sentence</a:t>
            </a:r>
          </a:p>
        </p:txBody>
      </p:sp>
      <p:sp>
        <p:nvSpPr>
          <p:cNvPr id="5" name="Footer Placeholder 4">
            <a:extLst>
              <a:ext uri="{FF2B5EF4-FFF2-40B4-BE49-F238E27FC236}">
                <a16:creationId xmlns:a16="http://schemas.microsoft.com/office/drawing/2014/main" id="{C470FBCC-21D3-B427-B3B1-34CA5D8CB59B}"/>
              </a:ext>
            </a:extLst>
          </p:cNvPr>
          <p:cNvSpPr>
            <a:spLocks noGrp="1"/>
          </p:cNvSpPr>
          <p:nvPr>
            <p:ph type="ftr" sz="quarter" idx="3"/>
          </p:nvPr>
        </p:nvSpPr>
        <p:spPr/>
        <p:txBody>
          <a:bodyPr/>
          <a:lstStyle/>
          <a:p>
            <a:r>
              <a:rPr lang="en-US" dirty="0">
                <a:latin typeface="+mn-lt"/>
              </a:rPr>
              <a:t>Scientific Editing and Research Communication Core</a:t>
            </a:r>
          </a:p>
        </p:txBody>
      </p:sp>
      <p:sp>
        <p:nvSpPr>
          <p:cNvPr id="41" name="TextBox 40">
            <a:extLst>
              <a:ext uri="{FF2B5EF4-FFF2-40B4-BE49-F238E27FC236}">
                <a16:creationId xmlns:a16="http://schemas.microsoft.com/office/drawing/2014/main" id="{E0A65869-A7D6-E339-7B50-0AD3E276D373}"/>
              </a:ext>
            </a:extLst>
          </p:cNvPr>
          <p:cNvSpPr txBox="1"/>
          <p:nvPr/>
        </p:nvSpPr>
        <p:spPr>
          <a:xfrm>
            <a:off x="1056850" y="3429000"/>
            <a:ext cx="11037757" cy="2677656"/>
          </a:xfrm>
          <a:prstGeom prst="rect">
            <a:avLst/>
          </a:prstGeom>
          <a:noFill/>
        </p:spPr>
        <p:txBody>
          <a:bodyPr wrap="square" rtlCol="0">
            <a:spAutoFit/>
          </a:bodyPr>
          <a:lstStyle/>
          <a:p>
            <a:r>
              <a:rPr lang="en-US" sz="2400" dirty="0"/>
              <a:t>The study demonstrated that the drug </a:t>
            </a:r>
            <a:r>
              <a:rPr lang="en-US" sz="2400" b="1" dirty="0">
                <a:solidFill>
                  <a:schemeClr val="accent4"/>
                </a:solidFill>
              </a:rPr>
              <a:t>reduces</a:t>
            </a:r>
            <a:r>
              <a:rPr lang="en-US" sz="2400" dirty="0"/>
              <a:t> blood pressure, </a:t>
            </a:r>
            <a:r>
              <a:rPr lang="en-US" sz="2400" b="1" dirty="0">
                <a:solidFill>
                  <a:schemeClr val="accent6"/>
                </a:solidFill>
              </a:rPr>
              <a:t>improving</a:t>
            </a:r>
            <a:r>
              <a:rPr lang="en-US" sz="2400" b="1" dirty="0"/>
              <a:t> </a:t>
            </a:r>
            <a:r>
              <a:rPr lang="en-US" sz="2400" dirty="0"/>
              <a:t>cardiovascular function, and that the quality of life for patients </a:t>
            </a:r>
            <a:r>
              <a:rPr lang="en-US" sz="2400" b="1" dirty="0">
                <a:solidFill>
                  <a:schemeClr val="accent5"/>
                </a:solidFill>
              </a:rPr>
              <a:t>was enhanced</a:t>
            </a:r>
            <a:r>
              <a:rPr lang="en-US" sz="2400" dirty="0"/>
              <a:t>.</a:t>
            </a:r>
          </a:p>
          <a:p>
            <a:endParaRPr lang="en-US" sz="2400" dirty="0"/>
          </a:p>
          <a:p>
            <a:pPr>
              <a:buFont typeface="+mj-lt"/>
              <a:buAutoNum type="arabicPeriod"/>
            </a:pPr>
            <a:r>
              <a:rPr lang="en-US" sz="2400" dirty="0"/>
              <a:t> </a:t>
            </a:r>
            <a:r>
              <a:rPr lang="en-US" sz="2400" b="1" dirty="0">
                <a:solidFill>
                  <a:schemeClr val="accent4"/>
                </a:solidFill>
              </a:rPr>
              <a:t>reduces</a:t>
            </a:r>
            <a:r>
              <a:rPr lang="en-US" sz="2400" b="1" dirty="0"/>
              <a:t> </a:t>
            </a:r>
            <a:r>
              <a:rPr lang="en-US" sz="2400" dirty="0"/>
              <a:t>(simple present tense)</a:t>
            </a:r>
          </a:p>
          <a:p>
            <a:pPr>
              <a:buFont typeface="+mj-lt"/>
              <a:buAutoNum type="arabicPeriod"/>
            </a:pPr>
            <a:r>
              <a:rPr lang="en-US" sz="2400" dirty="0"/>
              <a:t> </a:t>
            </a:r>
            <a:r>
              <a:rPr lang="en-US" sz="2400" b="1" dirty="0">
                <a:solidFill>
                  <a:schemeClr val="accent6"/>
                </a:solidFill>
              </a:rPr>
              <a:t>improving</a:t>
            </a:r>
            <a:r>
              <a:rPr lang="en-US" sz="2400" dirty="0">
                <a:solidFill>
                  <a:schemeClr val="accent6"/>
                </a:solidFill>
              </a:rPr>
              <a:t> </a:t>
            </a:r>
            <a:r>
              <a:rPr lang="en-US" sz="2400" dirty="0"/>
              <a:t>(present participle/gerund form)</a:t>
            </a:r>
          </a:p>
          <a:p>
            <a:pPr>
              <a:buFont typeface="+mj-lt"/>
              <a:buAutoNum type="arabicPeriod"/>
            </a:pPr>
            <a:r>
              <a:rPr lang="en-US" sz="2400" dirty="0"/>
              <a:t> </a:t>
            </a:r>
            <a:r>
              <a:rPr lang="en-US" sz="2400" b="1" dirty="0">
                <a:solidFill>
                  <a:schemeClr val="accent5"/>
                </a:solidFill>
              </a:rPr>
              <a:t>was enhanced </a:t>
            </a:r>
            <a:r>
              <a:rPr lang="en-US" sz="2400" dirty="0"/>
              <a:t>(passive voice)</a:t>
            </a:r>
          </a:p>
          <a:p>
            <a:endParaRPr lang="en-US" sz="2400" dirty="0"/>
          </a:p>
        </p:txBody>
      </p:sp>
      <p:sp>
        <p:nvSpPr>
          <p:cNvPr id="2" name="TextBox 1">
            <a:extLst>
              <a:ext uri="{FF2B5EF4-FFF2-40B4-BE49-F238E27FC236}">
                <a16:creationId xmlns:a16="http://schemas.microsoft.com/office/drawing/2014/main" id="{1CF3BF1F-D17A-6CE2-C1DA-BE3A74FE1D1E}"/>
              </a:ext>
            </a:extLst>
          </p:cNvPr>
          <p:cNvSpPr txBox="1"/>
          <p:nvPr/>
        </p:nvSpPr>
        <p:spPr>
          <a:xfrm>
            <a:off x="949325" y="1647391"/>
            <a:ext cx="5389482" cy="1384995"/>
          </a:xfrm>
          <a:prstGeom prst="rect">
            <a:avLst/>
          </a:prstGeom>
          <a:noFill/>
        </p:spPr>
        <p:txBody>
          <a:bodyPr wrap="square">
            <a:spAutoFit/>
          </a:bodyPr>
          <a:lstStyle/>
          <a:p>
            <a:pPr marL="285750" indent="-285750">
              <a:buFont typeface="Arial" panose="020B0604020202020204" pitchFamily="34" charset="0"/>
              <a:buChar char="•"/>
            </a:pPr>
            <a:r>
              <a:rPr lang="en-US" sz="2800" b="0" i="0" dirty="0"/>
              <a:t>Sentence</a:t>
            </a:r>
          </a:p>
          <a:p>
            <a:pPr marL="285750" indent="-285750">
              <a:buFont typeface="Arial" panose="020B0604020202020204" pitchFamily="34" charset="0"/>
              <a:buChar char="•"/>
            </a:pPr>
            <a:r>
              <a:rPr lang="en-US" sz="2800" b="0" i="0" dirty="0">
                <a:solidFill>
                  <a:schemeClr val="bg1">
                    <a:lumMod val="65000"/>
                  </a:schemeClr>
                </a:solidFill>
              </a:rPr>
              <a:t>Specific Aims</a:t>
            </a:r>
          </a:p>
          <a:p>
            <a:pPr marL="285750" indent="-285750">
              <a:buFont typeface="Arial" panose="020B0604020202020204" pitchFamily="34" charset="0"/>
              <a:buChar char="•"/>
            </a:pPr>
            <a:r>
              <a:rPr lang="en-US" sz="2800" b="0" i="0" dirty="0">
                <a:solidFill>
                  <a:schemeClr val="bg1">
                    <a:lumMod val="65000"/>
                  </a:schemeClr>
                </a:solidFill>
              </a:rPr>
              <a:t>Approach (Research Strategy)</a:t>
            </a:r>
          </a:p>
        </p:txBody>
      </p:sp>
    </p:spTree>
    <p:extLst>
      <p:ext uri="{BB962C8B-B14F-4D97-AF65-F5344CB8AC3E}">
        <p14:creationId xmlns:p14="http://schemas.microsoft.com/office/powerpoint/2010/main" val="735520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9BB0F-C1EA-9588-27B1-ABA8C1D225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794245-DFCD-BFA3-014B-8B4D39FD86F4}"/>
              </a:ext>
            </a:extLst>
          </p:cNvPr>
          <p:cNvSpPr>
            <a:spLocks noGrp="1"/>
          </p:cNvSpPr>
          <p:nvPr>
            <p:ph type="title"/>
          </p:nvPr>
        </p:nvSpPr>
        <p:spPr>
          <a:xfrm>
            <a:off x="949325" y="498296"/>
            <a:ext cx="10515844" cy="896116"/>
          </a:xfrm>
        </p:spPr>
        <p:txBody>
          <a:bodyPr>
            <a:normAutofit/>
          </a:bodyPr>
          <a:lstStyle/>
          <a:p>
            <a:r>
              <a:rPr lang="en-US" b="0" dirty="0"/>
              <a:t>Parallel structure improves clarity</a:t>
            </a:r>
          </a:p>
        </p:txBody>
      </p:sp>
      <p:sp>
        <p:nvSpPr>
          <p:cNvPr id="5" name="Footer Placeholder 4">
            <a:extLst>
              <a:ext uri="{FF2B5EF4-FFF2-40B4-BE49-F238E27FC236}">
                <a16:creationId xmlns:a16="http://schemas.microsoft.com/office/drawing/2014/main" id="{40C3797B-6DDE-883E-46B5-68399CB2BE7F}"/>
              </a:ext>
            </a:extLst>
          </p:cNvPr>
          <p:cNvSpPr>
            <a:spLocks noGrp="1"/>
          </p:cNvSpPr>
          <p:nvPr>
            <p:ph type="ftr" sz="quarter" idx="3"/>
          </p:nvPr>
        </p:nvSpPr>
        <p:spPr/>
        <p:txBody>
          <a:bodyPr/>
          <a:lstStyle/>
          <a:p>
            <a:r>
              <a:rPr lang="en-US" dirty="0">
                <a:latin typeface="+mn-lt"/>
              </a:rPr>
              <a:t>Scientific Editing and Research Communication Core</a:t>
            </a:r>
          </a:p>
        </p:txBody>
      </p:sp>
      <p:sp>
        <p:nvSpPr>
          <p:cNvPr id="41" name="TextBox 40">
            <a:extLst>
              <a:ext uri="{FF2B5EF4-FFF2-40B4-BE49-F238E27FC236}">
                <a16:creationId xmlns:a16="http://schemas.microsoft.com/office/drawing/2014/main" id="{A0069F64-0CEA-BA03-BD6D-1124CA825CC3}"/>
              </a:ext>
            </a:extLst>
          </p:cNvPr>
          <p:cNvSpPr txBox="1"/>
          <p:nvPr/>
        </p:nvSpPr>
        <p:spPr>
          <a:xfrm>
            <a:off x="1056850" y="3429000"/>
            <a:ext cx="11037757" cy="2677656"/>
          </a:xfrm>
          <a:prstGeom prst="rect">
            <a:avLst/>
          </a:prstGeom>
          <a:noFill/>
        </p:spPr>
        <p:txBody>
          <a:bodyPr wrap="square" rtlCol="0">
            <a:spAutoFit/>
          </a:bodyPr>
          <a:lstStyle/>
          <a:p>
            <a:r>
              <a:rPr lang="en-US" sz="2400" dirty="0"/>
              <a:t>The study demonstrated that the drug </a:t>
            </a:r>
            <a:r>
              <a:rPr lang="en-US" sz="2400" b="1" dirty="0">
                <a:solidFill>
                  <a:schemeClr val="accent4"/>
                </a:solidFill>
              </a:rPr>
              <a:t>reduces</a:t>
            </a:r>
            <a:r>
              <a:rPr lang="en-US" sz="2400" dirty="0"/>
              <a:t> blood pressure, </a:t>
            </a:r>
            <a:r>
              <a:rPr lang="en-US" sz="2400" b="1" dirty="0">
                <a:solidFill>
                  <a:schemeClr val="accent4"/>
                </a:solidFill>
              </a:rPr>
              <a:t>improves </a:t>
            </a:r>
            <a:r>
              <a:rPr lang="en-US" sz="2400" dirty="0"/>
              <a:t>cardiovascular function, and </a:t>
            </a:r>
            <a:r>
              <a:rPr lang="en-US" sz="2400" b="1" dirty="0">
                <a:solidFill>
                  <a:schemeClr val="accent4"/>
                </a:solidFill>
              </a:rPr>
              <a:t>enhances</a:t>
            </a:r>
            <a:r>
              <a:rPr lang="en-US" sz="2400" dirty="0"/>
              <a:t> the quality of life for patients.</a:t>
            </a:r>
          </a:p>
          <a:p>
            <a:endParaRPr lang="en-US" sz="2400" dirty="0"/>
          </a:p>
          <a:p>
            <a:pPr>
              <a:buFont typeface="+mj-lt"/>
              <a:buAutoNum type="arabicPeriod"/>
            </a:pPr>
            <a:r>
              <a:rPr lang="en-US" sz="2400" dirty="0"/>
              <a:t> </a:t>
            </a:r>
            <a:r>
              <a:rPr lang="en-US" sz="2400" b="1" dirty="0">
                <a:solidFill>
                  <a:schemeClr val="accent4"/>
                </a:solidFill>
              </a:rPr>
              <a:t>reduces</a:t>
            </a:r>
            <a:r>
              <a:rPr lang="en-US" sz="2400" b="1" dirty="0"/>
              <a:t> </a:t>
            </a:r>
            <a:r>
              <a:rPr lang="en-US" sz="2400" dirty="0"/>
              <a:t>(simple present tense)</a:t>
            </a:r>
          </a:p>
          <a:p>
            <a:pPr>
              <a:buFont typeface="+mj-lt"/>
              <a:buAutoNum type="arabicPeriod"/>
            </a:pPr>
            <a:r>
              <a:rPr lang="en-US" sz="2400" dirty="0"/>
              <a:t> </a:t>
            </a:r>
            <a:r>
              <a:rPr lang="en-US" sz="2400" b="1" dirty="0">
                <a:solidFill>
                  <a:schemeClr val="accent4"/>
                </a:solidFill>
              </a:rPr>
              <a:t>improves</a:t>
            </a:r>
            <a:r>
              <a:rPr lang="en-US" sz="2400" dirty="0">
                <a:solidFill>
                  <a:schemeClr val="accent6"/>
                </a:solidFill>
              </a:rPr>
              <a:t> </a:t>
            </a:r>
            <a:r>
              <a:rPr lang="en-US" sz="2400" dirty="0"/>
              <a:t>(simple present tense)</a:t>
            </a:r>
          </a:p>
          <a:p>
            <a:pPr>
              <a:buFont typeface="+mj-lt"/>
              <a:buAutoNum type="arabicPeriod"/>
            </a:pPr>
            <a:r>
              <a:rPr lang="en-US" sz="2400" dirty="0"/>
              <a:t> </a:t>
            </a:r>
            <a:r>
              <a:rPr lang="en-US" sz="2400" b="1" dirty="0">
                <a:solidFill>
                  <a:schemeClr val="accent4"/>
                </a:solidFill>
              </a:rPr>
              <a:t>enhances </a:t>
            </a:r>
            <a:r>
              <a:rPr lang="en-US" sz="2400" dirty="0"/>
              <a:t>(simple present tense)</a:t>
            </a:r>
          </a:p>
          <a:p>
            <a:endParaRPr lang="en-US" sz="2400" dirty="0"/>
          </a:p>
        </p:txBody>
      </p:sp>
      <p:sp>
        <p:nvSpPr>
          <p:cNvPr id="2" name="TextBox 1">
            <a:extLst>
              <a:ext uri="{FF2B5EF4-FFF2-40B4-BE49-F238E27FC236}">
                <a16:creationId xmlns:a16="http://schemas.microsoft.com/office/drawing/2014/main" id="{BB4080B8-FA98-7B22-BA6C-144CF1822950}"/>
              </a:ext>
            </a:extLst>
          </p:cNvPr>
          <p:cNvSpPr txBox="1"/>
          <p:nvPr/>
        </p:nvSpPr>
        <p:spPr>
          <a:xfrm>
            <a:off x="949325" y="1647391"/>
            <a:ext cx="5389482" cy="1384995"/>
          </a:xfrm>
          <a:prstGeom prst="rect">
            <a:avLst/>
          </a:prstGeom>
          <a:noFill/>
        </p:spPr>
        <p:txBody>
          <a:bodyPr wrap="square">
            <a:spAutoFit/>
          </a:bodyPr>
          <a:lstStyle/>
          <a:p>
            <a:pPr marL="285750" indent="-285750">
              <a:buFont typeface="Arial" panose="020B0604020202020204" pitchFamily="34" charset="0"/>
              <a:buChar char="•"/>
            </a:pPr>
            <a:r>
              <a:rPr lang="en-US" sz="2800" b="0" i="0" dirty="0"/>
              <a:t>Sentence</a:t>
            </a:r>
          </a:p>
          <a:p>
            <a:pPr marL="285750" indent="-285750">
              <a:buFont typeface="Arial" panose="020B0604020202020204" pitchFamily="34" charset="0"/>
              <a:buChar char="•"/>
            </a:pPr>
            <a:r>
              <a:rPr lang="en-US" sz="2800" b="0" i="0" dirty="0">
                <a:solidFill>
                  <a:schemeClr val="bg1">
                    <a:lumMod val="65000"/>
                  </a:schemeClr>
                </a:solidFill>
              </a:rPr>
              <a:t>Specific Aims</a:t>
            </a:r>
          </a:p>
          <a:p>
            <a:pPr marL="285750" indent="-285750">
              <a:buFont typeface="Arial" panose="020B0604020202020204" pitchFamily="34" charset="0"/>
              <a:buChar char="•"/>
            </a:pPr>
            <a:r>
              <a:rPr lang="en-US" sz="2800" b="0" i="0" dirty="0">
                <a:solidFill>
                  <a:schemeClr val="bg1">
                    <a:lumMod val="65000"/>
                  </a:schemeClr>
                </a:solidFill>
              </a:rPr>
              <a:t>Approach (Research Strategy)</a:t>
            </a:r>
          </a:p>
        </p:txBody>
      </p:sp>
    </p:spTree>
    <p:extLst>
      <p:ext uri="{BB962C8B-B14F-4D97-AF65-F5344CB8AC3E}">
        <p14:creationId xmlns:p14="http://schemas.microsoft.com/office/powerpoint/2010/main" val="1679887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B8734-FC5C-9959-09C8-822C7FE38124}"/>
              </a:ext>
            </a:extLst>
          </p:cNvPr>
          <p:cNvSpPr>
            <a:spLocks noGrp="1"/>
          </p:cNvSpPr>
          <p:nvPr>
            <p:ph type="title"/>
          </p:nvPr>
        </p:nvSpPr>
        <p:spPr>
          <a:xfrm>
            <a:off x="949325" y="498296"/>
            <a:ext cx="10515844" cy="896116"/>
          </a:xfrm>
        </p:spPr>
        <p:txBody>
          <a:bodyPr>
            <a:normAutofit/>
          </a:bodyPr>
          <a:lstStyle/>
          <a:p>
            <a:r>
              <a:rPr lang="en-US" b="0" dirty="0"/>
              <a:t>Parallel structure in Aims</a:t>
            </a:r>
          </a:p>
        </p:txBody>
      </p:sp>
      <p:sp>
        <p:nvSpPr>
          <p:cNvPr id="22" name="TextBox 21">
            <a:extLst>
              <a:ext uri="{FF2B5EF4-FFF2-40B4-BE49-F238E27FC236}">
                <a16:creationId xmlns:a16="http://schemas.microsoft.com/office/drawing/2014/main" id="{A105EF8A-5305-7203-7983-EDA47196294D}"/>
              </a:ext>
            </a:extLst>
          </p:cNvPr>
          <p:cNvSpPr txBox="1"/>
          <p:nvPr/>
        </p:nvSpPr>
        <p:spPr>
          <a:xfrm>
            <a:off x="949325" y="1647391"/>
            <a:ext cx="5389482" cy="1384995"/>
          </a:xfrm>
          <a:prstGeom prst="rect">
            <a:avLst/>
          </a:prstGeom>
          <a:noFill/>
        </p:spPr>
        <p:txBody>
          <a:bodyPr wrap="square">
            <a:spAutoFit/>
          </a:bodyPr>
          <a:lstStyle/>
          <a:p>
            <a:pPr marL="285750" indent="-285750">
              <a:buFont typeface="Arial" panose="020B0604020202020204" pitchFamily="34" charset="0"/>
              <a:buChar char="•"/>
            </a:pPr>
            <a:r>
              <a:rPr lang="en-US" sz="2800" b="0" i="0" dirty="0"/>
              <a:t>Sentence</a:t>
            </a:r>
          </a:p>
          <a:p>
            <a:pPr marL="285750" indent="-285750">
              <a:buFont typeface="Arial" panose="020B0604020202020204" pitchFamily="34" charset="0"/>
              <a:buChar char="•"/>
            </a:pPr>
            <a:r>
              <a:rPr lang="en-US" sz="2800" b="0" i="0" dirty="0"/>
              <a:t>Specific Aims</a:t>
            </a:r>
          </a:p>
          <a:p>
            <a:pPr marL="285750" indent="-285750">
              <a:buFont typeface="Arial" panose="020B0604020202020204" pitchFamily="34" charset="0"/>
              <a:buChar char="•"/>
            </a:pPr>
            <a:r>
              <a:rPr lang="en-US" sz="2800" b="0" i="0" dirty="0">
                <a:solidFill>
                  <a:schemeClr val="bg1">
                    <a:lumMod val="65000"/>
                  </a:schemeClr>
                </a:solidFill>
              </a:rPr>
              <a:t>Approach (Research Strategy</a:t>
            </a:r>
          </a:p>
        </p:txBody>
      </p:sp>
      <p:sp>
        <p:nvSpPr>
          <p:cNvPr id="35" name="TextBox 34">
            <a:extLst>
              <a:ext uri="{FF2B5EF4-FFF2-40B4-BE49-F238E27FC236}">
                <a16:creationId xmlns:a16="http://schemas.microsoft.com/office/drawing/2014/main" id="{101A1995-5330-195A-889A-9747CC588F68}"/>
              </a:ext>
            </a:extLst>
          </p:cNvPr>
          <p:cNvSpPr txBox="1"/>
          <p:nvPr/>
        </p:nvSpPr>
        <p:spPr>
          <a:xfrm>
            <a:off x="1332462" y="3242014"/>
            <a:ext cx="2901646" cy="1015663"/>
          </a:xfrm>
          <a:prstGeom prst="rect">
            <a:avLst/>
          </a:prstGeom>
          <a:noFill/>
        </p:spPr>
        <p:txBody>
          <a:bodyPr wrap="square" rtlCol="0">
            <a:spAutoFit/>
          </a:bodyPr>
          <a:lstStyle/>
          <a:p>
            <a:pPr algn="ctr"/>
            <a:r>
              <a:rPr lang="en-US" sz="2000" b="1" i="0" dirty="0">
                <a:latin typeface="Arial" panose="020B0604020202020204" pitchFamily="34" charset="0"/>
                <a:cs typeface="Arial" panose="020B0604020202020204" pitchFamily="34" charset="0"/>
              </a:rPr>
              <a:t>Aim 1:</a:t>
            </a:r>
          </a:p>
          <a:p>
            <a:r>
              <a:rPr lang="en-US" sz="2000" b="0" i="0" dirty="0">
                <a:solidFill>
                  <a:schemeClr val="accent4"/>
                </a:solidFill>
                <a:latin typeface="Arial" panose="020B0604020202020204" pitchFamily="34" charset="0"/>
                <a:cs typeface="Arial" panose="020B0604020202020204" pitchFamily="34" charset="0"/>
              </a:rPr>
              <a:t>Working hypothesis</a:t>
            </a:r>
          </a:p>
          <a:p>
            <a:r>
              <a:rPr lang="en-US" sz="2000" b="0" i="0" dirty="0">
                <a:solidFill>
                  <a:schemeClr val="accent6"/>
                </a:solidFill>
                <a:latin typeface="Arial" panose="020B0604020202020204" pitchFamily="34" charset="0"/>
                <a:cs typeface="Arial" panose="020B0604020202020204" pitchFamily="34" charset="0"/>
              </a:rPr>
              <a:t>Experimental approach</a:t>
            </a:r>
          </a:p>
        </p:txBody>
      </p:sp>
      <p:sp>
        <p:nvSpPr>
          <p:cNvPr id="36" name="Rectangle 35">
            <a:extLst>
              <a:ext uri="{FF2B5EF4-FFF2-40B4-BE49-F238E27FC236}">
                <a16:creationId xmlns:a16="http://schemas.microsoft.com/office/drawing/2014/main" id="{0CD6703E-5A8F-45E9-39BB-7B1E2C259A51}"/>
              </a:ext>
            </a:extLst>
          </p:cNvPr>
          <p:cNvSpPr/>
          <p:nvPr/>
        </p:nvSpPr>
        <p:spPr>
          <a:xfrm>
            <a:off x="1332462" y="4702777"/>
            <a:ext cx="2941204" cy="1015663"/>
          </a:xfrm>
          <a:prstGeom prst="rect">
            <a:avLst/>
          </a:prstGeom>
          <a:effectLst>
            <a:outerShdw blurRad="63500" sx="102000" sy="102000" algn="ctr" rotWithShape="0">
              <a:prstClr val="black">
                <a:alpha val="40000"/>
              </a:prstClr>
            </a:outerShdw>
          </a:effectLst>
        </p:spPr>
        <p:txBody>
          <a:bodyPr wrap="square">
            <a:spAutoFit/>
          </a:bodyPr>
          <a:lstStyle/>
          <a:p>
            <a:pPr algn="ctr"/>
            <a:r>
              <a:rPr lang="en-US" sz="2000" b="1" i="0" dirty="0">
                <a:latin typeface="Arial" panose="020B0604020202020204" pitchFamily="34" charset="0"/>
                <a:cs typeface="Arial" panose="020B0604020202020204" pitchFamily="34" charset="0"/>
              </a:rPr>
              <a:t>Aim 2:</a:t>
            </a:r>
          </a:p>
          <a:p>
            <a:r>
              <a:rPr lang="en-US" sz="2000" b="0" i="0" dirty="0">
                <a:solidFill>
                  <a:schemeClr val="accent4"/>
                </a:solidFill>
                <a:latin typeface="Arial" panose="020B0604020202020204" pitchFamily="34" charset="0"/>
                <a:cs typeface="Arial" panose="020B0604020202020204" pitchFamily="34" charset="0"/>
              </a:rPr>
              <a:t>Working hypothesis</a:t>
            </a:r>
          </a:p>
          <a:p>
            <a:r>
              <a:rPr lang="en-US" sz="2000" b="0" i="0" dirty="0">
                <a:solidFill>
                  <a:schemeClr val="accent6"/>
                </a:solidFill>
                <a:latin typeface="Arial" panose="020B0604020202020204" pitchFamily="34" charset="0"/>
                <a:cs typeface="Arial" panose="020B0604020202020204" pitchFamily="34" charset="0"/>
              </a:rPr>
              <a:t>Experimental approach</a:t>
            </a:r>
          </a:p>
        </p:txBody>
      </p:sp>
      <p:pic>
        <p:nvPicPr>
          <p:cNvPr id="38" name="Picture 37" descr="screenshot of Specific Aims ">
            <a:extLst>
              <a:ext uri="{FF2B5EF4-FFF2-40B4-BE49-F238E27FC236}">
                <a16:creationId xmlns:a16="http://schemas.microsoft.com/office/drawing/2014/main" id="{723C23C1-E227-BFBC-1CE8-C73072291B65}"/>
              </a:ext>
            </a:extLst>
          </p:cNvPr>
          <p:cNvPicPr>
            <a:picLocks noChangeAspect="1"/>
          </p:cNvPicPr>
          <p:nvPr/>
        </p:nvPicPr>
        <p:blipFill>
          <a:blip r:embed="rId3"/>
          <a:stretch>
            <a:fillRect/>
          </a:stretch>
        </p:blipFill>
        <p:spPr>
          <a:xfrm>
            <a:off x="4937760" y="3127581"/>
            <a:ext cx="7010705" cy="3025554"/>
          </a:xfrm>
          <a:prstGeom prst="rect">
            <a:avLst/>
          </a:prstGeom>
          <a:effectLst>
            <a:outerShdw blurRad="63500" sx="102000" sy="102000" algn="ctr" rotWithShape="0">
              <a:prstClr val="black">
                <a:alpha val="40000"/>
              </a:prstClr>
            </a:outerShdw>
          </a:effectLst>
        </p:spPr>
      </p:pic>
      <p:cxnSp>
        <p:nvCxnSpPr>
          <p:cNvPr id="11" name="Straight Arrow Connector 10">
            <a:extLst>
              <a:ext uri="{FF2B5EF4-FFF2-40B4-BE49-F238E27FC236}">
                <a16:creationId xmlns:a16="http://schemas.microsoft.com/office/drawing/2014/main" id="{9D224BD0-0B5C-5D56-DF12-1B651DAAB71D}"/>
              </a:ext>
              <a:ext uri="{C183D7F6-B498-43B3-948B-1728B52AA6E4}">
                <adec:decorative xmlns:adec="http://schemas.microsoft.com/office/drawing/2017/decorative" val="1"/>
              </a:ext>
            </a:extLst>
          </p:cNvPr>
          <p:cNvCxnSpPr>
            <a:cxnSpLocks/>
          </p:cNvCxnSpPr>
          <p:nvPr/>
        </p:nvCxnSpPr>
        <p:spPr>
          <a:xfrm flipV="1">
            <a:off x="3792511" y="3267856"/>
            <a:ext cx="6041037" cy="481989"/>
          </a:xfrm>
          <a:prstGeom prst="straightConnector1">
            <a:avLst/>
          </a:prstGeom>
          <a:ln w="28575">
            <a:solidFill>
              <a:schemeClr val="accent4">
                <a:alpha val="60659"/>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FAB21F9-099B-F6A6-E54B-C85A2DAEC876}"/>
              </a:ext>
              <a:ext uri="{C183D7F6-B498-43B3-948B-1728B52AA6E4}">
                <adec:decorative xmlns:adec="http://schemas.microsoft.com/office/drawing/2017/decorative" val="1"/>
              </a:ext>
            </a:extLst>
          </p:cNvPr>
          <p:cNvCxnSpPr>
            <a:cxnSpLocks/>
          </p:cNvCxnSpPr>
          <p:nvPr/>
        </p:nvCxnSpPr>
        <p:spPr>
          <a:xfrm flipV="1">
            <a:off x="3854504" y="4583007"/>
            <a:ext cx="6705131" cy="577184"/>
          </a:xfrm>
          <a:prstGeom prst="straightConnector1">
            <a:avLst/>
          </a:prstGeom>
          <a:ln w="28575">
            <a:solidFill>
              <a:schemeClr val="accent4">
                <a:alpha val="60659"/>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AB21B68-6296-52C7-26FB-646A69362938}"/>
              </a:ext>
              <a:ext uri="{C183D7F6-B498-43B3-948B-1728B52AA6E4}">
                <adec:decorative xmlns:adec="http://schemas.microsoft.com/office/drawing/2017/decorative" val="1"/>
              </a:ext>
            </a:extLst>
          </p:cNvPr>
          <p:cNvCxnSpPr>
            <a:cxnSpLocks/>
          </p:cNvCxnSpPr>
          <p:nvPr/>
        </p:nvCxnSpPr>
        <p:spPr>
          <a:xfrm flipV="1">
            <a:off x="4273666" y="3695011"/>
            <a:ext cx="2128775" cy="396542"/>
          </a:xfrm>
          <a:prstGeom prst="straightConnector1">
            <a:avLst/>
          </a:prstGeom>
          <a:ln w="28575">
            <a:solidFill>
              <a:schemeClr val="accent6">
                <a:alpha val="64031"/>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6EF5B2D-BD5A-6D62-CA67-33F8CD97744F}"/>
              </a:ext>
              <a:ext uri="{C183D7F6-B498-43B3-948B-1728B52AA6E4}">
                <adec:decorative xmlns:adec="http://schemas.microsoft.com/office/drawing/2017/decorative" val="1"/>
              </a:ext>
            </a:extLst>
          </p:cNvPr>
          <p:cNvCxnSpPr>
            <a:cxnSpLocks/>
          </p:cNvCxnSpPr>
          <p:nvPr/>
        </p:nvCxnSpPr>
        <p:spPr>
          <a:xfrm flipV="1">
            <a:off x="4134182" y="5144692"/>
            <a:ext cx="1765731" cy="341708"/>
          </a:xfrm>
          <a:prstGeom prst="straightConnector1">
            <a:avLst/>
          </a:prstGeom>
          <a:ln w="28575">
            <a:solidFill>
              <a:schemeClr val="accent6">
                <a:alpha val="64031"/>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C470FBCC-21D3-B427-B3B1-34CA5D8CB59B}"/>
              </a:ext>
            </a:extLst>
          </p:cNvPr>
          <p:cNvSpPr>
            <a:spLocks noGrp="1"/>
          </p:cNvSpPr>
          <p:nvPr>
            <p:ph type="ftr" sz="quarter" idx="3"/>
          </p:nvPr>
        </p:nvSpPr>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2583098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B8734-FC5C-9959-09C8-822C7FE38124}"/>
              </a:ext>
            </a:extLst>
          </p:cNvPr>
          <p:cNvSpPr>
            <a:spLocks noGrp="1"/>
          </p:cNvSpPr>
          <p:nvPr>
            <p:ph type="title"/>
          </p:nvPr>
        </p:nvSpPr>
        <p:spPr>
          <a:xfrm>
            <a:off x="949325" y="498296"/>
            <a:ext cx="10515844" cy="896116"/>
          </a:xfrm>
        </p:spPr>
        <p:txBody>
          <a:bodyPr>
            <a:normAutofit/>
          </a:bodyPr>
          <a:lstStyle/>
          <a:p>
            <a:r>
              <a:rPr lang="en-US" b="0" dirty="0"/>
              <a:t>Parallel structure maintains organization</a:t>
            </a:r>
          </a:p>
        </p:txBody>
      </p:sp>
      <p:sp>
        <p:nvSpPr>
          <p:cNvPr id="40" name="TextBox 39">
            <a:extLst>
              <a:ext uri="{FF2B5EF4-FFF2-40B4-BE49-F238E27FC236}">
                <a16:creationId xmlns:a16="http://schemas.microsoft.com/office/drawing/2014/main" id="{30ABE564-8AAA-368D-1D7C-2F21A31017E4}"/>
              </a:ext>
            </a:extLst>
          </p:cNvPr>
          <p:cNvSpPr txBox="1"/>
          <p:nvPr/>
        </p:nvSpPr>
        <p:spPr>
          <a:xfrm>
            <a:off x="949325" y="1647391"/>
            <a:ext cx="5389482" cy="1384995"/>
          </a:xfrm>
          <a:prstGeom prst="rect">
            <a:avLst/>
          </a:prstGeom>
          <a:noFill/>
        </p:spPr>
        <p:txBody>
          <a:bodyPr wrap="square">
            <a:spAutoFit/>
          </a:bodyPr>
          <a:lstStyle/>
          <a:p>
            <a:pPr marL="285750" indent="-285750">
              <a:buFont typeface="Arial" panose="020B0604020202020204" pitchFamily="34" charset="0"/>
              <a:buChar char="•"/>
            </a:pPr>
            <a:r>
              <a:rPr lang="en-US" sz="2800" b="0" i="0" dirty="0"/>
              <a:t>Sentence</a:t>
            </a:r>
          </a:p>
          <a:p>
            <a:pPr marL="285750" indent="-285750">
              <a:buFont typeface="Arial" panose="020B0604020202020204" pitchFamily="34" charset="0"/>
              <a:buChar char="•"/>
            </a:pPr>
            <a:r>
              <a:rPr lang="en-US" sz="2800" b="0" i="0" dirty="0"/>
              <a:t>Specific Aims</a:t>
            </a:r>
          </a:p>
          <a:p>
            <a:pPr marL="285750" indent="-285750">
              <a:buFont typeface="Arial" panose="020B0604020202020204" pitchFamily="34" charset="0"/>
              <a:buChar char="•"/>
            </a:pPr>
            <a:r>
              <a:rPr lang="en-US" sz="2800" b="0" i="0" dirty="0"/>
              <a:t>Approach (Research Strategy)</a:t>
            </a:r>
          </a:p>
        </p:txBody>
      </p:sp>
      <p:sp>
        <p:nvSpPr>
          <p:cNvPr id="11" name="Rectangle 10">
            <a:extLst>
              <a:ext uri="{FF2B5EF4-FFF2-40B4-BE49-F238E27FC236}">
                <a16:creationId xmlns:a16="http://schemas.microsoft.com/office/drawing/2014/main" id="{8C6DB491-51EA-F4B7-0419-7DD5889AA686}"/>
              </a:ext>
              <a:ext uri="{C183D7F6-B498-43B3-948B-1728B52AA6E4}">
                <adec:decorative xmlns:adec="http://schemas.microsoft.com/office/drawing/2017/decorative" val="1"/>
              </a:ext>
            </a:extLst>
          </p:cNvPr>
          <p:cNvSpPr/>
          <p:nvPr/>
        </p:nvSpPr>
        <p:spPr>
          <a:xfrm>
            <a:off x="634180" y="3149603"/>
            <a:ext cx="5202669" cy="3052916"/>
          </a:xfrm>
          <a:prstGeom prst="rect">
            <a:avLst/>
          </a:prstGeom>
          <a:solidFill>
            <a:schemeClr val="accent1">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09DAACD-AE28-4ADF-5D29-AE987CA7F667}"/>
              </a:ext>
              <a:ext uri="{C183D7F6-B498-43B3-948B-1728B52AA6E4}">
                <adec:decorative xmlns:adec="http://schemas.microsoft.com/office/drawing/2017/decorative" val="1"/>
              </a:ext>
            </a:extLst>
          </p:cNvPr>
          <p:cNvSpPr/>
          <p:nvPr/>
        </p:nvSpPr>
        <p:spPr>
          <a:xfrm>
            <a:off x="6367220" y="3149603"/>
            <a:ext cx="5202669" cy="3052916"/>
          </a:xfrm>
          <a:prstGeom prst="rect">
            <a:avLst/>
          </a:prstGeom>
          <a:solidFill>
            <a:schemeClr val="accent1">
              <a:alpha val="415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797B39-12EE-5219-5424-3EDF0955A969}"/>
              </a:ext>
            </a:extLst>
          </p:cNvPr>
          <p:cNvSpPr txBox="1"/>
          <p:nvPr/>
        </p:nvSpPr>
        <p:spPr>
          <a:xfrm>
            <a:off x="2576835" y="3134579"/>
            <a:ext cx="1317357" cy="523220"/>
          </a:xfrm>
          <a:prstGeom prst="rect">
            <a:avLst/>
          </a:prstGeom>
          <a:noFill/>
        </p:spPr>
        <p:txBody>
          <a:bodyPr wrap="square" rtlCol="0">
            <a:spAutoFit/>
          </a:bodyPr>
          <a:lstStyle/>
          <a:p>
            <a:r>
              <a:rPr lang="en-US" sz="2800" b="1" dirty="0"/>
              <a:t>Aim 1</a:t>
            </a:r>
          </a:p>
        </p:txBody>
      </p:sp>
      <p:sp>
        <p:nvSpPr>
          <p:cNvPr id="7" name="TextBox 6">
            <a:extLst>
              <a:ext uri="{FF2B5EF4-FFF2-40B4-BE49-F238E27FC236}">
                <a16:creationId xmlns:a16="http://schemas.microsoft.com/office/drawing/2014/main" id="{4FE36910-9235-7CB3-0D80-0F225126D96C}"/>
              </a:ext>
            </a:extLst>
          </p:cNvPr>
          <p:cNvSpPr txBox="1"/>
          <p:nvPr/>
        </p:nvSpPr>
        <p:spPr>
          <a:xfrm>
            <a:off x="8490474" y="3164075"/>
            <a:ext cx="1317357" cy="523220"/>
          </a:xfrm>
          <a:prstGeom prst="rect">
            <a:avLst/>
          </a:prstGeom>
          <a:noFill/>
        </p:spPr>
        <p:txBody>
          <a:bodyPr wrap="square" rtlCol="0">
            <a:spAutoFit/>
          </a:bodyPr>
          <a:lstStyle/>
          <a:p>
            <a:r>
              <a:rPr lang="en-US" sz="2800" b="1" dirty="0"/>
              <a:t>Aim 2</a:t>
            </a:r>
          </a:p>
        </p:txBody>
      </p:sp>
      <p:sp>
        <p:nvSpPr>
          <p:cNvPr id="2" name="Rectangle 1">
            <a:extLst>
              <a:ext uri="{FF2B5EF4-FFF2-40B4-BE49-F238E27FC236}">
                <a16:creationId xmlns:a16="http://schemas.microsoft.com/office/drawing/2014/main" id="{6F1F91DE-47F4-8B8F-7C58-67700287DA92}"/>
              </a:ext>
            </a:extLst>
          </p:cNvPr>
          <p:cNvSpPr>
            <a:spLocks noChangeArrowheads="1"/>
          </p:cNvSpPr>
          <p:nvPr/>
        </p:nvSpPr>
        <p:spPr bwMode="auto">
          <a:xfrm>
            <a:off x="290843" y="3657324"/>
            <a:ext cx="8334375" cy="2519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746125" lvl="2" indent="-342900">
              <a:lnSpc>
                <a:spcPct val="120000"/>
              </a:lnSpc>
              <a:spcAft>
                <a:spcPts val="0"/>
              </a:spcAft>
              <a:buSzPct val="80000"/>
              <a:buFont typeface="Arial" panose="020B0604020202020204" pitchFamily="34" charset="0"/>
              <a:buChar char="•"/>
            </a:pPr>
            <a:r>
              <a:rPr lang="en-US" b="0" i="0" dirty="0">
                <a:latin typeface="Helvetica" charset="0"/>
              </a:rPr>
              <a:t>Title of Specific Aim </a:t>
            </a:r>
          </a:p>
          <a:p>
            <a:pPr marL="746125" lvl="2" indent="-342900">
              <a:lnSpc>
                <a:spcPct val="120000"/>
              </a:lnSpc>
              <a:spcBef>
                <a:spcPts val="300"/>
              </a:spcBef>
              <a:spcAft>
                <a:spcPts val="0"/>
              </a:spcAft>
              <a:buSzPct val="80000"/>
              <a:buFont typeface="Arial" panose="020B0604020202020204" pitchFamily="34" charset="0"/>
              <a:buChar char="•"/>
            </a:pPr>
            <a:r>
              <a:rPr lang="en-US" b="0" i="0" dirty="0">
                <a:latin typeface="Helvetica" charset="0"/>
              </a:rPr>
              <a:t>Introduction/rationale paragraph</a:t>
            </a:r>
          </a:p>
          <a:p>
            <a:pPr marL="746125" lvl="2" indent="-342900">
              <a:spcBef>
                <a:spcPts val="300"/>
              </a:spcBef>
              <a:spcAft>
                <a:spcPts val="0"/>
              </a:spcAft>
              <a:buSzPct val="80000"/>
              <a:buFont typeface="Arial" panose="020B0604020202020204" pitchFamily="34" charset="0"/>
              <a:buChar char="•"/>
            </a:pPr>
            <a:r>
              <a:rPr lang="en-US" b="0" i="0" dirty="0">
                <a:latin typeface="Helvetica" charset="0"/>
              </a:rPr>
              <a:t>Justification and Feasibility paragraph</a:t>
            </a:r>
          </a:p>
          <a:p>
            <a:pPr marL="403225" lvl="2">
              <a:spcBef>
                <a:spcPts val="300"/>
              </a:spcBef>
              <a:spcAft>
                <a:spcPts val="0"/>
              </a:spcAft>
              <a:buSzPct val="80000"/>
            </a:pPr>
            <a:r>
              <a:rPr lang="en-US" b="0" i="0" dirty="0">
                <a:latin typeface="Helvetica" charset="0"/>
              </a:rPr>
              <a:t>     (including background and preliminary data)</a:t>
            </a:r>
          </a:p>
          <a:p>
            <a:pPr marL="746125" lvl="2" indent="-342900">
              <a:lnSpc>
                <a:spcPct val="120000"/>
              </a:lnSpc>
              <a:spcBef>
                <a:spcPts val="300"/>
              </a:spcBef>
              <a:spcAft>
                <a:spcPts val="0"/>
              </a:spcAft>
              <a:buSzPct val="80000"/>
              <a:buFont typeface="Arial" panose="020B0604020202020204" pitchFamily="34" charset="0"/>
              <a:buChar char="•"/>
            </a:pPr>
            <a:r>
              <a:rPr lang="en-US" b="0" i="0" dirty="0">
                <a:latin typeface="Helvetica" charset="0"/>
              </a:rPr>
              <a:t>Research Design paragraphs</a:t>
            </a:r>
          </a:p>
          <a:p>
            <a:pPr marL="746125" lvl="2" indent="-342900">
              <a:lnSpc>
                <a:spcPct val="120000"/>
              </a:lnSpc>
              <a:spcBef>
                <a:spcPts val="300"/>
              </a:spcBef>
              <a:spcAft>
                <a:spcPts val="0"/>
              </a:spcAft>
              <a:buSzPct val="80000"/>
              <a:buFont typeface="Arial" panose="020B0604020202020204" pitchFamily="34" charset="0"/>
              <a:buChar char="•"/>
            </a:pPr>
            <a:r>
              <a:rPr lang="en-US" b="0" i="0" dirty="0">
                <a:latin typeface="Helvetica" charset="0"/>
              </a:rPr>
              <a:t>Expected Outcomes paragraph</a:t>
            </a:r>
          </a:p>
          <a:p>
            <a:pPr marL="746125" lvl="2" indent="-342900">
              <a:lnSpc>
                <a:spcPct val="120000"/>
              </a:lnSpc>
              <a:spcBef>
                <a:spcPts val="300"/>
              </a:spcBef>
              <a:spcAft>
                <a:spcPts val="0"/>
              </a:spcAft>
              <a:buSzPct val="80000"/>
              <a:buFont typeface="Arial" panose="020B0604020202020204" pitchFamily="34" charset="0"/>
              <a:buChar char="•"/>
            </a:pPr>
            <a:r>
              <a:rPr lang="en-US" b="0" i="0" dirty="0">
                <a:latin typeface="Helvetica" charset="0"/>
              </a:rPr>
              <a:t>Potential Problems and Alternative Strategies</a:t>
            </a:r>
          </a:p>
        </p:txBody>
      </p:sp>
      <p:sp>
        <p:nvSpPr>
          <p:cNvPr id="4" name="Rectangle 3">
            <a:extLst>
              <a:ext uri="{FF2B5EF4-FFF2-40B4-BE49-F238E27FC236}">
                <a16:creationId xmlns:a16="http://schemas.microsoft.com/office/drawing/2014/main" id="{9E70C05B-CABD-6845-D0F6-8AB274CCA235}"/>
              </a:ext>
            </a:extLst>
          </p:cNvPr>
          <p:cNvSpPr>
            <a:spLocks noChangeArrowheads="1"/>
          </p:cNvSpPr>
          <p:nvPr/>
        </p:nvSpPr>
        <p:spPr bwMode="auto">
          <a:xfrm>
            <a:off x="6096000" y="3672823"/>
            <a:ext cx="8334375" cy="2519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746125" lvl="2" indent="-342900">
              <a:lnSpc>
                <a:spcPct val="120000"/>
              </a:lnSpc>
              <a:spcAft>
                <a:spcPts val="0"/>
              </a:spcAft>
              <a:buSzPct val="80000"/>
              <a:buFont typeface="Arial" panose="020B0604020202020204" pitchFamily="34" charset="0"/>
              <a:buChar char="•"/>
            </a:pPr>
            <a:r>
              <a:rPr lang="en-US" b="0" i="0" dirty="0">
                <a:latin typeface="Helvetica" charset="0"/>
              </a:rPr>
              <a:t>Title of Specific Aim </a:t>
            </a:r>
          </a:p>
          <a:p>
            <a:pPr marL="746125" lvl="2" indent="-342900">
              <a:lnSpc>
                <a:spcPct val="120000"/>
              </a:lnSpc>
              <a:spcBef>
                <a:spcPts val="300"/>
              </a:spcBef>
              <a:spcAft>
                <a:spcPts val="0"/>
              </a:spcAft>
              <a:buSzPct val="80000"/>
              <a:buFont typeface="Arial" panose="020B0604020202020204" pitchFamily="34" charset="0"/>
              <a:buChar char="•"/>
            </a:pPr>
            <a:r>
              <a:rPr lang="en-US" b="0" i="0" dirty="0">
                <a:latin typeface="Helvetica" charset="0"/>
              </a:rPr>
              <a:t>Introduction/rationale paragraph</a:t>
            </a:r>
          </a:p>
          <a:p>
            <a:pPr marL="746125" lvl="2" indent="-342900">
              <a:spcBef>
                <a:spcPts val="300"/>
              </a:spcBef>
              <a:spcAft>
                <a:spcPts val="0"/>
              </a:spcAft>
              <a:buSzPct val="80000"/>
              <a:buFont typeface="Arial" panose="020B0604020202020204" pitchFamily="34" charset="0"/>
              <a:buChar char="•"/>
            </a:pPr>
            <a:r>
              <a:rPr lang="en-US" b="0" i="0" dirty="0">
                <a:latin typeface="Helvetica" charset="0"/>
              </a:rPr>
              <a:t>Justification and Feasibility paragraph</a:t>
            </a:r>
          </a:p>
          <a:p>
            <a:pPr marL="403225" lvl="2">
              <a:spcBef>
                <a:spcPts val="300"/>
              </a:spcBef>
              <a:spcAft>
                <a:spcPts val="0"/>
              </a:spcAft>
              <a:buSzPct val="80000"/>
            </a:pPr>
            <a:r>
              <a:rPr lang="en-US" b="0" i="0" dirty="0">
                <a:latin typeface="Helvetica" charset="0"/>
              </a:rPr>
              <a:t>     (including background and preliminary data)</a:t>
            </a:r>
          </a:p>
          <a:p>
            <a:pPr marL="746125" lvl="2" indent="-342900">
              <a:lnSpc>
                <a:spcPct val="120000"/>
              </a:lnSpc>
              <a:spcBef>
                <a:spcPts val="300"/>
              </a:spcBef>
              <a:spcAft>
                <a:spcPts val="0"/>
              </a:spcAft>
              <a:buSzPct val="80000"/>
              <a:buFont typeface="Arial" panose="020B0604020202020204" pitchFamily="34" charset="0"/>
              <a:buChar char="•"/>
            </a:pPr>
            <a:r>
              <a:rPr lang="en-US" b="0" i="0" dirty="0">
                <a:latin typeface="Helvetica" charset="0"/>
              </a:rPr>
              <a:t>Research Design paragraphs</a:t>
            </a:r>
          </a:p>
          <a:p>
            <a:pPr marL="746125" lvl="2" indent="-342900">
              <a:lnSpc>
                <a:spcPct val="120000"/>
              </a:lnSpc>
              <a:spcBef>
                <a:spcPts val="300"/>
              </a:spcBef>
              <a:spcAft>
                <a:spcPts val="0"/>
              </a:spcAft>
              <a:buSzPct val="80000"/>
              <a:buFont typeface="Arial" panose="020B0604020202020204" pitchFamily="34" charset="0"/>
              <a:buChar char="•"/>
            </a:pPr>
            <a:r>
              <a:rPr lang="en-US" b="0" i="0" dirty="0">
                <a:latin typeface="Helvetica" charset="0"/>
              </a:rPr>
              <a:t>Expected Outcomes paragraph</a:t>
            </a:r>
          </a:p>
          <a:p>
            <a:pPr marL="746125" lvl="2" indent="-342900">
              <a:lnSpc>
                <a:spcPct val="120000"/>
              </a:lnSpc>
              <a:spcBef>
                <a:spcPts val="300"/>
              </a:spcBef>
              <a:spcAft>
                <a:spcPts val="0"/>
              </a:spcAft>
              <a:buSzPct val="80000"/>
              <a:buFont typeface="Arial" panose="020B0604020202020204" pitchFamily="34" charset="0"/>
              <a:buChar char="•"/>
            </a:pPr>
            <a:r>
              <a:rPr lang="en-US" b="0" i="0" dirty="0">
                <a:latin typeface="Helvetica" charset="0"/>
              </a:rPr>
              <a:t>Potential Problems and Alternative Strategies</a:t>
            </a:r>
          </a:p>
        </p:txBody>
      </p:sp>
      <p:sp>
        <p:nvSpPr>
          <p:cNvPr id="5" name="Footer Placeholder 4">
            <a:extLst>
              <a:ext uri="{FF2B5EF4-FFF2-40B4-BE49-F238E27FC236}">
                <a16:creationId xmlns:a16="http://schemas.microsoft.com/office/drawing/2014/main" id="{C470FBCC-21D3-B427-B3B1-34CA5D8CB59B}"/>
              </a:ext>
            </a:extLst>
          </p:cNvPr>
          <p:cNvSpPr>
            <a:spLocks noGrp="1"/>
          </p:cNvSpPr>
          <p:nvPr>
            <p:ph type="ftr" sz="quarter" idx="3"/>
          </p:nvPr>
        </p:nvSpPr>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2187391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9D72A-204A-9347-4604-D17A8DD87EBE}"/>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4A8DE093-0FAE-8358-BC01-8253A08BFC76}"/>
              </a:ext>
            </a:extLst>
          </p:cNvPr>
          <p:cNvSpPr>
            <a:spLocks noGrp="1"/>
          </p:cNvSpPr>
          <p:nvPr>
            <p:ph type="title"/>
          </p:nvPr>
        </p:nvSpPr>
        <p:spPr>
          <a:xfrm>
            <a:off x="952499" y="526777"/>
            <a:ext cx="10287001" cy="869089"/>
          </a:xfrm>
        </p:spPr>
        <p:txBody>
          <a:bodyPr vert="horz" lIns="0" tIns="0" rIns="0" bIns="0" rtlCol="0" anchor="ctr">
            <a:normAutofit/>
          </a:bodyPr>
          <a:lstStyle/>
          <a:p>
            <a:r>
              <a:rPr lang="en-US" b="0" kern="1200" dirty="0">
                <a:latin typeface="Roboto" panose="02000000000000000000" pitchFamily="2" charset="0"/>
                <a:ea typeface="Roboto" panose="02000000000000000000" pitchFamily="2" charset="0"/>
                <a:cs typeface="Arial" panose="020B0604020202020204" pitchFamily="34" charset="0"/>
              </a:rPr>
              <a:t>Elements of a classic story: Red herrings</a:t>
            </a:r>
          </a:p>
        </p:txBody>
      </p:sp>
      <p:pic>
        <p:nvPicPr>
          <p:cNvPr id="2" name="Picture 1" descr="Cover of book Goldilocks and the 3 Bears">
            <a:extLst>
              <a:ext uri="{FF2B5EF4-FFF2-40B4-BE49-F238E27FC236}">
                <a16:creationId xmlns:a16="http://schemas.microsoft.com/office/drawing/2014/main" id="{0C4E1050-9CAF-8E64-43E1-DADA375219F1}"/>
              </a:ext>
            </a:extLst>
          </p:cNvPr>
          <p:cNvPicPr>
            <a:picLocks noChangeAspect="1"/>
          </p:cNvPicPr>
          <p:nvPr/>
        </p:nvPicPr>
        <p:blipFill>
          <a:blip r:embed="rId3">
            <a:extLst>
              <a:ext uri="{28A0092B-C50C-407E-A947-70E740481C1C}">
                <a14:useLocalDpi xmlns:a14="http://schemas.microsoft.com/office/drawing/2010/main"/>
              </a:ext>
            </a:extLst>
          </a:blip>
          <a:srcRect r="-2" b="-2"/>
          <a:stretch/>
        </p:blipFill>
        <p:spPr>
          <a:xfrm>
            <a:off x="10972800" y="11"/>
            <a:ext cx="1227934" cy="1560066"/>
          </a:xfrm>
          <a:prstGeom prst="rect">
            <a:avLst/>
          </a:prstGeom>
          <a:noFill/>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3AFD1180-6F88-1804-BD3D-5D88C287551A}"/>
              </a:ext>
              <a:ext uri="{C183D7F6-B498-43B3-948B-1728B52AA6E4}">
                <adec:decorative xmlns:adec="http://schemas.microsoft.com/office/drawing/2017/decorative" val="1"/>
              </a:ext>
            </a:extLst>
          </p:cNvPr>
          <p:cNvGrpSpPr>
            <a:grpSpLocks noChangeAspect="1"/>
          </p:cNvGrpSpPr>
          <p:nvPr/>
        </p:nvGrpSpPr>
        <p:grpSpPr>
          <a:xfrm>
            <a:off x="1752402" y="2288447"/>
            <a:ext cx="759059" cy="1621607"/>
            <a:chOff x="6087472" y="2819399"/>
            <a:chExt cx="1652939" cy="3581401"/>
          </a:xfrm>
          <a:effectLst>
            <a:outerShdw blurRad="63500" sx="102000" sy="102000" algn="ctr" rotWithShape="0">
              <a:prstClr val="black">
                <a:alpha val="40000"/>
              </a:prstClr>
            </a:outerShdw>
          </a:effectLst>
        </p:grpSpPr>
        <p:sp>
          <p:nvSpPr>
            <p:cNvPr id="22" name="Trapezoid 21">
              <a:extLst>
                <a:ext uri="{FF2B5EF4-FFF2-40B4-BE49-F238E27FC236}">
                  <a16:creationId xmlns:a16="http://schemas.microsoft.com/office/drawing/2014/main" id="{782A759B-DD6B-96A9-4EF1-80FE9F630F73}"/>
                </a:ext>
              </a:extLst>
            </p:cNvPr>
            <p:cNvSpPr/>
            <p:nvPr/>
          </p:nvSpPr>
          <p:spPr bwMode="auto">
            <a:xfrm flipV="1">
              <a:off x="6087472" y="2819399"/>
              <a:ext cx="1652939" cy="818166"/>
            </a:xfrm>
            <a:prstGeom prst="trapezoid">
              <a:avLst>
                <a:gd name="adj" fmla="val 30190"/>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solidFill>
                  <a:schemeClr val="bg1"/>
                </a:solidFill>
                <a:latin typeface="Helvetica" pitchFamily="2" charset="0"/>
                <a:ea typeface="ＭＳ Ｐゴシック" pitchFamily="-112" charset="-128"/>
                <a:cs typeface="ＭＳ Ｐゴシック" pitchFamily="-112" charset="-128"/>
              </a:endParaRPr>
            </a:p>
          </p:txBody>
        </p:sp>
        <p:sp>
          <p:nvSpPr>
            <p:cNvPr id="24" name="Trapezoid 23">
              <a:extLst>
                <a:ext uri="{FF2B5EF4-FFF2-40B4-BE49-F238E27FC236}">
                  <a16:creationId xmlns:a16="http://schemas.microsoft.com/office/drawing/2014/main" id="{577B9F0F-118F-1B02-E429-AF76011D316D}"/>
                </a:ext>
              </a:extLst>
            </p:cNvPr>
            <p:cNvSpPr/>
            <p:nvPr/>
          </p:nvSpPr>
          <p:spPr bwMode="auto">
            <a:xfrm flipV="1">
              <a:off x="6196134" y="3698638"/>
              <a:ext cx="1435615" cy="703535"/>
            </a:xfrm>
            <a:prstGeom prst="trapezoid">
              <a:avLst>
                <a:gd name="adj" fmla="val 42168"/>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latin typeface="Verdana" pitchFamily="-112" charset="0"/>
                <a:ea typeface="ＭＳ Ｐゴシック" pitchFamily="-112" charset="-128"/>
                <a:cs typeface="ＭＳ Ｐゴシック" pitchFamily="-112" charset="-128"/>
              </a:endParaRPr>
            </a:p>
          </p:txBody>
        </p:sp>
        <p:sp>
          <p:nvSpPr>
            <p:cNvPr id="26" name="Rectangle 9">
              <a:extLst>
                <a:ext uri="{FF2B5EF4-FFF2-40B4-BE49-F238E27FC236}">
                  <a16:creationId xmlns:a16="http://schemas.microsoft.com/office/drawing/2014/main" id="{9D86B2FE-0689-3A10-8440-C8073F3250B0}"/>
                </a:ext>
              </a:extLst>
            </p:cNvPr>
            <p:cNvSpPr>
              <a:spLocks noChangeAspect="1" noChangeArrowheads="1"/>
            </p:cNvSpPr>
            <p:nvPr/>
          </p:nvSpPr>
          <p:spPr bwMode="auto">
            <a:xfrm>
              <a:off x="6517973" y="446324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28" name="Rectangle 9">
              <a:extLst>
                <a:ext uri="{FF2B5EF4-FFF2-40B4-BE49-F238E27FC236}">
                  <a16:creationId xmlns:a16="http://schemas.microsoft.com/office/drawing/2014/main" id="{55F1DE7C-D815-1D01-BBE3-9233C62304B4}"/>
                </a:ext>
              </a:extLst>
            </p:cNvPr>
            <p:cNvSpPr>
              <a:spLocks noChangeArrowheads="1"/>
            </p:cNvSpPr>
            <p:nvPr/>
          </p:nvSpPr>
          <p:spPr bwMode="auto">
            <a:xfrm>
              <a:off x="6517973" y="485500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29" name="Rectangle 9">
              <a:extLst>
                <a:ext uri="{FF2B5EF4-FFF2-40B4-BE49-F238E27FC236}">
                  <a16:creationId xmlns:a16="http://schemas.microsoft.com/office/drawing/2014/main" id="{290DDA44-0CAF-DB8E-E21A-5BD962A5A3DC}"/>
                </a:ext>
              </a:extLst>
            </p:cNvPr>
            <p:cNvSpPr>
              <a:spLocks noChangeArrowheads="1"/>
            </p:cNvSpPr>
            <p:nvPr/>
          </p:nvSpPr>
          <p:spPr bwMode="auto">
            <a:xfrm>
              <a:off x="6517973" y="5246766"/>
              <a:ext cx="791936" cy="330687"/>
            </a:xfrm>
            <a:prstGeom prst="rect">
              <a:avLst/>
            </a:prstGeom>
            <a:solidFill>
              <a:srgbClr val="3C9527">
                <a:alpha val="40000"/>
              </a:srgbClr>
            </a:solidFill>
            <a:ln w="9525">
              <a:noFill/>
              <a:miter lim="800000"/>
              <a:headEnd/>
              <a:tailEnd/>
            </a:ln>
            <a:effectLst>
              <a:outerShdw blurRad="63500" sx="102000" sy="102000" algn="ctr" rotWithShape="0">
                <a:prstClr val="black">
                  <a:alpha val="40000"/>
                </a:prstClr>
              </a:outerShdw>
            </a:effectLst>
          </p:spPr>
          <p:txBody>
            <a:bodyPr wrap="none" anchor="ctr"/>
            <a:lstStyle/>
            <a:p>
              <a:pPr algn="ctr"/>
              <a:endParaRPr lang="en-US" sz="2000" b="0">
                <a:latin typeface="Helvetica" pitchFamily="2" charset="0"/>
                <a:ea typeface="ＭＳ Ｐゴシック" pitchFamily="-112" charset="-128"/>
                <a:cs typeface="ＭＳ Ｐゴシック" pitchFamily="-112" charset="-128"/>
              </a:endParaRPr>
            </a:p>
          </p:txBody>
        </p:sp>
        <p:sp>
          <p:nvSpPr>
            <p:cNvPr id="30" name="Trapezoid 29">
              <a:extLst>
                <a:ext uri="{FF2B5EF4-FFF2-40B4-BE49-F238E27FC236}">
                  <a16:creationId xmlns:a16="http://schemas.microsoft.com/office/drawing/2014/main" id="{264C530E-1DEA-E8A7-DED9-B6AC0F345D94}"/>
                </a:ext>
              </a:extLst>
            </p:cNvPr>
            <p:cNvSpPr/>
            <p:nvPr/>
          </p:nvSpPr>
          <p:spPr bwMode="auto">
            <a:xfrm>
              <a:off x="6265064" y="5638527"/>
              <a:ext cx="1297754" cy="762273"/>
            </a:xfrm>
            <a:prstGeom prst="trapezoid">
              <a:avLst>
                <a:gd name="adj" fmla="val 29214"/>
              </a:avLst>
            </a:prstGeom>
            <a:solidFill>
              <a:srgbClr val="3C9527">
                <a:alpha val="40000"/>
              </a:srgb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endParaRPr lang="en-US" sz="1800" b="0">
                <a:latin typeface="Helvetica" pitchFamily="2" charset="0"/>
                <a:ea typeface="ＭＳ Ｐゴシック" pitchFamily="-112" charset="-128"/>
                <a:cs typeface="ＭＳ Ｐゴシック" pitchFamily="-112" charset="-128"/>
              </a:endParaRPr>
            </a:p>
          </p:txBody>
        </p:sp>
        <p:sp>
          <p:nvSpPr>
            <p:cNvPr id="31" name="Rectangle 30">
              <a:extLst>
                <a:ext uri="{FF2B5EF4-FFF2-40B4-BE49-F238E27FC236}">
                  <a16:creationId xmlns:a16="http://schemas.microsoft.com/office/drawing/2014/main" id="{ADBB1144-3A94-6C63-EFAC-838E9D01BADB}"/>
                </a:ext>
              </a:extLst>
            </p:cNvPr>
            <p:cNvSpPr/>
            <p:nvPr/>
          </p:nvSpPr>
          <p:spPr>
            <a:xfrm>
              <a:off x="6749438" y="3851401"/>
              <a:ext cx="329008" cy="722723"/>
            </a:xfrm>
            <a:prstGeom prst="rect">
              <a:avLst/>
            </a:prstGeom>
            <a:ln>
              <a:noFill/>
            </a:ln>
          </p:spPr>
          <p:txBody>
            <a:bodyPr wrap="none">
              <a:spAutoFit/>
            </a:bodyPr>
            <a:lstStyle/>
            <a:p>
              <a:pPr algn="ctr"/>
              <a:endParaRPr lang="en-US" sz="2000" b="0">
                <a:latin typeface="Helvetica" pitchFamily="2" charset="0"/>
                <a:ea typeface="ＭＳ Ｐゴシック" pitchFamily="-112" charset="-128"/>
                <a:cs typeface="ＭＳ Ｐゴシック" pitchFamily="-112" charset="-128"/>
              </a:endParaRPr>
            </a:p>
          </p:txBody>
        </p:sp>
        <p:sp>
          <p:nvSpPr>
            <p:cNvPr id="32" name="Rectangle 31">
              <a:extLst>
                <a:ext uri="{FF2B5EF4-FFF2-40B4-BE49-F238E27FC236}">
                  <a16:creationId xmlns:a16="http://schemas.microsoft.com/office/drawing/2014/main" id="{0978107C-6C1D-57B3-B74E-1669B292B7A2}"/>
                </a:ext>
              </a:extLst>
            </p:cNvPr>
            <p:cNvSpPr/>
            <p:nvPr/>
          </p:nvSpPr>
          <p:spPr>
            <a:xfrm>
              <a:off x="6749438" y="3105091"/>
              <a:ext cx="329006" cy="722723"/>
            </a:xfrm>
            <a:prstGeom prst="rect">
              <a:avLst/>
            </a:prstGeom>
            <a:ln>
              <a:noFill/>
            </a:ln>
          </p:spPr>
          <p:txBody>
            <a:bodyPr wrap="none">
              <a:spAutoFit/>
            </a:bodyPr>
            <a:lstStyle/>
            <a:p>
              <a:pPr algn="ctr"/>
              <a:endParaRPr lang="en-US" sz="2000" b="0">
                <a:latin typeface="Helvetica" pitchFamily="2" charset="0"/>
                <a:ea typeface="ＭＳ Ｐゴシック" pitchFamily="-112" charset="-128"/>
                <a:cs typeface="ＭＳ Ｐゴシック" pitchFamily="-112" charset="-128"/>
              </a:endParaRPr>
            </a:p>
          </p:txBody>
        </p:sp>
      </p:grpSp>
      <p:pic>
        <p:nvPicPr>
          <p:cNvPr id="5" name="Picture Placeholder 3" descr="A sign post with a black background&#10;&#10;">
            <a:extLst>
              <a:ext uri="{FF2B5EF4-FFF2-40B4-BE49-F238E27FC236}">
                <a16:creationId xmlns:a16="http://schemas.microsoft.com/office/drawing/2014/main" id="{DCE2FC16-26C9-6F78-3CBF-A38551F3FF7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3990638" y="2147503"/>
            <a:ext cx="1587264" cy="2016633"/>
          </a:xfrm>
          <a:prstGeom prst="rect">
            <a:avLst/>
          </a:prstGeom>
          <a:noFill/>
          <a:effectLst>
            <a:outerShdw blurRad="63500" sx="102000" sy="102000" algn="ctr" rotWithShape="0">
              <a:prstClr val="black">
                <a:alpha val="40000"/>
              </a:prstClr>
            </a:outerShdw>
          </a:effectLst>
        </p:spPr>
      </p:pic>
      <p:pic>
        <p:nvPicPr>
          <p:cNvPr id="33" name="Picture Placeholder 3" descr="Three polar bears by a log on a beach">
            <a:extLst>
              <a:ext uri="{FF2B5EF4-FFF2-40B4-BE49-F238E27FC236}">
                <a16:creationId xmlns:a16="http://schemas.microsoft.com/office/drawing/2014/main" id="{21853FC2-A88F-76EE-725D-28251A66CEC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679627" y="2220044"/>
            <a:ext cx="1469567" cy="1621608"/>
          </a:xfrm>
          <a:prstGeom prst="rect">
            <a:avLst/>
          </a:prstGeom>
          <a:noFill/>
          <a:effectLst>
            <a:outerShdw blurRad="63500" sx="102000" sy="102000" algn="ctr" rotWithShape="0">
              <a:prstClr val="black">
                <a:alpha val="40000"/>
              </a:prstClr>
            </a:outerShdw>
          </a:effectLst>
        </p:spPr>
      </p:pic>
      <p:sp>
        <p:nvSpPr>
          <p:cNvPr id="6" name="Rounded Rectangle 5">
            <a:extLst>
              <a:ext uri="{FF2B5EF4-FFF2-40B4-BE49-F238E27FC236}">
                <a16:creationId xmlns:a16="http://schemas.microsoft.com/office/drawing/2014/main" id="{155333CC-5115-57AD-3E15-1CA12C42B05F}"/>
              </a:ext>
              <a:ext uri="{C183D7F6-B498-43B3-948B-1728B52AA6E4}">
                <adec:decorative xmlns:adec="http://schemas.microsoft.com/office/drawing/2017/decorative" val="1"/>
              </a:ext>
            </a:extLst>
          </p:cNvPr>
          <p:cNvSpPr/>
          <p:nvPr/>
        </p:nvSpPr>
        <p:spPr>
          <a:xfrm>
            <a:off x="8880633" y="1823638"/>
            <a:ext cx="2358867" cy="312777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7" descr="Deer on a road">
            <a:extLst>
              <a:ext uri="{FF2B5EF4-FFF2-40B4-BE49-F238E27FC236}">
                <a16:creationId xmlns:a16="http://schemas.microsoft.com/office/drawing/2014/main" id="{CBEE078B-D081-E28F-F780-CCF4DEF85D3E}"/>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9411619" y="2220044"/>
            <a:ext cx="1447983" cy="1839681"/>
          </a:xfrm>
          <a:prstGeom prst="rect">
            <a:avLst/>
          </a:prstGeom>
          <a:noFill/>
          <a:effectLst>
            <a:outerShdw blurRad="63500" sx="102000" sy="102000" algn="ctr" rotWithShape="0">
              <a:prstClr val="black">
                <a:alpha val="40000"/>
              </a:prstClr>
            </a:outerShdw>
          </a:effectLst>
        </p:spPr>
      </p:pic>
      <p:sp>
        <p:nvSpPr>
          <p:cNvPr id="15" name="Content Placeholder 1">
            <a:extLst>
              <a:ext uri="{FF2B5EF4-FFF2-40B4-BE49-F238E27FC236}">
                <a16:creationId xmlns:a16="http://schemas.microsoft.com/office/drawing/2014/main" id="{0774425C-807B-36C6-147D-34CD91C74681}"/>
              </a:ext>
            </a:extLst>
          </p:cNvPr>
          <p:cNvSpPr>
            <a:spLocks noGrp="1"/>
          </p:cNvSpPr>
          <p:nvPr>
            <p:ph idx="1"/>
          </p:nvPr>
        </p:nvSpPr>
        <p:spPr>
          <a:xfrm>
            <a:off x="952497" y="4201970"/>
            <a:ext cx="2358867"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Order</a:t>
            </a:r>
          </a:p>
        </p:txBody>
      </p:sp>
      <p:sp>
        <p:nvSpPr>
          <p:cNvPr id="25" name="Content Placeholder 7">
            <a:extLst>
              <a:ext uri="{FF2B5EF4-FFF2-40B4-BE49-F238E27FC236}">
                <a16:creationId xmlns:a16="http://schemas.microsoft.com/office/drawing/2014/main" id="{7B4202E0-2094-F2D8-36ED-BCD4DF3112C6}"/>
              </a:ext>
            </a:extLst>
          </p:cNvPr>
          <p:cNvSpPr>
            <a:spLocks noGrp="1"/>
          </p:cNvSpPr>
          <p:nvPr>
            <p:ph idx="13"/>
          </p:nvPr>
        </p:nvSpPr>
        <p:spPr>
          <a:xfrm>
            <a:off x="3688848" y="4201970"/>
            <a:ext cx="2148760"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Guideposts</a:t>
            </a:r>
          </a:p>
        </p:txBody>
      </p:sp>
      <p:sp>
        <p:nvSpPr>
          <p:cNvPr id="17" name="Content Placeholder 3">
            <a:extLst>
              <a:ext uri="{FF2B5EF4-FFF2-40B4-BE49-F238E27FC236}">
                <a16:creationId xmlns:a16="http://schemas.microsoft.com/office/drawing/2014/main" id="{93B120FF-6EC6-7EE5-6457-AC02CBBFCC7D}"/>
              </a:ext>
            </a:extLst>
          </p:cNvPr>
          <p:cNvSpPr>
            <a:spLocks noGrp="1"/>
          </p:cNvSpPr>
          <p:nvPr>
            <p:ph idx="11"/>
          </p:nvPr>
        </p:nvSpPr>
        <p:spPr>
          <a:xfrm>
            <a:off x="6377805" y="4201970"/>
            <a:ext cx="2148760"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Parallel structure</a:t>
            </a:r>
          </a:p>
        </p:txBody>
      </p:sp>
      <p:sp>
        <p:nvSpPr>
          <p:cNvPr id="21" name="Content Placeholder 5">
            <a:extLst>
              <a:ext uri="{FF2B5EF4-FFF2-40B4-BE49-F238E27FC236}">
                <a16:creationId xmlns:a16="http://schemas.microsoft.com/office/drawing/2014/main" id="{28FCA935-42DF-D0B1-66E5-48D54AF685D6}"/>
              </a:ext>
            </a:extLst>
          </p:cNvPr>
          <p:cNvSpPr>
            <a:spLocks noGrp="1"/>
          </p:cNvSpPr>
          <p:nvPr>
            <p:ph idx="15"/>
          </p:nvPr>
        </p:nvSpPr>
        <p:spPr>
          <a:xfrm>
            <a:off x="8956178" y="4201970"/>
            <a:ext cx="2358867" cy="754602"/>
          </a:xfrm>
        </p:spPr>
        <p:txBody>
          <a:bodyPr vert="horz" lIns="0" tIns="0" rIns="0" bIns="0" rtlCol="0">
            <a:normAutofit/>
          </a:bodyPr>
          <a:lstStyle/>
          <a:p>
            <a:pPr algn="ctr"/>
            <a:r>
              <a:rPr lang="en-US" b="1" kern="1200" dirty="0">
                <a:latin typeface="Roboto" panose="02000000000000000000" pitchFamily="2" charset="0"/>
                <a:ea typeface="Roboto" panose="02000000000000000000" pitchFamily="2" charset="0"/>
                <a:cs typeface="Arial" panose="020B0604020202020204" pitchFamily="34" charset="0"/>
              </a:rPr>
              <a:t>Red herrings</a:t>
            </a:r>
          </a:p>
        </p:txBody>
      </p:sp>
      <p:sp>
        <p:nvSpPr>
          <p:cNvPr id="4" name="Footer Placeholder 4">
            <a:extLst>
              <a:ext uri="{FF2B5EF4-FFF2-40B4-BE49-F238E27FC236}">
                <a16:creationId xmlns:a16="http://schemas.microsoft.com/office/drawing/2014/main" id="{FDE9CCA3-E257-BCB7-30AD-F45C4EF5B6E5}"/>
              </a:ext>
            </a:extLst>
          </p:cNvPr>
          <p:cNvSpPr txBox="1">
            <a:spLocks/>
          </p:cNvSpPr>
          <p:nvPr/>
        </p:nvSpPr>
        <p:spPr>
          <a:xfrm>
            <a:off x="8454867" y="5727279"/>
            <a:ext cx="3564586" cy="1408472"/>
          </a:xfrm>
          <a:prstGeom prst="rect">
            <a:avLst/>
          </a:prstGeom>
        </p:spPr>
        <p:txBody>
          <a:bodyPr vert="horz" lIns="0" tIns="0" rIns="0" bIns="0" rtlCol="0" anchorCtr="0">
            <a:normAutofit/>
          </a:bodyPr>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95000"/>
            </a:pPr>
            <a:r>
              <a:rPr lang="en-US" sz="1000" b="0" kern="1200" dirty="0">
                <a:latin typeface="Roboto" panose="02000000000000000000" pitchFamily="2" charset="0"/>
                <a:ea typeface="Roboto" panose="02000000000000000000" pitchFamily="2" charset="0"/>
                <a:cs typeface="Arial" panose="020B0604020202020204" pitchFamily="34" charset="0"/>
              </a:rPr>
              <a:t>J. Downer and R. </a:t>
            </a:r>
            <a:r>
              <a:rPr lang="en-US" sz="1000" b="0" kern="1200" dirty="0" err="1">
                <a:latin typeface="Roboto" panose="02000000000000000000" pitchFamily="2" charset="0"/>
                <a:ea typeface="Roboto" panose="02000000000000000000" pitchFamily="2" charset="0"/>
                <a:cs typeface="Arial" panose="020B0604020202020204" pitchFamily="34" charset="0"/>
              </a:rPr>
              <a:t>Dresbeck</a:t>
            </a:r>
            <a:endParaRPr lang="en-US" sz="1000" dirty="0">
              <a:cs typeface="Arial" panose="020B0604020202020204" pitchFamily="34" charset="0"/>
            </a:endParaRPr>
          </a:p>
          <a:p>
            <a:pPr>
              <a:buSzPct val="95000"/>
            </a:pPr>
            <a:r>
              <a:rPr lang="en-US" sz="1000" b="0" i="1" kern="1200" dirty="0">
                <a:latin typeface="Roboto" panose="02000000000000000000" pitchFamily="2" charset="0"/>
                <a:ea typeface="Roboto" panose="02000000000000000000" pitchFamily="2" charset="0"/>
                <a:cs typeface="Arial" panose="020B0604020202020204" pitchFamily="34" charset="0"/>
              </a:rPr>
              <a:t>Writing and Editing for Impact</a:t>
            </a:r>
            <a:endParaRPr lang="en-US" sz="1000" b="0" kern="1200" dirty="0">
              <a:latin typeface="Roboto" panose="02000000000000000000" pitchFamily="2" charset="0"/>
              <a:ea typeface="Roboto" panose="02000000000000000000" pitchFamily="2" charset="0"/>
              <a:cs typeface="Arial" panose="020B0604020202020204" pitchFamily="34" charset="0"/>
            </a:endParaRPr>
          </a:p>
          <a:p>
            <a:pPr>
              <a:buSzPct val="95000"/>
            </a:pPr>
            <a:r>
              <a:rPr lang="en-US" sz="1000" b="0" kern="1200" dirty="0">
                <a:latin typeface="Roboto" panose="02000000000000000000" pitchFamily="2" charset="0"/>
                <a:ea typeface="Roboto" panose="02000000000000000000" pitchFamily="2" charset="0"/>
                <a:cs typeface="Arial" panose="020B0604020202020204" pitchFamily="34" charset="0"/>
              </a:rPr>
              <a:t>NORDP Conference, 2019</a:t>
            </a:r>
          </a:p>
        </p:txBody>
      </p:sp>
      <p:sp>
        <p:nvSpPr>
          <p:cNvPr id="10" name="Footer Placeholder 4">
            <a:extLst>
              <a:ext uri="{FF2B5EF4-FFF2-40B4-BE49-F238E27FC236}">
                <a16:creationId xmlns:a16="http://schemas.microsoft.com/office/drawing/2014/main" id="{D4318FE8-CFBB-A73B-DFBA-F1C50CBDF8D7}"/>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spTree>
    <p:extLst>
      <p:ext uri="{BB962C8B-B14F-4D97-AF65-F5344CB8AC3E}">
        <p14:creationId xmlns:p14="http://schemas.microsoft.com/office/powerpoint/2010/main" val="3493995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a:extLst>
              <a:ext uri="{FF2B5EF4-FFF2-40B4-BE49-F238E27FC236}">
                <a16:creationId xmlns:a16="http://schemas.microsoft.com/office/drawing/2014/main" id="{D28FA5DA-6DC8-5F82-0B7C-85B807ED14EF}"/>
              </a:ext>
            </a:extLst>
          </p:cNvPr>
          <p:cNvSpPr txBox="1">
            <a:spLocks noGrp="1"/>
          </p:cNvSpPr>
          <p:nvPr>
            <p:ph type="title" idx="4294967295"/>
          </p:nvPr>
        </p:nvSpPr>
        <p:spPr>
          <a:xfrm>
            <a:off x="968148" y="431526"/>
            <a:ext cx="10447103" cy="89611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t>Key elements of a good story: no surprises or red herrings</a:t>
            </a:r>
          </a:p>
        </p:txBody>
      </p:sp>
      <p:sp>
        <p:nvSpPr>
          <p:cNvPr id="8" name="TextBox 7">
            <a:extLst>
              <a:ext uri="{FF2B5EF4-FFF2-40B4-BE49-F238E27FC236}">
                <a16:creationId xmlns:a16="http://schemas.microsoft.com/office/drawing/2014/main" id="{0EAA22D8-7267-6EDC-B06B-61E408F766A7}"/>
              </a:ext>
            </a:extLst>
          </p:cNvPr>
          <p:cNvSpPr txBox="1"/>
          <p:nvPr/>
        </p:nvSpPr>
        <p:spPr>
          <a:xfrm>
            <a:off x="285711" y="1855927"/>
            <a:ext cx="6885823" cy="3139321"/>
          </a:xfrm>
          <a:prstGeom prst="rect">
            <a:avLst/>
          </a:prstGeom>
          <a:noFill/>
        </p:spPr>
        <p:txBody>
          <a:bodyPr wrap="square">
            <a:spAutoFit/>
          </a:bodyPr>
          <a:lstStyle/>
          <a:p>
            <a:pPr marL="742950" lvl="1" indent="-285750">
              <a:spcAft>
                <a:spcPts val="600"/>
              </a:spcAft>
              <a:buFont typeface="Arial" panose="020B0604020202020204" pitchFamily="34" charset="0"/>
              <a:buChar char="•"/>
            </a:pPr>
            <a:r>
              <a:rPr lang="en-US" sz="2400" dirty="0">
                <a:latin typeface="Helvetica" pitchFamily="2" charset="0"/>
              </a:rPr>
              <a:t>Make sure c</a:t>
            </a:r>
            <a:r>
              <a:rPr lang="en-US" sz="2400" b="0" i="0" dirty="0">
                <a:latin typeface="Helvetica" pitchFamily="2" charset="0"/>
              </a:rPr>
              <a:t>ontext is provided</a:t>
            </a:r>
          </a:p>
          <a:p>
            <a:pPr marL="1200150" lvl="2" indent="-285750">
              <a:spcAft>
                <a:spcPts val="600"/>
              </a:spcAft>
              <a:buFont typeface="Arial" panose="020B0604020202020204" pitchFamily="34" charset="0"/>
              <a:buChar char="•"/>
            </a:pPr>
            <a:r>
              <a:rPr lang="en-US" sz="2400" dirty="0">
                <a:latin typeface="Helvetica" pitchFamily="2" charset="0"/>
              </a:rPr>
              <a:t>Avoid unnecessary details</a:t>
            </a:r>
          </a:p>
          <a:p>
            <a:pPr marL="742950" lvl="1" indent="-285750">
              <a:spcAft>
                <a:spcPts val="600"/>
              </a:spcAft>
              <a:buFont typeface="Arial" panose="020B0604020202020204" pitchFamily="34" charset="0"/>
              <a:buChar char="•"/>
            </a:pPr>
            <a:r>
              <a:rPr lang="en-US" sz="2400" b="0" i="0" dirty="0">
                <a:latin typeface="Helvetica" pitchFamily="2" charset="0"/>
              </a:rPr>
              <a:t>Make sure information is linked</a:t>
            </a:r>
          </a:p>
          <a:p>
            <a:pPr marL="742950" lvl="1" indent="-285750">
              <a:spcAft>
                <a:spcPts val="600"/>
              </a:spcAft>
              <a:buFont typeface="Arial" panose="020B0604020202020204" pitchFamily="34" charset="0"/>
              <a:buChar char="•"/>
            </a:pPr>
            <a:r>
              <a:rPr lang="en-US" sz="2400" dirty="0">
                <a:latin typeface="Helvetica" pitchFamily="2" charset="0"/>
              </a:rPr>
              <a:t>Flag inconsistent </a:t>
            </a:r>
            <a:r>
              <a:rPr lang="en-US" sz="2400" b="0" i="0" dirty="0">
                <a:latin typeface="Helvetica" pitchFamily="2" charset="0"/>
              </a:rPr>
              <a:t>labels and abbreviations</a:t>
            </a:r>
          </a:p>
          <a:p>
            <a:pPr marL="742950" lvl="1" indent="-285750">
              <a:spcAft>
                <a:spcPts val="600"/>
              </a:spcAft>
              <a:buFont typeface="Arial" panose="020B0604020202020204" pitchFamily="34" charset="0"/>
              <a:buChar char="•"/>
            </a:pPr>
            <a:r>
              <a:rPr lang="en-US" sz="2400" dirty="0">
                <a:latin typeface="Helvetica" pitchFamily="2" charset="0"/>
              </a:rPr>
              <a:t>Flag f</a:t>
            </a:r>
            <a:r>
              <a:rPr lang="en-US" sz="2400" b="0" i="0" dirty="0">
                <a:latin typeface="Helvetica" pitchFamily="2" charset="0"/>
              </a:rPr>
              <a:t>ield-specific jargon</a:t>
            </a:r>
          </a:p>
          <a:p>
            <a:pPr marL="742950" lvl="1" indent="-285750">
              <a:spcAft>
                <a:spcPts val="600"/>
              </a:spcAft>
              <a:buFont typeface="Arial" panose="020B0604020202020204" pitchFamily="34" charset="0"/>
              <a:buChar char="•"/>
            </a:pPr>
            <a:r>
              <a:rPr lang="en-US" sz="2400" dirty="0">
                <a:latin typeface="Helvetica" pitchFamily="2" charset="0"/>
              </a:rPr>
              <a:t>Make sure formatting is used consistently</a:t>
            </a:r>
          </a:p>
          <a:p>
            <a:pPr lvl="1">
              <a:spcAft>
                <a:spcPts val="600"/>
              </a:spcAft>
            </a:pPr>
            <a:endParaRPr lang="en-US" sz="2400" b="0" i="0" dirty="0">
              <a:latin typeface="Helvetica" pitchFamily="2" charset="0"/>
            </a:endParaRPr>
          </a:p>
        </p:txBody>
      </p:sp>
      <p:pic>
        <p:nvPicPr>
          <p:cNvPr id="6" name="Picture 5" descr="Model of a Specific Aims page">
            <a:extLst>
              <a:ext uri="{FF2B5EF4-FFF2-40B4-BE49-F238E27FC236}">
                <a16:creationId xmlns:a16="http://schemas.microsoft.com/office/drawing/2014/main" id="{953EE848-8ECC-9542-0321-9E78BEFB18D9}"/>
              </a:ext>
            </a:extLst>
          </p:cNvPr>
          <p:cNvPicPr>
            <a:picLocks noChangeAspect="1"/>
          </p:cNvPicPr>
          <p:nvPr/>
        </p:nvPicPr>
        <p:blipFill>
          <a:blip r:embed="rId3"/>
          <a:stretch>
            <a:fillRect/>
          </a:stretch>
        </p:blipFill>
        <p:spPr>
          <a:xfrm>
            <a:off x="7465979" y="1791285"/>
            <a:ext cx="4440310" cy="3275430"/>
          </a:xfrm>
          <a:prstGeom prst="rect">
            <a:avLst/>
          </a:prstGeom>
        </p:spPr>
      </p:pic>
      <p:sp>
        <p:nvSpPr>
          <p:cNvPr id="5" name="Footer Placeholder 4">
            <a:extLst>
              <a:ext uri="{FF2B5EF4-FFF2-40B4-BE49-F238E27FC236}">
                <a16:creationId xmlns:a16="http://schemas.microsoft.com/office/drawing/2014/main" id="{CCF65632-026A-5200-9858-75488A668262}"/>
              </a:ext>
            </a:extLst>
          </p:cNvPr>
          <p:cNvSpPr>
            <a:spLocks noGrp="1"/>
          </p:cNvSpPr>
          <p:nvPr>
            <p:ph type="ftr" sz="quarter" idx="3"/>
          </p:nvPr>
        </p:nvSpPr>
        <p:spPr/>
        <p:txBody>
          <a:bodyPr/>
          <a:lstStyle/>
          <a:p>
            <a:r>
              <a:rPr lang="en-US">
                <a:latin typeface="+mn-lt"/>
              </a:rPr>
              <a:t>Scientific Editing and Research Communication Core</a:t>
            </a:r>
            <a:endParaRPr lang="en-US" dirty="0">
              <a:latin typeface="+mn-lt"/>
            </a:endParaRPr>
          </a:p>
        </p:txBody>
      </p:sp>
    </p:spTree>
    <p:extLst>
      <p:ext uri="{BB962C8B-B14F-4D97-AF65-F5344CB8AC3E}">
        <p14:creationId xmlns:p14="http://schemas.microsoft.com/office/powerpoint/2010/main" val="3265616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67833-42D0-7CA7-7C47-2910E92EC1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586BD1-31F1-6384-E616-143CE5B903D4}"/>
              </a:ext>
            </a:extLst>
          </p:cNvPr>
          <p:cNvSpPr>
            <a:spLocks noGrp="1"/>
          </p:cNvSpPr>
          <p:nvPr>
            <p:ph type="title"/>
          </p:nvPr>
        </p:nvSpPr>
        <p:spPr>
          <a:xfrm>
            <a:off x="949325" y="498296"/>
            <a:ext cx="7870210" cy="896116"/>
          </a:xfrm>
        </p:spPr>
        <p:txBody>
          <a:bodyPr anchor="ctr">
            <a:normAutofit/>
          </a:bodyPr>
          <a:lstStyle/>
          <a:p>
            <a:r>
              <a:rPr lang="en-US" b="0" dirty="0"/>
              <a:t>Other feedback</a:t>
            </a:r>
          </a:p>
        </p:txBody>
      </p:sp>
      <p:sp>
        <p:nvSpPr>
          <p:cNvPr id="4" name="Content Placeholder 3">
            <a:extLst>
              <a:ext uri="{FF2B5EF4-FFF2-40B4-BE49-F238E27FC236}">
                <a16:creationId xmlns:a16="http://schemas.microsoft.com/office/drawing/2014/main" id="{93EDB293-3F51-E4AC-490C-17FA43172000}"/>
              </a:ext>
            </a:extLst>
          </p:cNvPr>
          <p:cNvSpPr>
            <a:spLocks noGrp="1"/>
          </p:cNvSpPr>
          <p:nvPr>
            <p:ph idx="1"/>
          </p:nvPr>
        </p:nvSpPr>
        <p:spPr>
          <a:xfrm>
            <a:off x="952499" y="1686757"/>
            <a:ext cx="8987914" cy="4256843"/>
          </a:xfrm>
        </p:spPr>
        <p:txBody>
          <a:bodyPr>
            <a:normAutofit/>
          </a:bodyPr>
          <a:lstStyle/>
          <a:p>
            <a:pPr marL="342900" indent="-342900">
              <a:buFont typeface="Arial" panose="020B0604020202020204" pitchFamily="34" charset="0"/>
              <a:buChar char="•"/>
            </a:pPr>
            <a:r>
              <a:rPr lang="en-US" sz="2400" dirty="0"/>
              <a:t>Identify ambiguous statements</a:t>
            </a:r>
          </a:p>
          <a:p>
            <a:pPr marL="1028700" lvl="1" indent="-342900"/>
            <a:r>
              <a:rPr lang="en-US" sz="2000" dirty="0">
                <a:latin typeface="Helvetica" pitchFamily="2" charset="0"/>
              </a:rPr>
              <a:t>Ideally provide alternative wording</a:t>
            </a:r>
          </a:p>
          <a:p>
            <a:pPr marL="1028700" lvl="1" indent="-342900"/>
            <a:r>
              <a:rPr lang="en-US" sz="2000" dirty="0">
                <a:latin typeface="Helvetica" pitchFamily="2" charset="0"/>
              </a:rPr>
              <a:t>Explain problem in comment</a:t>
            </a:r>
          </a:p>
          <a:p>
            <a:pPr marL="342900" indent="-342900">
              <a:buFont typeface="Arial" panose="020B0604020202020204" pitchFamily="34" charset="0"/>
              <a:buChar char="•"/>
            </a:pPr>
            <a:r>
              <a:rPr lang="en-US" sz="2400" dirty="0">
                <a:latin typeface="Helvetica" pitchFamily="2" charset="0"/>
              </a:rPr>
              <a:t>Point out if they are missing key statements</a:t>
            </a:r>
          </a:p>
          <a:p>
            <a:pPr marL="1028700" lvl="1" indent="-342900"/>
            <a:r>
              <a:rPr lang="en-US" sz="2000" dirty="0">
                <a:latin typeface="Helvetica" pitchFamily="2" charset="0"/>
              </a:rPr>
              <a:t>Knowledge gap</a:t>
            </a:r>
          </a:p>
          <a:p>
            <a:pPr marL="1028700" lvl="1" indent="-342900"/>
            <a:r>
              <a:rPr lang="en-US" sz="2000" dirty="0">
                <a:latin typeface="Helvetica" pitchFamily="2" charset="0"/>
              </a:rPr>
              <a:t>Objective or hypothesis</a:t>
            </a:r>
          </a:p>
          <a:p>
            <a:pPr marL="1028700" lvl="1" indent="-342900"/>
            <a:r>
              <a:rPr lang="en-US" sz="2000" dirty="0">
                <a:latin typeface="Helvetica" pitchFamily="2" charset="0"/>
              </a:rPr>
              <a:t>Main conclusion/takeaway</a:t>
            </a:r>
          </a:p>
          <a:p>
            <a:pPr marL="342900" indent="-342900">
              <a:buFont typeface="Arial" panose="020B0604020202020204" pitchFamily="34" charset="0"/>
              <a:buChar char="•"/>
            </a:pPr>
            <a:r>
              <a:rPr lang="en-US" sz="2400" dirty="0">
                <a:latin typeface="Helvetica" pitchFamily="2" charset="0"/>
              </a:rPr>
              <a:t>Suggest a schematic figure</a:t>
            </a:r>
          </a:p>
          <a:p>
            <a:pPr marL="1028700" lvl="1" indent="-342900"/>
            <a:r>
              <a:rPr lang="en-US" sz="2000" dirty="0">
                <a:latin typeface="Helvetica" pitchFamily="2" charset="0"/>
              </a:rPr>
              <a:t>To clarify key process or relationship among aims</a:t>
            </a:r>
          </a:p>
          <a:p>
            <a:pPr marL="1028700" lvl="1" indent="-342900"/>
            <a:endParaRPr lang="en-US" sz="2000" dirty="0">
              <a:latin typeface="Helvetica" pitchFamily="2" charset="0"/>
            </a:endParaRPr>
          </a:p>
          <a:p>
            <a:pPr marL="342900" indent="-342900"/>
            <a:endParaRPr lang="en-US" sz="2000" dirty="0">
              <a:latin typeface="Helvetica" pitchFamily="2" charset="0"/>
            </a:endParaRPr>
          </a:p>
          <a:p>
            <a:pPr marL="1028700" lvl="1" indent="-342900"/>
            <a:endParaRPr lang="en-US" sz="2000" dirty="0"/>
          </a:p>
        </p:txBody>
      </p:sp>
      <p:sp>
        <p:nvSpPr>
          <p:cNvPr id="5" name="Footer Placeholder 4">
            <a:extLst>
              <a:ext uri="{FF2B5EF4-FFF2-40B4-BE49-F238E27FC236}">
                <a16:creationId xmlns:a16="http://schemas.microsoft.com/office/drawing/2014/main" id="{63689B9B-EA94-F423-8C36-89B96D647472}"/>
              </a:ext>
            </a:extLst>
          </p:cNvPr>
          <p:cNvSpPr>
            <a:spLocks noGrp="1"/>
          </p:cNvSpPr>
          <p:nvPr>
            <p:ph type="ftr" sz="quarter" idx="3"/>
          </p:nvPr>
        </p:nvSpPr>
        <p:spPr>
          <a:xfrm>
            <a:off x="6575729" y="6450817"/>
            <a:ext cx="4679216" cy="365125"/>
          </a:xfrm>
        </p:spPr>
        <p:txBody>
          <a:bodyPr anchor="ctr">
            <a:normAutofit/>
          </a:bodyPr>
          <a:lstStyle/>
          <a:p>
            <a:pPr>
              <a:spcAft>
                <a:spcPts val="600"/>
              </a:spcAft>
            </a:pPr>
            <a:r>
              <a:rPr lang="en-US"/>
              <a:t>Scientific Editing and Research Communication Core</a:t>
            </a:r>
          </a:p>
        </p:txBody>
      </p:sp>
    </p:spTree>
    <p:extLst>
      <p:ext uri="{BB962C8B-B14F-4D97-AF65-F5344CB8AC3E}">
        <p14:creationId xmlns:p14="http://schemas.microsoft.com/office/powerpoint/2010/main" val="2151973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EBB497-A679-EBD2-DEDC-FC0A9C3C8330}"/>
              </a:ext>
            </a:extLst>
          </p:cNvPr>
          <p:cNvSpPr>
            <a:spLocks noGrp="1"/>
          </p:cNvSpPr>
          <p:nvPr>
            <p:ph type="title"/>
          </p:nvPr>
        </p:nvSpPr>
        <p:spPr>
          <a:xfrm>
            <a:off x="949325" y="498296"/>
            <a:ext cx="7191785" cy="896116"/>
          </a:xfrm>
        </p:spPr>
        <p:txBody>
          <a:bodyPr anchor="ctr">
            <a:normAutofit fontScale="90000"/>
          </a:bodyPr>
          <a:lstStyle/>
          <a:p>
            <a:r>
              <a:rPr lang="en-US" b="0" dirty="0"/>
              <a:t>How to approach giving  feedback</a:t>
            </a:r>
          </a:p>
        </p:txBody>
      </p:sp>
      <p:sp>
        <p:nvSpPr>
          <p:cNvPr id="4" name="Content Placeholder 3">
            <a:extLst>
              <a:ext uri="{FF2B5EF4-FFF2-40B4-BE49-F238E27FC236}">
                <a16:creationId xmlns:a16="http://schemas.microsoft.com/office/drawing/2014/main" id="{610C71FE-AE55-A584-ED48-99B298929E81}"/>
              </a:ext>
            </a:extLst>
          </p:cNvPr>
          <p:cNvSpPr>
            <a:spLocks noGrp="1"/>
          </p:cNvSpPr>
          <p:nvPr>
            <p:ph idx="1"/>
          </p:nvPr>
        </p:nvSpPr>
        <p:spPr>
          <a:xfrm>
            <a:off x="952499" y="1686757"/>
            <a:ext cx="5257801" cy="4256843"/>
          </a:xfrm>
        </p:spPr>
        <p:txBody>
          <a:bodyPr>
            <a:normAutofit/>
          </a:bodyPr>
          <a:lstStyle/>
          <a:p>
            <a:pPr marL="457200" indent="-457200">
              <a:buFont typeface="Arial" panose="020B0604020202020204" pitchFamily="34" charset="0"/>
              <a:buChar char="•"/>
            </a:pPr>
            <a:r>
              <a:rPr lang="en-US" sz="2400" dirty="0"/>
              <a:t>Point out what was done well</a:t>
            </a:r>
          </a:p>
          <a:p>
            <a:pPr marL="457200" indent="-457200">
              <a:buFont typeface="Arial" panose="020B0604020202020204" pitchFamily="34" charset="0"/>
              <a:buChar char="•"/>
            </a:pPr>
            <a:r>
              <a:rPr lang="en-US" sz="2400" dirty="0"/>
              <a:t>Use track changes to make it easy to see changes</a:t>
            </a:r>
          </a:p>
          <a:p>
            <a:pPr marL="457200" indent="-457200">
              <a:buFont typeface="Arial" panose="020B0604020202020204" pitchFamily="34" charset="0"/>
              <a:buChar char="•"/>
            </a:pPr>
            <a:r>
              <a:rPr lang="en-US" sz="2400" dirty="0"/>
              <a:t>Provide honest, constructive criticism</a:t>
            </a:r>
          </a:p>
          <a:p>
            <a:pPr marL="457200" indent="-457200">
              <a:buFont typeface="Arial" panose="020B0604020202020204" pitchFamily="34" charset="0"/>
              <a:buChar char="•"/>
            </a:pPr>
            <a:r>
              <a:rPr lang="en-US" sz="2400" dirty="0"/>
              <a:t>Use ”Comments” to ask questions</a:t>
            </a:r>
          </a:p>
        </p:txBody>
      </p:sp>
      <p:sp>
        <p:nvSpPr>
          <p:cNvPr id="5" name="Footer Placeholder 4">
            <a:extLst>
              <a:ext uri="{FF2B5EF4-FFF2-40B4-BE49-F238E27FC236}">
                <a16:creationId xmlns:a16="http://schemas.microsoft.com/office/drawing/2014/main" id="{295A2C06-D1C1-B139-12F2-5651BB66BD0C}"/>
              </a:ext>
            </a:extLst>
          </p:cNvPr>
          <p:cNvSpPr>
            <a:spLocks noGrp="1"/>
          </p:cNvSpPr>
          <p:nvPr>
            <p:ph type="ftr" sz="quarter" idx="3"/>
          </p:nvPr>
        </p:nvSpPr>
        <p:spPr>
          <a:xfrm>
            <a:off x="6575729" y="6450817"/>
            <a:ext cx="4679216" cy="365125"/>
          </a:xfrm>
        </p:spPr>
        <p:txBody>
          <a:bodyPr anchor="ctr">
            <a:normAutofit/>
          </a:bodyPr>
          <a:lstStyle/>
          <a:p>
            <a:pPr>
              <a:spcAft>
                <a:spcPts val="600"/>
              </a:spcAft>
            </a:pPr>
            <a:r>
              <a:rPr lang="en-US"/>
              <a:t>Scientific Editing and Research Communication Core</a:t>
            </a:r>
          </a:p>
        </p:txBody>
      </p:sp>
      <p:pic>
        <p:nvPicPr>
          <p:cNvPr id="9" name="Picture 7" descr="Summary (Nature) 7-3-08_CBedit">
            <a:extLst>
              <a:ext uri="{FF2B5EF4-FFF2-40B4-BE49-F238E27FC236}">
                <a16:creationId xmlns:a16="http://schemas.microsoft.com/office/drawing/2014/main" id="{9E6940A7-5F5D-B09E-0D3A-A7D8EB41D3F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7000"/>
                    </a14:imgEffect>
                  </a14:imgLayer>
                </a14:imgProps>
              </a:ext>
              <a:ext uri="{28A0092B-C50C-407E-A947-70E740481C1C}">
                <a14:useLocalDpi xmlns:a14="http://schemas.microsoft.com/office/drawing/2010/main"/>
              </a:ext>
            </a:extLst>
          </a:blip>
          <a:srcRect/>
          <a:stretch/>
        </p:blipFill>
        <p:spPr bwMode="auto">
          <a:xfrm>
            <a:off x="6237912" y="1537232"/>
            <a:ext cx="5954088" cy="4555892"/>
          </a:xfrm>
          <a:prstGeom prst="rect">
            <a:avLst/>
          </a:prstGeom>
          <a:noFill/>
          <a:ln>
            <a:noFill/>
          </a:ln>
          <a:effectLst>
            <a:outerShdw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0404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E40B7F-8179-4352-87BD-414B58AEE6FC}"/>
              </a:ext>
            </a:extLst>
          </p:cNvPr>
          <p:cNvSpPr>
            <a:spLocks noGrp="1"/>
          </p:cNvSpPr>
          <p:nvPr>
            <p:ph type="title"/>
          </p:nvPr>
        </p:nvSpPr>
        <p:spPr/>
        <p:txBody>
          <a:bodyPr/>
          <a:lstStyle/>
          <a:p>
            <a:r>
              <a:rPr lang="en-US" b="0" dirty="0"/>
              <a:t>What editing staff do</a:t>
            </a:r>
          </a:p>
        </p:txBody>
      </p:sp>
      <p:sp>
        <p:nvSpPr>
          <p:cNvPr id="12" name="Rectangle 8">
            <a:extLst>
              <a:ext uri="{FF2B5EF4-FFF2-40B4-BE49-F238E27FC236}">
                <a16:creationId xmlns:a16="http://schemas.microsoft.com/office/drawing/2014/main" id="{F645BCFB-B4AB-0762-E3B4-7916E46B75DF}"/>
              </a:ext>
            </a:extLst>
          </p:cNvPr>
          <p:cNvSpPr>
            <a:spLocks noChangeArrowheads="1"/>
          </p:cNvSpPr>
          <p:nvPr/>
        </p:nvSpPr>
        <p:spPr bwMode="auto">
          <a:xfrm>
            <a:off x="952499" y="1712911"/>
            <a:ext cx="10491356" cy="4601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3" indent="-285753">
              <a:spcBef>
                <a:spcPts val="1200"/>
              </a:spcBef>
              <a:spcAft>
                <a:spcPts val="600"/>
              </a:spcAft>
              <a:buFont typeface="Arial" panose="020B0604020202020204" pitchFamily="34" charset="0"/>
              <a:buChar char="•"/>
            </a:pPr>
            <a:r>
              <a:rPr lang="en-US" sz="2000" dirty="0"/>
              <a:t>Provide input on drafts of writing projects</a:t>
            </a:r>
          </a:p>
          <a:p>
            <a:pPr marL="285753" indent="-285753">
              <a:spcBef>
                <a:spcPts val="1200"/>
              </a:spcBef>
              <a:spcAft>
                <a:spcPts val="600"/>
              </a:spcAft>
              <a:buFont typeface="Arial" panose="020B0604020202020204" pitchFamily="34" charset="0"/>
              <a:buChar char="•"/>
            </a:pPr>
            <a:r>
              <a:rPr lang="en-US" sz="2000" dirty="0"/>
              <a:t>Provide one-on-one consultation on writing strategy</a:t>
            </a:r>
          </a:p>
          <a:p>
            <a:pPr marL="285753" indent="-285753">
              <a:spcBef>
                <a:spcPts val="1200"/>
              </a:spcBef>
              <a:spcAft>
                <a:spcPts val="600"/>
              </a:spcAft>
              <a:buFont typeface="Arial" panose="020B0604020202020204" pitchFamily="34" charset="0"/>
              <a:buChar char="•"/>
            </a:pPr>
            <a:r>
              <a:rPr lang="en-US" sz="2000" dirty="0"/>
              <a:t>Brainstorm with authors and faculty on Specific Aims</a:t>
            </a:r>
          </a:p>
          <a:p>
            <a:pPr marL="285753" indent="-285753">
              <a:spcBef>
                <a:spcPts val="1200"/>
              </a:spcBef>
              <a:spcAft>
                <a:spcPts val="600"/>
              </a:spcAft>
              <a:buSzPct val="80000"/>
              <a:buFont typeface="Arial" panose="020B0604020202020204" pitchFamily="34" charset="0"/>
              <a:buChar char="•"/>
            </a:pPr>
            <a:r>
              <a:rPr lang="en-US" sz="2000" dirty="0"/>
              <a:t>Teach scientific writing</a:t>
            </a:r>
          </a:p>
          <a:p>
            <a:pPr marL="285753" indent="-285753">
              <a:spcBef>
                <a:spcPts val="1200"/>
              </a:spcBef>
              <a:spcAft>
                <a:spcPts val="600"/>
              </a:spcAft>
              <a:buSzPct val="80000"/>
              <a:buFont typeface="Arial" panose="020B0604020202020204" pitchFamily="34" charset="0"/>
              <a:buChar char="•"/>
            </a:pPr>
            <a:r>
              <a:rPr lang="en-US" sz="2000" dirty="0"/>
              <a:t>Collect and generate resources</a:t>
            </a:r>
          </a:p>
          <a:p>
            <a:pPr marL="742960" lvl="1" indent="-285753">
              <a:spcAft>
                <a:spcPts val="300"/>
              </a:spcAft>
              <a:buSzPct val="80000"/>
              <a:buFont typeface="System Font Regular"/>
              <a:buChar char="—"/>
            </a:pPr>
            <a:r>
              <a:rPr lang="en-US" sz="1600" dirty="0"/>
              <a:t>Changes in funding agency requirements</a:t>
            </a:r>
          </a:p>
          <a:p>
            <a:pPr marL="742960" lvl="1" indent="-285753">
              <a:buSzPct val="80000"/>
              <a:buFont typeface="System Font Regular"/>
              <a:buChar char="—"/>
            </a:pPr>
            <a:r>
              <a:rPr lang="en-US" sz="1600" dirty="0"/>
              <a:t>Grant writing templates (NIH “R”/“K/“F” grants)</a:t>
            </a:r>
          </a:p>
          <a:p>
            <a:pPr marL="288929" indent="-271466">
              <a:spcBef>
                <a:spcPts val="1200"/>
              </a:spcBef>
              <a:spcAft>
                <a:spcPts val="600"/>
              </a:spcAft>
              <a:buSzPct val="80000"/>
              <a:buFont typeface="Arial" panose="020B0604020202020204" pitchFamily="34" charset="0"/>
              <a:buChar char="•"/>
              <a:tabLst>
                <a:tab pos="271466" algn="l"/>
              </a:tabLst>
            </a:pPr>
            <a:r>
              <a:rPr lang="en-US" sz="2000" dirty="0"/>
              <a:t>Liaise with other RD professionals</a:t>
            </a:r>
          </a:p>
          <a:p>
            <a:pPr marL="742960" lvl="1" indent="-285753">
              <a:spcAft>
                <a:spcPts val="300"/>
              </a:spcAft>
              <a:buSzPct val="80000"/>
              <a:buFont typeface="System Font Regular"/>
              <a:buChar char="—"/>
              <a:tabLst>
                <a:tab pos="271466" algn="l"/>
              </a:tabLst>
            </a:pPr>
            <a:r>
              <a:rPr lang="en-US" sz="1600" dirty="0"/>
              <a:t>National Organization of Research Development Professionals (NORDP)</a:t>
            </a:r>
          </a:p>
          <a:p>
            <a:pPr marL="742960" lvl="1" indent="-285753">
              <a:buSzPct val="80000"/>
              <a:buFont typeface="System Font Regular"/>
              <a:buChar char="—"/>
              <a:tabLst>
                <a:tab pos="271466" algn="l"/>
              </a:tabLst>
            </a:pPr>
            <a:r>
              <a:rPr lang="en-US" sz="1600" dirty="0"/>
              <a:t>Scientific Editors Network (</a:t>
            </a:r>
            <a:r>
              <a:rPr lang="en-US" sz="1600" dirty="0" err="1"/>
              <a:t>ScENe</a:t>
            </a:r>
            <a:r>
              <a:rPr lang="en-US" sz="1600" dirty="0"/>
              <a:t>)</a:t>
            </a:r>
          </a:p>
          <a:p>
            <a:pPr marL="742960" lvl="1" indent="-285753">
              <a:buSzPct val="80000"/>
              <a:buFont typeface="System Font Regular"/>
              <a:buChar char="—"/>
              <a:tabLst>
                <a:tab pos="271466" algn="l"/>
              </a:tabLst>
            </a:pPr>
            <a:r>
              <a:rPr lang="en-US" sz="1600" dirty="0"/>
              <a:t>American Medical Writers Association (AMWA)</a:t>
            </a:r>
            <a:endParaRPr lang="en-US" sz="2400" dirty="0"/>
          </a:p>
        </p:txBody>
      </p:sp>
      <p:sp>
        <p:nvSpPr>
          <p:cNvPr id="4" name="Oval 3">
            <a:extLst>
              <a:ext uri="{FF2B5EF4-FFF2-40B4-BE49-F238E27FC236}">
                <a16:creationId xmlns:a16="http://schemas.microsoft.com/office/drawing/2014/main" id="{2CF83566-9C97-2A16-C611-29B90B238644}"/>
              </a:ext>
              <a:ext uri="{C183D7F6-B498-43B3-948B-1728B52AA6E4}">
                <adec:decorative xmlns:adec="http://schemas.microsoft.com/office/drawing/2017/decorative" val="1"/>
              </a:ext>
            </a:extLst>
          </p:cNvPr>
          <p:cNvSpPr/>
          <p:nvPr/>
        </p:nvSpPr>
        <p:spPr bwMode="auto">
          <a:xfrm>
            <a:off x="42582" y="1576265"/>
            <a:ext cx="7512424" cy="611124"/>
          </a:xfrm>
          <a:prstGeom prst="ellipse">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3" name="Oval 2">
            <a:extLst>
              <a:ext uri="{FF2B5EF4-FFF2-40B4-BE49-F238E27FC236}">
                <a16:creationId xmlns:a16="http://schemas.microsoft.com/office/drawing/2014/main" id="{05CDB64F-535A-8854-203E-A521E64822CD}"/>
              </a:ext>
              <a:ext uri="{C183D7F6-B498-43B3-948B-1728B52AA6E4}">
                <adec:decorative xmlns:adec="http://schemas.microsoft.com/office/drawing/2017/decorative" val="1"/>
              </a:ext>
            </a:extLst>
          </p:cNvPr>
          <p:cNvSpPr/>
          <p:nvPr/>
        </p:nvSpPr>
        <p:spPr bwMode="auto">
          <a:xfrm>
            <a:off x="0" y="3775665"/>
            <a:ext cx="7512424" cy="1165412"/>
          </a:xfrm>
          <a:prstGeom prst="ellipse">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6" name="Oval 5">
            <a:extLst>
              <a:ext uri="{FF2B5EF4-FFF2-40B4-BE49-F238E27FC236}">
                <a16:creationId xmlns:a16="http://schemas.microsoft.com/office/drawing/2014/main" id="{4C9E5AAC-B8DC-B6C5-9B22-F35E94CDC143}"/>
              </a:ext>
              <a:ext uri="{C183D7F6-B498-43B3-948B-1728B52AA6E4}">
                <adec:decorative xmlns:adec="http://schemas.microsoft.com/office/drawing/2017/decorative" val="1"/>
              </a:ext>
            </a:extLst>
          </p:cNvPr>
          <p:cNvSpPr/>
          <p:nvPr/>
        </p:nvSpPr>
        <p:spPr bwMode="auto">
          <a:xfrm>
            <a:off x="0" y="3164541"/>
            <a:ext cx="7512424" cy="611124"/>
          </a:xfrm>
          <a:prstGeom prst="ellipse">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Verdana" pitchFamily="-112" charset="0"/>
              <a:ea typeface="ＭＳ Ｐゴシック" pitchFamily="-112" charset="-128"/>
              <a:cs typeface="ＭＳ Ｐゴシック" pitchFamily="-112" charset="-128"/>
            </a:endParaRPr>
          </a:p>
        </p:txBody>
      </p:sp>
      <p:graphicFrame>
        <p:nvGraphicFramePr>
          <p:cNvPr id="7" name="Diagram 6" descr="Illustration of the points I care about in scientific writing:&#10;&#10;• The science&#10;• Strategic writing&#10;• Clear writing">
            <a:extLst>
              <a:ext uri="{FF2B5EF4-FFF2-40B4-BE49-F238E27FC236}">
                <a16:creationId xmlns:a16="http://schemas.microsoft.com/office/drawing/2014/main" id="{65DAE768-1352-5FC9-E686-C7BEAB98A764}"/>
              </a:ext>
            </a:extLst>
          </p:cNvPr>
          <p:cNvGraphicFramePr/>
          <p:nvPr>
            <p:extLst>
              <p:ext uri="{D42A27DB-BD31-4B8C-83A1-F6EECF244321}">
                <p14:modId xmlns:p14="http://schemas.microsoft.com/office/powerpoint/2010/main" val="1183064441"/>
              </p:ext>
            </p:extLst>
          </p:nvPr>
        </p:nvGraphicFramePr>
        <p:xfrm>
          <a:off x="7512424" y="1585047"/>
          <a:ext cx="5351556" cy="3387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3">
            <a:extLst>
              <a:ext uri="{FF2B5EF4-FFF2-40B4-BE49-F238E27FC236}">
                <a16:creationId xmlns:a16="http://schemas.microsoft.com/office/drawing/2014/main" id="{A016622F-8B3B-1324-B2B6-33565A1F80B9}"/>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315125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a:extLst>
              <a:ext uri="{FF2B5EF4-FFF2-40B4-BE49-F238E27FC236}">
                <a16:creationId xmlns:a16="http://schemas.microsoft.com/office/drawing/2014/main" id="{D28FA5DA-6DC8-5F82-0B7C-85B807ED14EF}"/>
              </a:ext>
            </a:extLst>
          </p:cNvPr>
          <p:cNvSpPr txBox="1">
            <a:spLocks noGrp="1"/>
          </p:cNvSpPr>
          <p:nvPr>
            <p:ph type="title" idx="4294967295"/>
          </p:nvPr>
        </p:nvSpPr>
        <p:spPr>
          <a:xfrm>
            <a:off x="960094" y="136728"/>
            <a:ext cx="7947188" cy="8961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br>
            <a:r>
              <a:rPr kumimoji="0" lang="en-US" sz="3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t>The Joy of Criticism</a:t>
            </a:r>
          </a:p>
        </p:txBody>
      </p:sp>
      <p:sp>
        <p:nvSpPr>
          <p:cNvPr id="2" name="Rectangle 7">
            <a:extLst>
              <a:ext uri="{FF2B5EF4-FFF2-40B4-BE49-F238E27FC236}">
                <a16:creationId xmlns:a16="http://schemas.microsoft.com/office/drawing/2014/main" id="{BDF89FB7-6F53-EE06-D80F-E13BC3585769}"/>
              </a:ext>
            </a:extLst>
          </p:cNvPr>
          <p:cNvSpPr>
            <a:spLocks noChangeArrowheads="1"/>
          </p:cNvSpPr>
          <p:nvPr/>
        </p:nvSpPr>
        <p:spPr bwMode="auto">
          <a:xfrm>
            <a:off x="960094" y="1178912"/>
            <a:ext cx="6886047" cy="4696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609600" lvl="1" indent="-257175">
              <a:spcAft>
                <a:spcPts val="0"/>
              </a:spcAft>
              <a:buFont typeface="System Font Regular"/>
              <a:buChar char="—"/>
            </a:pPr>
            <a:endParaRPr lang="en-US" sz="2200" i="0" dirty="0">
              <a:latin typeface="Roboto" panose="02000000000000000000" pitchFamily="2" charset="0"/>
              <a:ea typeface="Roboto" panose="02000000000000000000" pitchFamily="2" charset="0"/>
            </a:endParaRPr>
          </a:p>
          <a:p>
            <a:pPr marL="9525">
              <a:spcAft>
                <a:spcPts val="450"/>
              </a:spcAft>
            </a:pPr>
            <a:r>
              <a:rPr lang="en-US" sz="2800" b="1" i="0" dirty="0">
                <a:latin typeface="Roboto" panose="02000000000000000000" pitchFamily="2" charset="0"/>
                <a:ea typeface="Roboto" panose="02000000000000000000" pitchFamily="2" charset="0"/>
              </a:rPr>
              <a:t>How to be a positive critic</a:t>
            </a:r>
          </a:p>
          <a:p>
            <a:pPr marL="638175" lvl="1" indent="-285750">
              <a:spcAft>
                <a:spcPts val="600"/>
              </a:spcAft>
              <a:buFont typeface="Arial" panose="020B0604020202020204" pitchFamily="34" charset="0"/>
              <a:buChar char="•"/>
            </a:pPr>
            <a:r>
              <a:rPr lang="en-US" sz="2200" i="0" dirty="0">
                <a:latin typeface="Roboto" panose="02000000000000000000" pitchFamily="2" charset="0"/>
                <a:ea typeface="Roboto" panose="02000000000000000000" pitchFamily="2" charset="0"/>
              </a:rPr>
              <a:t>Be humble</a:t>
            </a:r>
          </a:p>
          <a:p>
            <a:pPr marL="638175" lvl="1" indent="-285750">
              <a:spcAft>
                <a:spcPts val="600"/>
              </a:spcAft>
              <a:buFont typeface="Arial" panose="020B0604020202020204" pitchFamily="34" charset="0"/>
              <a:buChar char="•"/>
            </a:pPr>
            <a:r>
              <a:rPr lang="en-US" sz="2200" i="0" dirty="0">
                <a:latin typeface="Roboto" panose="02000000000000000000" pitchFamily="2" charset="0"/>
                <a:ea typeface="Roboto" panose="02000000000000000000" pitchFamily="2" charset="0"/>
              </a:rPr>
              <a:t>Ask “How could I be doing this better?”</a:t>
            </a:r>
          </a:p>
          <a:p>
            <a:pPr marL="638175" lvl="1" indent="-285750">
              <a:spcAft>
                <a:spcPts val="600"/>
              </a:spcAft>
              <a:buFont typeface="Arial" panose="020B0604020202020204" pitchFamily="34" charset="0"/>
              <a:buChar char="•"/>
            </a:pPr>
            <a:r>
              <a:rPr lang="en-US" sz="2200" i="0" dirty="0">
                <a:solidFill>
                  <a:schemeClr val="accent4"/>
                </a:solidFill>
                <a:latin typeface="Roboto" panose="02000000000000000000" pitchFamily="2" charset="0"/>
                <a:ea typeface="Roboto" panose="02000000000000000000" pitchFamily="2" charset="0"/>
              </a:rPr>
              <a:t>Become aware </a:t>
            </a:r>
            <a:r>
              <a:rPr lang="en-US" sz="2200" i="0" dirty="0">
                <a:latin typeface="Roboto" panose="02000000000000000000" pitchFamily="2" charset="0"/>
                <a:ea typeface="Roboto" panose="02000000000000000000" pitchFamily="2" charset="0"/>
              </a:rPr>
              <a:t>of the emotions, actions, and feelings of the people you are criticizing</a:t>
            </a:r>
          </a:p>
          <a:p>
            <a:pPr marL="638175" lvl="1" indent="-285750">
              <a:spcAft>
                <a:spcPts val="600"/>
              </a:spcAft>
              <a:buFont typeface="Arial" panose="020B0604020202020204" pitchFamily="34" charset="0"/>
              <a:buChar char="•"/>
            </a:pPr>
            <a:r>
              <a:rPr lang="en-US" sz="2200" i="0" dirty="0">
                <a:latin typeface="Roboto" panose="02000000000000000000" pitchFamily="2" charset="0"/>
                <a:ea typeface="Roboto" panose="02000000000000000000" pitchFamily="2" charset="0"/>
              </a:rPr>
              <a:t>Acknowledge that your criticisms are necessarily subjective</a:t>
            </a:r>
          </a:p>
          <a:p>
            <a:pPr marL="638175" lvl="1" indent="-285750">
              <a:spcAft>
                <a:spcPts val="600"/>
              </a:spcAft>
              <a:buFont typeface="Arial" panose="020B0604020202020204" pitchFamily="34" charset="0"/>
              <a:buChar char="•"/>
            </a:pPr>
            <a:r>
              <a:rPr lang="en-US" sz="2200" dirty="0">
                <a:solidFill>
                  <a:schemeClr val="accent4"/>
                </a:solidFill>
                <a:latin typeface="Roboto" panose="02000000000000000000" pitchFamily="2" charset="0"/>
                <a:ea typeface="Roboto" panose="02000000000000000000" pitchFamily="2" charset="0"/>
              </a:rPr>
              <a:t>Provide suggestions for how to address a challenge</a:t>
            </a:r>
            <a:endParaRPr lang="en-US" sz="2200" i="0" dirty="0">
              <a:solidFill>
                <a:schemeClr val="accent4"/>
              </a:solidFill>
              <a:latin typeface="Roboto" panose="02000000000000000000" pitchFamily="2" charset="0"/>
              <a:ea typeface="Roboto" panose="02000000000000000000" pitchFamily="2" charset="0"/>
            </a:endParaRPr>
          </a:p>
          <a:p>
            <a:pPr marL="638175" lvl="1" indent="-285750">
              <a:spcAft>
                <a:spcPts val="600"/>
              </a:spcAft>
              <a:buFont typeface="Arial" panose="020B0604020202020204" pitchFamily="34" charset="0"/>
              <a:buChar char="•"/>
            </a:pPr>
            <a:r>
              <a:rPr lang="en-US" sz="2200" i="0" dirty="0">
                <a:latin typeface="Roboto" panose="02000000000000000000" pitchFamily="2" charset="0"/>
                <a:ea typeface="Roboto" panose="02000000000000000000" pitchFamily="2" charset="0"/>
              </a:rPr>
              <a:t>Lead through actions, set a good example, follow up with questions</a:t>
            </a:r>
          </a:p>
        </p:txBody>
      </p:sp>
      <p:pic>
        <p:nvPicPr>
          <p:cNvPr id="6" name="Picture 5" descr="Image of the article The Joy of Criticism">
            <a:extLst>
              <a:ext uri="{FF2B5EF4-FFF2-40B4-BE49-F238E27FC236}">
                <a16:creationId xmlns:a16="http://schemas.microsoft.com/office/drawing/2014/main" id="{42A5A7DC-C104-7BD0-A5C7-1F1590EC2A9D}"/>
              </a:ext>
            </a:extLst>
          </p:cNvPr>
          <p:cNvPicPr>
            <a:picLocks noChangeAspect="1"/>
          </p:cNvPicPr>
          <p:nvPr/>
        </p:nvPicPr>
        <p:blipFill>
          <a:blip r:embed="rId3"/>
          <a:stretch>
            <a:fillRect/>
          </a:stretch>
        </p:blipFill>
        <p:spPr>
          <a:xfrm>
            <a:off x="8132555" y="1317412"/>
            <a:ext cx="3831669" cy="3849772"/>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D1347422-AA23-94BF-0514-19663188144F}"/>
              </a:ext>
            </a:extLst>
          </p:cNvPr>
          <p:cNvSpPr txBox="1"/>
          <p:nvPr/>
        </p:nvSpPr>
        <p:spPr>
          <a:xfrm>
            <a:off x="8132555" y="5658418"/>
            <a:ext cx="3757444" cy="646331"/>
          </a:xfrm>
          <a:prstGeom prst="rect">
            <a:avLst/>
          </a:prstGeom>
          <a:noFill/>
        </p:spPr>
        <p:txBody>
          <a:bodyPr wrap="square" rtlCol="0">
            <a:spAutoFit/>
          </a:bodyPr>
          <a:lstStyle/>
          <a:p>
            <a:pPr algn="r"/>
            <a:r>
              <a:rPr lang="en-US" sz="900" i="0" dirty="0">
                <a:latin typeface="Helvetica" charset="0"/>
              </a:rPr>
              <a:t>By Peter Fiske</a:t>
            </a:r>
          </a:p>
          <a:p>
            <a:pPr algn="r"/>
            <a:r>
              <a:rPr lang="en-US" sz="900" dirty="0">
                <a:latin typeface="Helvetica" charset="0"/>
                <a:hlinkClick r:id="rId4"/>
              </a:rPr>
              <a:t>https://</a:t>
            </a:r>
            <a:r>
              <a:rPr lang="en-US" sz="900" dirty="0" err="1">
                <a:latin typeface="Helvetica" charset="0"/>
                <a:hlinkClick r:id="rId4"/>
              </a:rPr>
              <a:t>www.science.org</a:t>
            </a:r>
            <a:r>
              <a:rPr lang="en-US" sz="900" dirty="0">
                <a:latin typeface="Helvetica" charset="0"/>
                <a:hlinkClick r:id="rId4"/>
              </a:rPr>
              <a:t>/content/article/joy-criticism#:~:text=Much%20of%20the%20criticism%20we,improve%20and%20strengthen%20the%20work.</a:t>
            </a:r>
            <a:endParaRPr lang="en-US" sz="900" i="0" dirty="0">
              <a:latin typeface="Helvetica" charset="0"/>
            </a:endParaRPr>
          </a:p>
        </p:txBody>
      </p:sp>
      <p:sp>
        <p:nvSpPr>
          <p:cNvPr id="5" name="Footer Placeholder 4">
            <a:extLst>
              <a:ext uri="{FF2B5EF4-FFF2-40B4-BE49-F238E27FC236}">
                <a16:creationId xmlns:a16="http://schemas.microsoft.com/office/drawing/2014/main" id="{CCF65632-026A-5200-9858-75488A668262}"/>
              </a:ext>
            </a:extLst>
          </p:cNvPr>
          <p:cNvSpPr>
            <a:spLocks noGrp="1"/>
          </p:cNvSpPr>
          <p:nvPr>
            <p:ph type="ftr" sz="quarter" idx="3"/>
          </p:nvPr>
        </p:nvSpPr>
        <p:spPr/>
        <p:txBody>
          <a:bodyPr/>
          <a:lstStyle/>
          <a:p>
            <a:r>
              <a:rPr lang="en-US">
                <a:latin typeface="+mn-lt"/>
              </a:rPr>
              <a:t>Scientific Editing and Research Communication Core</a:t>
            </a:r>
            <a:endParaRPr lang="en-US" dirty="0">
              <a:latin typeface="+mn-lt"/>
            </a:endParaRPr>
          </a:p>
        </p:txBody>
      </p:sp>
    </p:spTree>
    <p:extLst>
      <p:ext uri="{BB962C8B-B14F-4D97-AF65-F5344CB8AC3E}">
        <p14:creationId xmlns:p14="http://schemas.microsoft.com/office/powerpoint/2010/main" val="1325332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DF235-99A6-C75F-2ABB-103B003FFB59}"/>
            </a:ext>
          </a:extLst>
        </p:cNvPr>
        <p:cNvGrpSpPr/>
        <p:nvPr/>
      </p:nvGrpSpPr>
      <p:grpSpPr>
        <a:xfrm>
          <a:off x="0" y="0"/>
          <a:ext cx="0" cy="0"/>
          <a:chOff x="0" y="0"/>
          <a:chExt cx="0" cy="0"/>
        </a:xfrm>
      </p:grpSpPr>
      <p:sp>
        <p:nvSpPr>
          <p:cNvPr id="25" name="Title 2">
            <a:extLst>
              <a:ext uri="{FF2B5EF4-FFF2-40B4-BE49-F238E27FC236}">
                <a16:creationId xmlns:a16="http://schemas.microsoft.com/office/drawing/2014/main" id="{5F00E4A9-4E0E-F56A-F753-8103467CAD40}"/>
              </a:ext>
            </a:extLst>
          </p:cNvPr>
          <p:cNvSpPr txBox="1">
            <a:spLocks noGrp="1"/>
          </p:cNvSpPr>
          <p:nvPr>
            <p:ph type="title" idx="4294967295"/>
          </p:nvPr>
        </p:nvSpPr>
        <p:spPr>
          <a:xfrm>
            <a:off x="960094" y="724953"/>
            <a:ext cx="7947188" cy="8961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t>What does this look like?</a:t>
            </a:r>
          </a:p>
        </p:txBody>
      </p:sp>
      <p:sp>
        <p:nvSpPr>
          <p:cNvPr id="2" name="Rectangle 7">
            <a:extLst>
              <a:ext uri="{FF2B5EF4-FFF2-40B4-BE49-F238E27FC236}">
                <a16:creationId xmlns:a16="http://schemas.microsoft.com/office/drawing/2014/main" id="{9B19BC86-9820-CADC-91A5-63E379AB4480}"/>
              </a:ext>
            </a:extLst>
          </p:cNvPr>
          <p:cNvSpPr>
            <a:spLocks noChangeArrowheads="1"/>
          </p:cNvSpPr>
          <p:nvPr/>
        </p:nvSpPr>
        <p:spPr bwMode="auto">
          <a:xfrm>
            <a:off x="960094" y="1551693"/>
            <a:ext cx="10620184" cy="4708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b="1" dirty="0">
                <a:latin typeface="Roboto" panose="02000000000000000000" pitchFamily="2" charset="0"/>
                <a:ea typeface="Roboto" panose="02000000000000000000" pitchFamily="2" charset="0"/>
              </a:rPr>
              <a:t>Avoiding ”I” statements</a:t>
            </a:r>
          </a:p>
          <a:p>
            <a:pPr marL="695325" lvl="1" indent="-342900">
              <a:buFont typeface="Arial" panose="020B0604020202020204" pitchFamily="34" charset="0"/>
              <a:buChar char="•"/>
            </a:pPr>
            <a:r>
              <a:rPr lang="en-US" sz="2000" dirty="0">
                <a:latin typeface="Roboto" panose="02000000000000000000" pitchFamily="2" charset="0"/>
                <a:ea typeface="Roboto" panose="02000000000000000000" pitchFamily="2" charset="0"/>
              </a:rPr>
              <a:t>“I think you should…”</a:t>
            </a:r>
          </a:p>
          <a:p>
            <a:pPr marL="695325" lvl="1" indent="-342900">
              <a:buFont typeface="Arial" panose="020B0604020202020204" pitchFamily="34" charset="0"/>
              <a:buChar char="•"/>
            </a:pPr>
            <a:r>
              <a:rPr lang="en-US" sz="2000" dirty="0">
                <a:latin typeface="Roboto" panose="02000000000000000000" pitchFamily="2" charset="0"/>
                <a:ea typeface="Roboto" panose="02000000000000000000" pitchFamily="2" charset="0"/>
              </a:rPr>
              <a:t>“I didn’t like the way…”</a:t>
            </a:r>
          </a:p>
          <a:p>
            <a:pPr marL="695325" lvl="1" indent="-342900">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a:p>
            <a:r>
              <a:rPr lang="en-US" sz="2000" b="1" i="0" dirty="0">
                <a:latin typeface="Roboto" panose="02000000000000000000" pitchFamily="2" charset="0"/>
                <a:ea typeface="Roboto" panose="02000000000000000000" pitchFamily="2" charset="0"/>
              </a:rPr>
              <a:t>Frame the concern from the perspective of a reviewer </a:t>
            </a:r>
          </a:p>
          <a:p>
            <a:pPr marL="695325" lvl="1" indent="-342900">
              <a:buFont typeface="Arial" panose="020B0604020202020204" pitchFamily="34" charset="0"/>
              <a:buChar char="•"/>
            </a:pPr>
            <a:r>
              <a:rPr lang="en-US" sz="2000" i="0" dirty="0">
                <a:latin typeface="Roboto" panose="02000000000000000000" pitchFamily="2" charset="0"/>
                <a:ea typeface="Roboto" panose="02000000000000000000" pitchFamily="2" charset="0"/>
              </a:rPr>
              <a:t>“Is this something </a:t>
            </a:r>
            <a:r>
              <a:rPr lang="en-US" sz="2000" dirty="0">
                <a:latin typeface="Roboto" panose="02000000000000000000" pitchFamily="2" charset="0"/>
                <a:ea typeface="Roboto" panose="02000000000000000000" pitchFamily="2" charset="0"/>
              </a:rPr>
              <a:t>a broad panel of reviewers will understand?” </a:t>
            </a:r>
          </a:p>
          <a:p>
            <a:pPr marL="695325" lvl="1" indent="-342900">
              <a:buFont typeface="Arial" panose="020B0604020202020204" pitchFamily="34" charset="0"/>
              <a:buChar char="•"/>
            </a:pPr>
            <a:r>
              <a:rPr lang="en-US" sz="2000" i="0" dirty="0">
                <a:latin typeface="Roboto" panose="02000000000000000000" pitchFamily="2" charset="0"/>
                <a:ea typeface="Roboto" panose="02000000000000000000" pitchFamily="2" charset="0"/>
              </a:rPr>
              <a:t>“Reviewers</a:t>
            </a:r>
            <a:r>
              <a:rPr lang="en-US" sz="2000" dirty="0">
                <a:latin typeface="Roboto" panose="02000000000000000000" pitchFamily="2" charset="0"/>
                <a:ea typeface="Roboto" panose="02000000000000000000" pitchFamily="2" charset="0"/>
              </a:rPr>
              <a:t> may be concerned that…”</a:t>
            </a:r>
          </a:p>
          <a:p>
            <a:pPr marL="695325" lvl="1" indent="-342900">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Provide examples of alternative ways to structure or phrase something instead of just focusing on what is wrong.</a:t>
            </a:r>
          </a:p>
          <a:p>
            <a:pPr marL="695325" lvl="1" indent="-342900">
              <a:buFont typeface="Arial" panose="020B0604020202020204" pitchFamily="34" charset="0"/>
              <a:buChar char="•"/>
            </a:pPr>
            <a:r>
              <a:rPr lang="en-US" sz="2000" dirty="0">
                <a:latin typeface="Roboto" panose="02000000000000000000" pitchFamily="2" charset="0"/>
                <a:ea typeface="Roboto" panose="02000000000000000000" pitchFamily="2" charset="0"/>
              </a:rPr>
              <a:t>“Consider wording this as …”</a:t>
            </a:r>
          </a:p>
          <a:p>
            <a:pPr marL="695325" lvl="1" indent="-342900">
              <a:buFont typeface="Arial" panose="020B0604020202020204" pitchFamily="34" charset="0"/>
              <a:buChar char="•"/>
            </a:pPr>
            <a:r>
              <a:rPr lang="en-US" sz="2000" dirty="0">
                <a:latin typeface="Roboto" panose="02000000000000000000" pitchFamily="2" charset="0"/>
                <a:ea typeface="Roboto" panose="02000000000000000000" pitchFamily="2" charset="0"/>
              </a:rPr>
              <a:t>“This section describes the impact of the work and may fit better in the Significance section.”</a:t>
            </a:r>
          </a:p>
          <a:p>
            <a:pPr marL="238125" indent="-342900">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a:p>
            <a:pPr marL="238125" indent="-342900">
              <a:buFont typeface="Arial" panose="020B0604020202020204" pitchFamily="34" charset="0"/>
              <a:buChar char="•"/>
            </a:pPr>
            <a:endParaRPr lang="en-US" sz="2000" i="0" dirty="0">
              <a:latin typeface="Roboto" panose="02000000000000000000" pitchFamily="2" charset="0"/>
              <a:ea typeface="Roboto" panose="02000000000000000000" pitchFamily="2" charset="0"/>
            </a:endParaRPr>
          </a:p>
        </p:txBody>
      </p:sp>
      <p:sp>
        <p:nvSpPr>
          <p:cNvPr id="5" name="Footer Placeholder 4">
            <a:extLst>
              <a:ext uri="{FF2B5EF4-FFF2-40B4-BE49-F238E27FC236}">
                <a16:creationId xmlns:a16="http://schemas.microsoft.com/office/drawing/2014/main" id="{E6BC13ED-220F-0BC5-1819-CDB02077D9A9}"/>
              </a:ext>
            </a:extLst>
          </p:cNvPr>
          <p:cNvSpPr>
            <a:spLocks noGrp="1"/>
          </p:cNvSpPr>
          <p:nvPr>
            <p:ph type="ftr" sz="quarter" idx="3"/>
          </p:nvPr>
        </p:nvSpPr>
        <p:spPr/>
        <p:txBody>
          <a:bodyPr/>
          <a:lstStyle/>
          <a:p>
            <a:r>
              <a:rPr lang="en-US">
                <a:latin typeface="+mn-lt"/>
              </a:rPr>
              <a:t>Scientific Editing and Research Communication Core</a:t>
            </a:r>
            <a:endParaRPr lang="en-US" dirty="0">
              <a:latin typeface="+mn-lt"/>
            </a:endParaRPr>
          </a:p>
        </p:txBody>
      </p:sp>
    </p:spTree>
    <p:extLst>
      <p:ext uri="{BB962C8B-B14F-4D97-AF65-F5344CB8AC3E}">
        <p14:creationId xmlns:p14="http://schemas.microsoft.com/office/powerpoint/2010/main" val="2450810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8D14C-6B1B-845F-D31B-F373D6B50D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23F07-F283-1170-3D09-030FA620EAD2}"/>
              </a:ext>
            </a:extLst>
          </p:cNvPr>
          <p:cNvSpPr>
            <a:spLocks noGrp="1"/>
          </p:cNvSpPr>
          <p:nvPr>
            <p:ph type="ctrTitle"/>
          </p:nvPr>
        </p:nvSpPr>
        <p:spPr>
          <a:xfrm>
            <a:off x="967977" y="1652674"/>
            <a:ext cx="10464058" cy="992326"/>
          </a:xfrm>
        </p:spPr>
        <p:txBody>
          <a:bodyPr>
            <a:normAutofit fontScale="90000"/>
          </a:bodyPr>
          <a:lstStyle/>
          <a:p>
            <a:pPr>
              <a:lnSpc>
                <a:spcPct val="100000"/>
              </a:lnSpc>
            </a:pPr>
            <a:r>
              <a:rPr lang="en-US" sz="4400" dirty="0"/>
              <a:t>How to approach the feedback you receive</a:t>
            </a:r>
            <a:endParaRPr lang="en-US" dirty="0"/>
          </a:p>
        </p:txBody>
      </p:sp>
      <p:pic>
        <p:nvPicPr>
          <p:cNvPr id="3" name="Picture 2" descr="Hashtag and @ notification icons">
            <a:extLst>
              <a:ext uri="{FF2B5EF4-FFF2-40B4-BE49-F238E27FC236}">
                <a16:creationId xmlns:a16="http://schemas.microsoft.com/office/drawing/2014/main" id="{BE2FC82C-0072-DA61-2DB2-D29AEEAC45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62283" y="4838306"/>
            <a:ext cx="3029717" cy="2019694"/>
          </a:xfrm>
          <a:prstGeom prst="rect">
            <a:avLst/>
          </a:prstGeom>
        </p:spPr>
      </p:pic>
    </p:spTree>
    <p:extLst>
      <p:ext uri="{BB962C8B-B14F-4D97-AF65-F5344CB8AC3E}">
        <p14:creationId xmlns:p14="http://schemas.microsoft.com/office/powerpoint/2010/main" val="1986926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B373F6-9971-09B9-3F3F-DC66EB29E7EB}"/>
              </a:ext>
            </a:extLst>
          </p:cNvPr>
          <p:cNvSpPr txBox="1">
            <a:spLocks noGrp="1"/>
          </p:cNvSpPr>
          <p:nvPr>
            <p:ph type="title" idx="4294967295"/>
          </p:nvPr>
        </p:nvSpPr>
        <p:spPr>
          <a:xfrm>
            <a:off x="948573" y="620615"/>
            <a:ext cx="10294851" cy="8961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3200" b="0" i="0" u="none" strike="noStrike" kern="1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Times New Roman" panose="02020603050405020304" pitchFamily="18" charset="0"/>
              </a:rPr>
              <a:t>Why is it difficult for us to accept feedback or criticism?</a:t>
            </a:r>
            <a:endParaRPr kumimoji="0" lang="en-US" sz="3600" b="0" i="0" u="none" strike="noStrike" kern="1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2" name="Rectangle 7">
            <a:extLst>
              <a:ext uri="{FF2B5EF4-FFF2-40B4-BE49-F238E27FC236}">
                <a16:creationId xmlns:a16="http://schemas.microsoft.com/office/drawing/2014/main" id="{BDF89FB7-6F53-EE06-D80F-E13BC3585769}"/>
              </a:ext>
            </a:extLst>
          </p:cNvPr>
          <p:cNvSpPr>
            <a:spLocks noChangeArrowheads="1"/>
          </p:cNvSpPr>
          <p:nvPr/>
        </p:nvSpPr>
        <p:spPr bwMode="auto">
          <a:xfrm>
            <a:off x="857172" y="1754107"/>
            <a:ext cx="10477655"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633412" lvl="1" indent="-285750">
              <a:spcAft>
                <a:spcPts val="0"/>
              </a:spcAft>
              <a:buFont typeface="Arial" panose="020B0604020202020204" pitchFamily="34" charset="0"/>
              <a:buChar char="•"/>
            </a:pPr>
            <a:endParaRPr lang="en-US" sz="2400" i="0" dirty="0">
              <a:latin typeface="Roboto" panose="02000000000000000000" pitchFamily="2" charset="0"/>
              <a:ea typeface="Roboto" panose="02000000000000000000" pitchFamily="2" charset="0"/>
            </a:endParaRPr>
          </a:p>
          <a:p>
            <a:pPr marL="633412" lvl="1" indent="-285750">
              <a:spcAft>
                <a:spcPts val="0"/>
              </a:spcAft>
              <a:buFont typeface="Arial" panose="020B0604020202020204" pitchFamily="34" charset="0"/>
              <a:buChar char="•"/>
            </a:pPr>
            <a:r>
              <a:rPr lang="en-US" sz="2400" i="0" dirty="0">
                <a:latin typeface="Roboto" panose="02000000000000000000" pitchFamily="2" charset="0"/>
                <a:ea typeface="Roboto" panose="02000000000000000000" pitchFamily="2" charset="0"/>
              </a:rPr>
              <a:t>Can feel like an attack on your self esteem (especially if it is not supported with evidence or fair comparisons)</a:t>
            </a:r>
          </a:p>
          <a:p>
            <a:pPr marL="633412" lvl="1" indent="-285750">
              <a:spcAft>
                <a:spcPts val="0"/>
              </a:spcAft>
              <a:buFont typeface="Arial" panose="020B0604020202020204" pitchFamily="34" charset="0"/>
              <a:buChar char="•"/>
            </a:pPr>
            <a:endParaRPr lang="en-US" sz="2400" i="0" dirty="0">
              <a:latin typeface="Roboto" panose="02000000000000000000" pitchFamily="2" charset="0"/>
              <a:ea typeface="Roboto" panose="02000000000000000000" pitchFamily="2" charset="0"/>
            </a:endParaRPr>
          </a:p>
          <a:p>
            <a:pPr marL="633412" lvl="1" indent="-285750">
              <a:spcAft>
                <a:spcPts val="0"/>
              </a:spcAft>
              <a:buFont typeface="Arial" panose="020B0604020202020204" pitchFamily="34" charset="0"/>
              <a:buChar char="•"/>
            </a:pPr>
            <a:r>
              <a:rPr lang="en-US" sz="2400" dirty="0">
                <a:latin typeface="Roboto" panose="02000000000000000000" pitchFamily="2" charset="0"/>
                <a:ea typeface="Roboto" panose="02000000000000000000" pitchFamily="2" charset="0"/>
              </a:rPr>
              <a:t>Can trigger fears of judgement or rejection</a:t>
            </a:r>
          </a:p>
          <a:p>
            <a:pPr marL="347662" lvl="1">
              <a:spcAft>
                <a:spcPts val="0"/>
              </a:spcAft>
            </a:pPr>
            <a:endParaRPr lang="en-US" sz="2400" dirty="0">
              <a:latin typeface="Roboto" panose="02000000000000000000" pitchFamily="2" charset="0"/>
              <a:ea typeface="Roboto" panose="02000000000000000000" pitchFamily="2" charset="0"/>
            </a:endParaRPr>
          </a:p>
          <a:p>
            <a:pPr marL="633412" lvl="1" indent="-285750">
              <a:buFont typeface="Arial" panose="020B0604020202020204" pitchFamily="34" charset="0"/>
              <a:buChar char="•"/>
            </a:pPr>
            <a:r>
              <a:rPr lang="en-US" sz="2400" dirty="0">
                <a:latin typeface="Roboto" panose="02000000000000000000" pitchFamily="2" charset="0"/>
                <a:ea typeface="Roboto" panose="02000000000000000000" pitchFamily="2" charset="0"/>
              </a:rPr>
              <a:t>Feels non-strategic: non-specific about goals or solutions</a:t>
            </a:r>
          </a:p>
          <a:p>
            <a:pPr marL="633412" lvl="1" indent="-285750">
              <a:spcAft>
                <a:spcPts val="0"/>
              </a:spcAft>
              <a:buFont typeface="Arial" panose="020B0604020202020204" pitchFamily="34" charset="0"/>
              <a:buChar char="•"/>
            </a:pPr>
            <a:endParaRPr lang="en-US" sz="2400" dirty="0">
              <a:latin typeface="Roboto" panose="02000000000000000000" pitchFamily="2" charset="0"/>
              <a:ea typeface="Roboto" panose="02000000000000000000" pitchFamily="2" charset="0"/>
            </a:endParaRPr>
          </a:p>
          <a:p>
            <a:pPr marL="633412" lvl="1" indent="-285750">
              <a:spcAft>
                <a:spcPts val="0"/>
              </a:spcAft>
              <a:buFont typeface="Arial" panose="020B0604020202020204" pitchFamily="34" charset="0"/>
              <a:buChar char="•"/>
            </a:pPr>
            <a:r>
              <a:rPr lang="en-US" sz="2400" i="0" dirty="0">
                <a:latin typeface="Roboto" panose="02000000000000000000" pitchFamily="2" charset="0"/>
                <a:ea typeface="Roboto" panose="02000000000000000000" pitchFamily="2" charset="0"/>
              </a:rPr>
              <a:t>Lack of trust in the person providing the feedback</a:t>
            </a:r>
          </a:p>
        </p:txBody>
      </p:sp>
      <p:sp>
        <p:nvSpPr>
          <p:cNvPr id="4" name="TextBox 3">
            <a:extLst>
              <a:ext uri="{FF2B5EF4-FFF2-40B4-BE49-F238E27FC236}">
                <a16:creationId xmlns:a16="http://schemas.microsoft.com/office/drawing/2014/main" id="{4F7C36B9-D542-B76D-04C5-3FD1F461B85D}"/>
              </a:ext>
            </a:extLst>
          </p:cNvPr>
          <p:cNvSpPr txBox="1"/>
          <p:nvPr/>
        </p:nvSpPr>
        <p:spPr>
          <a:xfrm>
            <a:off x="9272536" y="5729554"/>
            <a:ext cx="2787944" cy="507831"/>
          </a:xfrm>
          <a:prstGeom prst="rect">
            <a:avLst/>
          </a:prstGeom>
          <a:noFill/>
        </p:spPr>
        <p:txBody>
          <a:bodyPr wrap="none" rtlCol="0">
            <a:spAutoFit/>
          </a:bodyPr>
          <a:lstStyle/>
          <a:p>
            <a:pPr algn="r"/>
            <a:r>
              <a:rPr lang="en-US" sz="900" i="0" dirty="0">
                <a:latin typeface="Helvetica" charset="0"/>
              </a:rPr>
              <a:t>By Peter Fiske</a:t>
            </a:r>
          </a:p>
          <a:p>
            <a:pPr algn="r"/>
            <a:r>
              <a:rPr lang="en-US" sz="900" i="0" dirty="0">
                <a:latin typeface="Helvetica" charset="0"/>
              </a:rPr>
              <a:t>https://</a:t>
            </a:r>
            <a:r>
              <a:rPr lang="en-US" sz="900" i="0" dirty="0" err="1">
                <a:latin typeface="Helvetica" charset="0"/>
              </a:rPr>
              <a:t>www.science.org</a:t>
            </a:r>
            <a:r>
              <a:rPr lang="en-US" sz="900" i="0" dirty="0">
                <a:latin typeface="Helvetica" charset="0"/>
              </a:rPr>
              <a:t>/content/article/joy-criticism</a:t>
            </a:r>
          </a:p>
          <a:p>
            <a:pPr algn="r"/>
            <a:r>
              <a:rPr lang="en-US" sz="900" i="0" dirty="0" err="1">
                <a:latin typeface="Helvetica" charset="0"/>
              </a:rPr>
              <a:t>doi</a:t>
            </a:r>
            <a:r>
              <a:rPr lang="en-US" sz="900" i="0" dirty="0">
                <a:latin typeface="Helvetica" charset="0"/>
              </a:rPr>
              <a:t>: 10.1126/article.65156 </a:t>
            </a:r>
          </a:p>
        </p:txBody>
      </p:sp>
      <p:sp>
        <p:nvSpPr>
          <p:cNvPr id="5" name="Footer Placeholder 4">
            <a:extLst>
              <a:ext uri="{FF2B5EF4-FFF2-40B4-BE49-F238E27FC236}">
                <a16:creationId xmlns:a16="http://schemas.microsoft.com/office/drawing/2014/main" id="{CCF65632-026A-5200-9858-75488A668262}"/>
              </a:ext>
            </a:extLst>
          </p:cNvPr>
          <p:cNvSpPr>
            <a:spLocks noGrp="1"/>
          </p:cNvSpPr>
          <p:nvPr>
            <p:ph type="ftr" sz="quarter" idx="3"/>
          </p:nvPr>
        </p:nvSpPr>
        <p:spPr/>
        <p:txBody>
          <a:bodyPr/>
          <a:lstStyle/>
          <a:p>
            <a:r>
              <a:rPr lang="en-US">
                <a:latin typeface="+mn-lt"/>
              </a:rPr>
              <a:t>Scientific Editing and Research Communication Core</a:t>
            </a:r>
            <a:endParaRPr lang="en-US" dirty="0">
              <a:latin typeface="+mn-lt"/>
            </a:endParaRPr>
          </a:p>
        </p:txBody>
      </p:sp>
    </p:spTree>
    <p:extLst>
      <p:ext uri="{BB962C8B-B14F-4D97-AF65-F5344CB8AC3E}">
        <p14:creationId xmlns:p14="http://schemas.microsoft.com/office/powerpoint/2010/main" val="693263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F9DC2-9F3C-1E2C-90A8-E96CD629E0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31334A-C62D-958B-4973-5F3C34A53D41}"/>
              </a:ext>
            </a:extLst>
          </p:cNvPr>
          <p:cNvSpPr txBox="1">
            <a:spLocks noGrp="1"/>
          </p:cNvSpPr>
          <p:nvPr>
            <p:ph type="title" idx="4294967295"/>
          </p:nvPr>
        </p:nvSpPr>
        <p:spPr>
          <a:xfrm>
            <a:off x="1039976" y="488660"/>
            <a:ext cx="10294851" cy="8961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3200" b="0" i="0" u="none" strike="noStrike" kern="100" cap="none" spc="0" normalizeH="0" baseline="0" noProof="0" dirty="0">
                <a:ln>
                  <a:noFill/>
                </a:ln>
                <a:solidFill>
                  <a:schemeClr val="tx1"/>
                </a:solidFill>
                <a:effectLst/>
                <a:uLnTx/>
                <a:uFillTx/>
                <a:latin typeface="+mn-lt"/>
                <a:ea typeface="Aptos" panose="020B0004020202020204" pitchFamily="34" charset="0"/>
                <a:cs typeface="Times New Roman" panose="02020603050405020304" pitchFamily="18" charset="0"/>
              </a:rPr>
              <a:t>Objective ways to think about criticism or feedback</a:t>
            </a:r>
            <a:endParaRPr kumimoji="0" lang="en-US" sz="3600" b="0" i="0" u="none" strike="noStrike" kern="100" cap="none" spc="0" normalizeH="0" baseline="0" noProof="0" dirty="0">
              <a:ln>
                <a:noFill/>
              </a:ln>
              <a:solidFill>
                <a:schemeClr val="tx1"/>
              </a:solidFill>
              <a:effectLst/>
              <a:uLnTx/>
              <a:uFillTx/>
              <a:latin typeface="+mn-lt"/>
              <a:ea typeface="Aptos" panose="020B0004020202020204" pitchFamily="34" charset="0"/>
              <a:cs typeface="Times New Roman" panose="02020603050405020304" pitchFamily="18" charset="0"/>
            </a:endParaRPr>
          </a:p>
        </p:txBody>
      </p:sp>
      <p:sp>
        <p:nvSpPr>
          <p:cNvPr id="2" name="Rectangle 7">
            <a:extLst>
              <a:ext uri="{FF2B5EF4-FFF2-40B4-BE49-F238E27FC236}">
                <a16:creationId xmlns:a16="http://schemas.microsoft.com/office/drawing/2014/main" id="{B17F4468-97D5-6832-EE75-6C94DC8DF406}"/>
              </a:ext>
            </a:extLst>
          </p:cNvPr>
          <p:cNvSpPr>
            <a:spLocks noChangeArrowheads="1"/>
          </p:cNvSpPr>
          <p:nvPr/>
        </p:nvSpPr>
        <p:spPr bwMode="auto">
          <a:xfrm>
            <a:off x="857172" y="1754107"/>
            <a:ext cx="10477655" cy="453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9525">
              <a:spcAft>
                <a:spcPts val="450"/>
              </a:spcAft>
            </a:pPr>
            <a:r>
              <a:rPr lang="en-US" sz="2800" b="1" i="0" dirty="0">
                <a:latin typeface="Roboto" panose="02000000000000000000" pitchFamily="2" charset="0"/>
                <a:ea typeface="Roboto" panose="02000000000000000000" pitchFamily="2" charset="0"/>
              </a:rPr>
              <a:t>Criticism as information (data) that can help you improve</a:t>
            </a:r>
          </a:p>
          <a:p>
            <a:pPr marL="633412" lvl="1" indent="-285750">
              <a:spcAft>
                <a:spcPts val="0"/>
              </a:spcAft>
              <a:buFont typeface="Arial" panose="020B0604020202020204" pitchFamily="34" charset="0"/>
              <a:buChar char="•"/>
            </a:pPr>
            <a:r>
              <a:rPr lang="en-US" sz="2000" i="0" dirty="0">
                <a:latin typeface="Roboto" panose="02000000000000000000" pitchFamily="2" charset="0"/>
                <a:ea typeface="Roboto" panose="02000000000000000000" pitchFamily="2" charset="0"/>
              </a:rPr>
              <a:t>As a recipient: can be beneficial and positive</a:t>
            </a:r>
          </a:p>
          <a:p>
            <a:pPr marL="633412" lvl="1" indent="-285750">
              <a:spcAft>
                <a:spcPts val="0"/>
              </a:spcAft>
              <a:buFont typeface="Arial" panose="020B0604020202020204" pitchFamily="34" charset="0"/>
              <a:buChar char="•"/>
            </a:pPr>
            <a:r>
              <a:rPr lang="en-US" sz="2000" i="0" dirty="0">
                <a:latin typeface="Roboto" panose="02000000000000000000" pitchFamily="2" charset="0"/>
                <a:ea typeface="Roboto" panose="02000000000000000000" pitchFamily="2" charset="0"/>
              </a:rPr>
              <a:t>As a giver: intended to improve and strengthen the recipient</a:t>
            </a:r>
          </a:p>
          <a:p>
            <a:pPr marL="603647" lvl="1" indent="-255985">
              <a:spcAft>
                <a:spcPts val="0"/>
              </a:spcAft>
              <a:buFont typeface="System Font Regular"/>
              <a:buChar char="—"/>
            </a:pPr>
            <a:endParaRPr lang="en-US" sz="2000" i="0" dirty="0">
              <a:latin typeface="Roboto" panose="02000000000000000000" pitchFamily="2" charset="0"/>
              <a:ea typeface="Roboto" panose="02000000000000000000" pitchFamily="2" charset="0"/>
            </a:endParaRPr>
          </a:p>
          <a:p>
            <a:pPr marL="9525">
              <a:spcAft>
                <a:spcPts val="450"/>
              </a:spcAft>
            </a:pPr>
            <a:r>
              <a:rPr lang="en-US" sz="2800" b="1" dirty="0">
                <a:latin typeface="Roboto" panose="02000000000000000000" pitchFamily="2" charset="0"/>
                <a:ea typeface="Roboto" panose="02000000000000000000" pitchFamily="2" charset="0"/>
              </a:rPr>
              <a:t>Keep an open mind</a:t>
            </a:r>
          </a:p>
          <a:p>
            <a:pPr marL="638175" lvl="1" indent="-285750">
              <a:spcAft>
                <a:spcPts val="0"/>
              </a:spcAft>
              <a:buFont typeface="Arial" panose="020B0604020202020204" pitchFamily="34" charset="0"/>
              <a:buChar char="•"/>
            </a:pPr>
            <a:r>
              <a:rPr lang="en-US" sz="2000" dirty="0">
                <a:latin typeface="Roboto" panose="02000000000000000000" pitchFamily="2" charset="0"/>
                <a:ea typeface="Roboto" panose="02000000000000000000" pitchFamily="2" charset="0"/>
              </a:rPr>
              <a:t>Welcome the criticism, assume that critic has your best interests at heart</a:t>
            </a:r>
          </a:p>
          <a:p>
            <a:pPr marL="638175" lvl="1" indent="-285750">
              <a:spcAft>
                <a:spcPts val="0"/>
              </a:spcAft>
              <a:buFont typeface="Arial" panose="020B0604020202020204" pitchFamily="34" charset="0"/>
              <a:buChar char="•"/>
            </a:pPr>
            <a:r>
              <a:rPr lang="en-US" sz="2000" dirty="0">
                <a:latin typeface="Roboto" panose="02000000000000000000" pitchFamily="2" charset="0"/>
                <a:ea typeface="Roboto" panose="02000000000000000000" pitchFamily="2" charset="0"/>
              </a:rPr>
              <a:t>Listen carefully and ask questions to clarify; ask for suggestions</a:t>
            </a:r>
          </a:p>
          <a:p>
            <a:pPr marL="638175" lvl="1"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Allow critic to deliver all criticisms before responding (don’t rebut point-by-point)</a:t>
            </a:r>
            <a:endParaRPr lang="en-US" sz="2000" b="1" dirty="0">
              <a:latin typeface="Roboto" panose="02000000000000000000" pitchFamily="2" charset="0"/>
              <a:ea typeface="Roboto" panose="02000000000000000000" pitchFamily="2" charset="0"/>
            </a:endParaRPr>
          </a:p>
          <a:p>
            <a:pPr marL="9525">
              <a:spcAft>
                <a:spcPts val="450"/>
              </a:spcAft>
            </a:pPr>
            <a:endParaRPr lang="en-US" sz="2000" b="1" dirty="0">
              <a:latin typeface="Roboto" panose="02000000000000000000" pitchFamily="2" charset="0"/>
              <a:ea typeface="Roboto" panose="02000000000000000000" pitchFamily="2" charset="0"/>
            </a:endParaRPr>
          </a:p>
          <a:p>
            <a:pPr marL="9525">
              <a:spcAft>
                <a:spcPts val="450"/>
              </a:spcAft>
            </a:pPr>
            <a:r>
              <a:rPr lang="en-US" sz="2800" b="1" dirty="0">
                <a:latin typeface="Roboto" panose="02000000000000000000" pitchFamily="2" charset="0"/>
                <a:ea typeface="Roboto" panose="02000000000000000000" pitchFamily="2" charset="0"/>
              </a:rPr>
              <a:t>Maintain your cool</a:t>
            </a:r>
            <a:endParaRPr lang="en-US" sz="2800" b="1" i="0" dirty="0">
              <a:latin typeface="Roboto" panose="02000000000000000000" pitchFamily="2" charset="0"/>
              <a:ea typeface="Roboto" panose="02000000000000000000" pitchFamily="2" charset="0"/>
            </a:endParaRPr>
          </a:p>
          <a:p>
            <a:pPr marL="638175" lvl="1" indent="-285750">
              <a:spcAft>
                <a:spcPts val="0"/>
              </a:spcAft>
              <a:buFont typeface="Arial" panose="020B0604020202020204" pitchFamily="34" charset="0"/>
              <a:buChar char="•"/>
            </a:pPr>
            <a:r>
              <a:rPr lang="en-US" sz="2000" i="0" dirty="0">
                <a:latin typeface="Roboto" panose="02000000000000000000" pitchFamily="2" charset="0"/>
                <a:ea typeface="Roboto" panose="02000000000000000000" pitchFamily="2" charset="0"/>
              </a:rPr>
              <a:t>Stay cool: try to be relaxed</a:t>
            </a:r>
          </a:p>
          <a:p>
            <a:pPr marL="638175" lvl="1" indent="-285750">
              <a:spcAft>
                <a:spcPts val="0"/>
              </a:spcAft>
              <a:buFont typeface="Arial" panose="020B0604020202020204" pitchFamily="34" charset="0"/>
              <a:buChar char="•"/>
            </a:pPr>
            <a:r>
              <a:rPr lang="en-US" sz="2000" b="1" dirty="0">
                <a:latin typeface="Roboto" panose="02000000000000000000" pitchFamily="2" charset="0"/>
                <a:ea typeface="Roboto" panose="02000000000000000000" pitchFamily="2" charset="0"/>
              </a:rPr>
              <a:t>Take time to think about it or come back to it later</a:t>
            </a:r>
            <a:endParaRPr lang="en-US" sz="2000" b="1" i="0" dirty="0">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7F87C938-EC30-0387-3327-52229284F39E}"/>
              </a:ext>
            </a:extLst>
          </p:cNvPr>
          <p:cNvSpPr txBox="1"/>
          <p:nvPr/>
        </p:nvSpPr>
        <p:spPr>
          <a:xfrm>
            <a:off x="9272536" y="5729554"/>
            <a:ext cx="2787944" cy="507831"/>
          </a:xfrm>
          <a:prstGeom prst="rect">
            <a:avLst/>
          </a:prstGeom>
          <a:noFill/>
        </p:spPr>
        <p:txBody>
          <a:bodyPr wrap="none" rtlCol="0">
            <a:spAutoFit/>
          </a:bodyPr>
          <a:lstStyle/>
          <a:p>
            <a:pPr algn="r"/>
            <a:r>
              <a:rPr lang="en-US" sz="900" i="0" dirty="0">
                <a:latin typeface="Helvetica" charset="0"/>
              </a:rPr>
              <a:t>By Peter Fiske</a:t>
            </a:r>
          </a:p>
          <a:p>
            <a:pPr algn="r"/>
            <a:r>
              <a:rPr lang="en-US" sz="900" i="0" dirty="0">
                <a:latin typeface="Helvetica" charset="0"/>
              </a:rPr>
              <a:t>https://</a:t>
            </a:r>
            <a:r>
              <a:rPr lang="en-US" sz="900" i="0" dirty="0" err="1">
                <a:latin typeface="Helvetica" charset="0"/>
              </a:rPr>
              <a:t>www.science.org</a:t>
            </a:r>
            <a:r>
              <a:rPr lang="en-US" sz="900" i="0" dirty="0">
                <a:latin typeface="Helvetica" charset="0"/>
              </a:rPr>
              <a:t>/content/article/joy-criticism</a:t>
            </a:r>
          </a:p>
          <a:p>
            <a:pPr algn="r"/>
            <a:r>
              <a:rPr lang="en-US" sz="900" i="0" dirty="0" err="1">
                <a:latin typeface="Helvetica" charset="0"/>
              </a:rPr>
              <a:t>doi</a:t>
            </a:r>
            <a:r>
              <a:rPr lang="en-US" sz="900" i="0" dirty="0">
                <a:latin typeface="Helvetica" charset="0"/>
              </a:rPr>
              <a:t>: 10.1126/article.65156 </a:t>
            </a:r>
          </a:p>
        </p:txBody>
      </p:sp>
      <p:sp>
        <p:nvSpPr>
          <p:cNvPr id="5" name="Footer Placeholder 4">
            <a:extLst>
              <a:ext uri="{FF2B5EF4-FFF2-40B4-BE49-F238E27FC236}">
                <a16:creationId xmlns:a16="http://schemas.microsoft.com/office/drawing/2014/main" id="{960B9073-5CC5-BCB6-AAFB-1BD184ED2292}"/>
              </a:ext>
            </a:extLst>
          </p:cNvPr>
          <p:cNvSpPr>
            <a:spLocks noGrp="1"/>
          </p:cNvSpPr>
          <p:nvPr>
            <p:ph type="ftr" sz="quarter" idx="3"/>
          </p:nvPr>
        </p:nvSpPr>
        <p:spPr/>
        <p:txBody>
          <a:bodyPr/>
          <a:lstStyle/>
          <a:p>
            <a:r>
              <a:rPr lang="en-US">
                <a:latin typeface="+mn-lt"/>
              </a:rPr>
              <a:t>Scientific Editing and Research Communication Core</a:t>
            </a:r>
            <a:endParaRPr lang="en-US" dirty="0">
              <a:latin typeface="+mn-lt"/>
            </a:endParaRPr>
          </a:p>
        </p:txBody>
      </p:sp>
    </p:spTree>
    <p:extLst>
      <p:ext uri="{BB962C8B-B14F-4D97-AF65-F5344CB8AC3E}">
        <p14:creationId xmlns:p14="http://schemas.microsoft.com/office/powerpoint/2010/main" val="1850729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61F61-D91C-A63A-292F-85B7A6A105E4}"/>
              </a:ext>
            </a:extLst>
          </p:cNvPr>
          <p:cNvSpPr>
            <a:spLocks noGrp="1"/>
          </p:cNvSpPr>
          <p:nvPr>
            <p:ph type="title"/>
          </p:nvPr>
        </p:nvSpPr>
        <p:spPr/>
        <p:txBody>
          <a:bodyPr>
            <a:normAutofit fontScale="90000"/>
          </a:bodyPr>
          <a:lstStyle/>
          <a:p>
            <a:r>
              <a:rPr lang="en-US" b="0" dirty="0"/>
              <a:t>How to know if the criticism (feedback) is “right”?</a:t>
            </a:r>
          </a:p>
        </p:txBody>
      </p:sp>
      <p:sp>
        <p:nvSpPr>
          <p:cNvPr id="5" name="TextBox 4">
            <a:extLst>
              <a:ext uri="{FF2B5EF4-FFF2-40B4-BE49-F238E27FC236}">
                <a16:creationId xmlns:a16="http://schemas.microsoft.com/office/drawing/2014/main" id="{814212E8-7E23-0ED1-D7D7-63D60566627B}"/>
              </a:ext>
            </a:extLst>
          </p:cNvPr>
          <p:cNvSpPr txBox="1"/>
          <p:nvPr/>
        </p:nvSpPr>
        <p:spPr>
          <a:xfrm>
            <a:off x="952499" y="1684519"/>
            <a:ext cx="6513322" cy="2677656"/>
          </a:xfrm>
          <a:prstGeom prst="rect">
            <a:avLst/>
          </a:prstGeom>
          <a:noFill/>
        </p:spPr>
        <p:txBody>
          <a:bodyPr wrap="none" rtlCol="0">
            <a:spAutoFit/>
          </a:bodyPr>
          <a:lstStyle/>
          <a:p>
            <a:endParaRPr lang="en-US" sz="2400" dirty="0">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US" sz="2400" dirty="0">
                <a:latin typeface="Roboto" panose="02000000000000000000" pitchFamily="2" charset="0"/>
                <a:ea typeface="Roboto" panose="02000000000000000000" pitchFamily="2" charset="0"/>
              </a:rPr>
              <a:t>The criticism jives with your own gut feeling</a:t>
            </a:r>
          </a:p>
          <a:p>
            <a:pPr marL="342900" indent="-342900">
              <a:buFont typeface="Arial" panose="020B0604020202020204" pitchFamily="34" charset="0"/>
              <a:buChar char="•"/>
            </a:pPr>
            <a:endParaRPr lang="en-US" sz="2400" dirty="0">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US" sz="2400" u="sng" dirty="0">
                <a:latin typeface="Roboto" panose="02000000000000000000" pitchFamily="2" charset="0"/>
                <a:ea typeface="Roboto" panose="02000000000000000000" pitchFamily="2" charset="0"/>
              </a:rPr>
              <a:t>Multiple people flag the issue</a:t>
            </a:r>
          </a:p>
          <a:p>
            <a:pPr marL="342900" indent="-342900">
              <a:buFont typeface="Arial" panose="020B0604020202020204" pitchFamily="34" charset="0"/>
              <a:buChar char="•"/>
            </a:pPr>
            <a:endParaRPr lang="en-US" sz="2400" dirty="0">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US" sz="2400" dirty="0">
                <a:latin typeface="Roboto" panose="02000000000000000000" pitchFamily="2" charset="0"/>
                <a:ea typeface="Roboto" panose="02000000000000000000" pitchFamily="2" charset="0"/>
              </a:rPr>
              <a:t>The critique makes a good passage better</a:t>
            </a:r>
          </a:p>
          <a:p>
            <a:pPr marL="342900" indent="-342900">
              <a:buFont typeface="Arial" panose="020B0604020202020204" pitchFamily="34" charset="0"/>
              <a:buChar char="•"/>
            </a:pPr>
            <a:endParaRPr lang="en-US" sz="2400" dirty="0">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0448C4E3-04FF-3B6C-2D83-D4ABEDBAF6E7}"/>
              </a:ext>
            </a:extLst>
          </p:cNvPr>
          <p:cNvSpPr txBox="1"/>
          <p:nvPr/>
        </p:nvSpPr>
        <p:spPr>
          <a:xfrm>
            <a:off x="952499" y="4650828"/>
            <a:ext cx="10477501" cy="954107"/>
          </a:xfrm>
          <a:prstGeom prst="rect">
            <a:avLst/>
          </a:prstGeom>
          <a:noFill/>
        </p:spPr>
        <p:txBody>
          <a:bodyPr wrap="square" rtlCol="0">
            <a:spAutoFit/>
          </a:bodyPr>
          <a:lstStyle/>
          <a:p>
            <a:r>
              <a:rPr lang="en-US" sz="2800" dirty="0">
                <a:solidFill>
                  <a:srgbClr val="FFC000"/>
                </a:solidFill>
                <a:latin typeface="Roboto" panose="02000000000000000000" pitchFamily="2" charset="0"/>
                <a:ea typeface="Roboto" panose="02000000000000000000" pitchFamily="2" charset="0"/>
              </a:rPr>
              <a:t>Keep in mind: for clarity issues</a:t>
            </a:r>
            <a:r>
              <a:rPr lang="en-US" sz="2800" dirty="0">
                <a:solidFill>
                  <a:srgbClr val="FFC000"/>
                </a:solidFill>
                <a:latin typeface="Roboto" panose="02000000000000000000" pitchFamily="2" charset="0"/>
                <a:ea typeface="Roboto" panose="02000000000000000000" pitchFamily="2" charset="0"/>
                <a:sym typeface="Wingdings" pitchFamily="2" charset="2"/>
              </a:rPr>
              <a:t>, the audience is always right</a:t>
            </a:r>
          </a:p>
          <a:p>
            <a:endParaRPr lang="en-US" sz="2800" dirty="0">
              <a:solidFill>
                <a:srgbClr val="FFC000"/>
              </a:solidFill>
            </a:endParaRPr>
          </a:p>
        </p:txBody>
      </p:sp>
      <p:sp>
        <p:nvSpPr>
          <p:cNvPr id="6" name="Footer Placeholder 3">
            <a:extLst>
              <a:ext uri="{FF2B5EF4-FFF2-40B4-BE49-F238E27FC236}">
                <a16:creationId xmlns:a16="http://schemas.microsoft.com/office/drawing/2014/main" id="{96B97AA4-84FF-FEA0-1813-791637B377A1}"/>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533508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35A1-6067-5F66-079F-025BEAA3F9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1C660-7DBD-84DF-77F8-19FDCD9C344C}"/>
              </a:ext>
            </a:extLst>
          </p:cNvPr>
          <p:cNvSpPr>
            <a:spLocks noGrp="1"/>
          </p:cNvSpPr>
          <p:nvPr>
            <p:ph type="title"/>
          </p:nvPr>
        </p:nvSpPr>
        <p:spPr>
          <a:xfrm>
            <a:off x="952499" y="400436"/>
            <a:ext cx="5429458" cy="869089"/>
          </a:xfrm>
        </p:spPr>
        <p:txBody>
          <a:bodyPr>
            <a:normAutofit fontScale="90000"/>
          </a:bodyPr>
          <a:lstStyle/>
          <a:p>
            <a:r>
              <a:rPr lang="en-US" sz="3200" b="0" dirty="0"/>
              <a:t>Actionable strategies for receiving feedback</a:t>
            </a:r>
          </a:p>
        </p:txBody>
      </p:sp>
      <p:sp>
        <p:nvSpPr>
          <p:cNvPr id="5" name="TextBox 4">
            <a:extLst>
              <a:ext uri="{FF2B5EF4-FFF2-40B4-BE49-F238E27FC236}">
                <a16:creationId xmlns:a16="http://schemas.microsoft.com/office/drawing/2014/main" id="{3FBCB859-E765-7D02-6AB7-4D491E5B82F4}"/>
              </a:ext>
            </a:extLst>
          </p:cNvPr>
          <p:cNvSpPr txBox="1"/>
          <p:nvPr/>
        </p:nvSpPr>
        <p:spPr>
          <a:xfrm>
            <a:off x="937055" y="1843950"/>
            <a:ext cx="5623230"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Roboto" panose="02000000000000000000" pitchFamily="2" charset="0"/>
                <a:ea typeface="Roboto" panose="02000000000000000000" pitchFamily="2" charset="0"/>
              </a:rPr>
              <a:t>Ask for specific areas you’d like feedback on</a:t>
            </a:r>
          </a:p>
          <a:p>
            <a:pPr marL="342900" indent="-342900">
              <a:buFont typeface="Arial" panose="020B0604020202020204" pitchFamily="34" charset="0"/>
              <a:buChar char="•"/>
            </a:pPr>
            <a:r>
              <a:rPr lang="en-US" sz="2000" dirty="0">
                <a:latin typeface="Roboto" panose="02000000000000000000" pitchFamily="2" charset="0"/>
                <a:ea typeface="Roboto" panose="02000000000000000000" pitchFamily="2" charset="0"/>
              </a:rPr>
              <a:t>Provide your reviewers with the necessary information </a:t>
            </a:r>
          </a:p>
          <a:p>
            <a:pPr marL="800100" lvl="1" indent="-342900">
              <a:buFont typeface="Arial" panose="020B0604020202020204" pitchFamily="34" charset="0"/>
              <a:buChar char="•"/>
            </a:pPr>
            <a:r>
              <a:rPr lang="en-US" sz="2000" dirty="0">
                <a:latin typeface="Roboto" panose="02000000000000000000" pitchFamily="2" charset="0"/>
                <a:ea typeface="Roboto" panose="02000000000000000000" pitchFamily="2" charset="0"/>
              </a:rPr>
              <a:t>Instructions or review criteria</a:t>
            </a:r>
          </a:p>
          <a:p>
            <a:pPr marL="342900" indent="-342900">
              <a:buFont typeface="Arial" panose="020B0604020202020204" pitchFamily="34" charset="0"/>
              <a:buChar char="•"/>
            </a:pPr>
            <a:r>
              <a:rPr lang="en-US" sz="2000" dirty="0">
                <a:latin typeface="Roboto" panose="02000000000000000000" pitchFamily="2" charset="0"/>
                <a:ea typeface="Roboto" panose="02000000000000000000" pitchFamily="2" charset="0"/>
              </a:rPr>
              <a:t>Once you receive feedback, read through it and make a plan to address it</a:t>
            </a:r>
          </a:p>
          <a:p>
            <a:pPr marL="800100" lvl="1" indent="-342900">
              <a:buFont typeface="Arial" panose="020B0604020202020204" pitchFamily="34" charset="0"/>
              <a:buChar char="•"/>
            </a:pPr>
            <a:r>
              <a:rPr lang="en-US" sz="2000" dirty="0">
                <a:latin typeface="Roboto" panose="02000000000000000000" pitchFamily="2" charset="0"/>
                <a:ea typeface="Roboto" panose="02000000000000000000" pitchFamily="2" charset="0"/>
              </a:rPr>
              <a:t>Go through and clean up typos, grammar, etc.</a:t>
            </a:r>
          </a:p>
          <a:p>
            <a:pPr marL="800100" lvl="1" indent="-342900">
              <a:buFont typeface="Arial" panose="020B0604020202020204" pitchFamily="34" charset="0"/>
              <a:buChar char="•"/>
            </a:pPr>
            <a:r>
              <a:rPr lang="en-US" sz="2000" dirty="0">
                <a:latin typeface="Roboto" panose="02000000000000000000" pitchFamily="2" charset="0"/>
                <a:ea typeface="Roboto" panose="02000000000000000000" pitchFamily="2" charset="0"/>
              </a:rPr>
              <a:t>Address bigger issues</a:t>
            </a:r>
          </a:p>
          <a:p>
            <a:pPr marL="342900" indent="-342900">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3B0873FD-3B34-3682-F981-F3F71764978C}"/>
              </a:ext>
            </a:extLst>
          </p:cNvPr>
          <p:cNvSpPr txBox="1"/>
          <p:nvPr/>
        </p:nvSpPr>
        <p:spPr>
          <a:xfrm>
            <a:off x="527647" y="5142385"/>
            <a:ext cx="6048082" cy="1169551"/>
          </a:xfrm>
          <a:prstGeom prst="rect">
            <a:avLst/>
          </a:prstGeom>
          <a:noFill/>
        </p:spPr>
        <p:txBody>
          <a:bodyPr wrap="square" rtlCol="0">
            <a:spAutoFit/>
          </a:bodyPr>
          <a:lstStyle/>
          <a:p>
            <a:r>
              <a:rPr lang="en-US" sz="2800" dirty="0">
                <a:solidFill>
                  <a:srgbClr val="FFC000"/>
                </a:solidFill>
                <a:latin typeface="Roboto" panose="02000000000000000000" pitchFamily="2" charset="0"/>
                <a:ea typeface="Roboto" panose="02000000000000000000" pitchFamily="2" charset="0"/>
              </a:rPr>
              <a:t>“The only kind of writing is rewriting.”</a:t>
            </a:r>
          </a:p>
          <a:p>
            <a:pPr algn="r"/>
            <a:r>
              <a:rPr lang="en-US" sz="1400" dirty="0">
                <a:solidFill>
                  <a:srgbClr val="FFC000"/>
                </a:solidFill>
                <a:latin typeface="Roboto" panose="02000000000000000000" pitchFamily="2" charset="0"/>
                <a:ea typeface="Roboto" panose="02000000000000000000" pitchFamily="2" charset="0"/>
              </a:rPr>
              <a:t>- Ernest Hemingway, A Moveable Feast</a:t>
            </a:r>
          </a:p>
          <a:p>
            <a:endParaRPr lang="en-US" sz="2800" dirty="0">
              <a:solidFill>
                <a:srgbClr val="FFC000"/>
              </a:solidFill>
            </a:endParaRPr>
          </a:p>
        </p:txBody>
      </p:sp>
      <p:pic>
        <p:nvPicPr>
          <p:cNvPr id="7" name="Picture 6" descr="Hands turning clay on potter's wheel">
            <a:extLst>
              <a:ext uri="{FF2B5EF4-FFF2-40B4-BE49-F238E27FC236}">
                <a16:creationId xmlns:a16="http://schemas.microsoft.com/office/drawing/2014/main" id="{B219C5B8-81F2-2665-AB16-BAE7C80E9F9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762542" y="-8119"/>
            <a:ext cx="5429458" cy="6458936"/>
          </a:xfrm>
          <a:prstGeom prst="rect">
            <a:avLst/>
          </a:prstGeom>
        </p:spPr>
      </p:pic>
      <p:sp>
        <p:nvSpPr>
          <p:cNvPr id="6" name="Footer Placeholder 3">
            <a:extLst>
              <a:ext uri="{FF2B5EF4-FFF2-40B4-BE49-F238E27FC236}">
                <a16:creationId xmlns:a16="http://schemas.microsoft.com/office/drawing/2014/main" id="{D51D5241-D581-4E7A-DB87-32A572BC23EB}"/>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1599761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124D7-6B99-02DB-0BC1-0910439F5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E9629-4167-419D-41AC-5FD6B02EB45C}"/>
              </a:ext>
            </a:extLst>
          </p:cNvPr>
          <p:cNvSpPr>
            <a:spLocks noGrp="1"/>
          </p:cNvSpPr>
          <p:nvPr>
            <p:ph type="ctrTitle"/>
          </p:nvPr>
        </p:nvSpPr>
        <p:spPr>
          <a:xfrm>
            <a:off x="997473" y="1755912"/>
            <a:ext cx="10464058" cy="992326"/>
          </a:xfrm>
        </p:spPr>
        <p:txBody>
          <a:bodyPr>
            <a:normAutofit/>
          </a:bodyPr>
          <a:lstStyle/>
          <a:p>
            <a:pPr>
              <a:lnSpc>
                <a:spcPct val="100000"/>
              </a:lnSpc>
            </a:pPr>
            <a:r>
              <a:rPr lang="en-US" sz="4400" dirty="0"/>
              <a:t>Resources</a:t>
            </a:r>
            <a:endParaRPr lang="en-US" dirty="0"/>
          </a:p>
        </p:txBody>
      </p:sp>
      <p:pic>
        <p:nvPicPr>
          <p:cNvPr id="3" name="Picture 2" descr="Windmill and Solar Panels">
            <a:extLst>
              <a:ext uri="{FF2B5EF4-FFF2-40B4-BE49-F238E27FC236}">
                <a16:creationId xmlns:a16="http://schemas.microsoft.com/office/drawing/2014/main" id="{152D205F-715D-4FC3-43E9-597F8480ED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6988" y="5478195"/>
            <a:ext cx="1543734" cy="106243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184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1A107-C691-3594-E02E-FAD5ED9764F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18EF1CC-BC37-77AE-6688-0B9FAC6CD081}"/>
              </a:ext>
            </a:extLst>
          </p:cNvPr>
          <p:cNvSpPr>
            <a:spLocks noGrp="1"/>
          </p:cNvSpPr>
          <p:nvPr>
            <p:ph type="title"/>
          </p:nvPr>
        </p:nvSpPr>
        <p:spPr/>
        <p:txBody>
          <a:bodyPr>
            <a:normAutofit/>
          </a:bodyPr>
          <a:lstStyle/>
          <a:p>
            <a:r>
              <a:rPr lang="en-US" b="0" dirty="0"/>
              <a:t>SERCC Drop-in Sessions</a:t>
            </a:r>
          </a:p>
        </p:txBody>
      </p:sp>
      <p:sp>
        <p:nvSpPr>
          <p:cNvPr id="11" name="Content Placeholder 2">
            <a:extLst>
              <a:ext uri="{FF2B5EF4-FFF2-40B4-BE49-F238E27FC236}">
                <a16:creationId xmlns:a16="http://schemas.microsoft.com/office/drawing/2014/main" id="{5D62B964-C385-7013-10B4-453CF6B51C4F}"/>
              </a:ext>
            </a:extLst>
          </p:cNvPr>
          <p:cNvSpPr txBox="1">
            <a:spLocks/>
          </p:cNvSpPr>
          <p:nvPr/>
        </p:nvSpPr>
        <p:spPr>
          <a:xfrm>
            <a:off x="947319" y="1674189"/>
            <a:ext cx="4800224" cy="9827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a:t>Ask the Editor</a:t>
            </a:r>
          </a:p>
          <a:p>
            <a:r>
              <a:rPr lang="en-US" sz="1600" b="0">
                <a:hlinkClick r:id="rId3"/>
              </a:rPr>
              <a:t>https://sercc.medicine.uiowa.edu/news/2025/12/ask-editor</a:t>
            </a:r>
            <a:endParaRPr lang="en-US" sz="1600" b="0" dirty="0"/>
          </a:p>
        </p:txBody>
      </p:sp>
      <p:pic>
        <p:nvPicPr>
          <p:cNvPr id="10" name="Content Placeholder 9" descr="Screenshot of Ask the Editor hours">
            <a:extLst>
              <a:ext uri="{FF2B5EF4-FFF2-40B4-BE49-F238E27FC236}">
                <a16:creationId xmlns:a16="http://schemas.microsoft.com/office/drawing/2014/main" id="{FBBA555A-4834-E3FA-9463-F496867096C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947319" y="2935212"/>
            <a:ext cx="5021174" cy="2820988"/>
          </a:xfrm>
          <a:effectLst>
            <a:outerShdw blurRad="508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4E72B3A7-BC30-EDFF-CEF6-D43FD0DA1B5E}"/>
              </a:ext>
            </a:extLst>
          </p:cNvPr>
          <p:cNvSpPr>
            <a:spLocks noGrp="1"/>
          </p:cNvSpPr>
          <p:nvPr>
            <p:ph idx="15"/>
          </p:nvPr>
        </p:nvSpPr>
        <p:spPr>
          <a:xfrm>
            <a:off x="6444459" y="1674189"/>
            <a:ext cx="4800224" cy="982700"/>
          </a:xfrm>
        </p:spPr>
        <p:txBody>
          <a:bodyPr anchor="t">
            <a:noAutofit/>
          </a:bodyPr>
          <a:lstStyle/>
          <a:p>
            <a:r>
              <a:rPr lang="en-US" sz="1900" dirty="0"/>
              <a:t>Open Writing Sessions*</a:t>
            </a:r>
          </a:p>
          <a:p>
            <a:r>
              <a:rPr lang="en-US" sz="1600" b="0" dirty="0">
                <a:hlinkClick r:id="rId5"/>
              </a:rPr>
              <a:t>https://sercc.medicine.uiowa.edu/news/2026/01/open-writing-sessions</a:t>
            </a:r>
            <a:endParaRPr lang="en-US" sz="1600" b="0" dirty="0"/>
          </a:p>
        </p:txBody>
      </p:sp>
      <p:pic>
        <p:nvPicPr>
          <p:cNvPr id="14" name="Picture 13" descr="Screenshot of Open Writing Sessions">
            <a:extLst>
              <a:ext uri="{FF2B5EF4-FFF2-40B4-BE49-F238E27FC236}">
                <a16:creationId xmlns:a16="http://schemas.microsoft.com/office/drawing/2014/main" id="{A1BD4F55-E35E-C07F-59C9-F6BAFE65C0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459" y="2935212"/>
            <a:ext cx="5019633" cy="2820988"/>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AF023315-C041-A617-D50F-67F9ABF755B7}"/>
              </a:ext>
            </a:extLst>
          </p:cNvPr>
          <p:cNvSpPr txBox="1"/>
          <p:nvPr/>
        </p:nvSpPr>
        <p:spPr>
          <a:xfrm>
            <a:off x="6471155" y="5847954"/>
            <a:ext cx="4888363" cy="307777"/>
          </a:xfrm>
          <a:prstGeom prst="rect">
            <a:avLst/>
          </a:prstGeom>
          <a:noFill/>
        </p:spPr>
        <p:txBody>
          <a:bodyPr wrap="square" rtlCol="0">
            <a:spAutoFit/>
          </a:bodyPr>
          <a:lstStyle/>
          <a:p>
            <a:r>
              <a:rPr lang="en-US" sz="1400" dirty="0">
                <a:solidFill>
                  <a:srgbClr val="0070C0"/>
                </a:solidFill>
              </a:rPr>
              <a:t>* Only for students and postdocs</a:t>
            </a:r>
          </a:p>
        </p:txBody>
      </p:sp>
      <p:sp>
        <p:nvSpPr>
          <p:cNvPr id="4" name="Footer Placeholder 3">
            <a:extLst>
              <a:ext uri="{FF2B5EF4-FFF2-40B4-BE49-F238E27FC236}">
                <a16:creationId xmlns:a16="http://schemas.microsoft.com/office/drawing/2014/main" id="{023BD935-2008-24C4-B165-2B42753DF9A2}"/>
              </a:ext>
            </a:extLst>
          </p:cNvPr>
          <p:cNvSpPr>
            <a:spLocks noGrp="1"/>
          </p:cNvSpPr>
          <p:nvPr>
            <p:ph type="ftr" sz="quarter" idx="3"/>
          </p:nvPr>
        </p:nvSpPr>
        <p:spPr>
          <a:prstGeom prst="rect">
            <a:avLst/>
          </a:prstGeom>
        </p:spPr>
        <p:txBody>
          <a:bodyPr/>
          <a:lstStyle/>
          <a:p>
            <a:r>
              <a:rPr lang="en-US">
                <a:latin typeface="+mn-lt"/>
              </a:rPr>
              <a:t>Scientific Editing and Research Communication Core</a:t>
            </a:r>
            <a:endParaRPr lang="en-US" dirty="0">
              <a:latin typeface="+mn-lt"/>
            </a:endParaRPr>
          </a:p>
        </p:txBody>
      </p:sp>
    </p:spTree>
    <p:extLst>
      <p:ext uri="{BB962C8B-B14F-4D97-AF65-F5344CB8AC3E}">
        <p14:creationId xmlns:p14="http://schemas.microsoft.com/office/powerpoint/2010/main" val="1984708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normAutofit/>
          </a:bodyPr>
          <a:lstStyle/>
          <a:p>
            <a:r>
              <a:rPr lang="en-US" sz="3600" b="0" dirty="0"/>
              <a:t>SERCC Website</a:t>
            </a:r>
          </a:p>
        </p:txBody>
      </p:sp>
      <p:sp>
        <p:nvSpPr>
          <p:cNvPr id="5" name="Content Placeholder 2" descr="Information on SERCC website">
            <a:extLst>
              <a:ext uri="{FF2B5EF4-FFF2-40B4-BE49-F238E27FC236}">
                <a16:creationId xmlns:a16="http://schemas.microsoft.com/office/drawing/2014/main" id="{B1BC29E9-1F80-2C0E-E8AC-4A7E5F00EE1D}"/>
              </a:ext>
            </a:extLst>
          </p:cNvPr>
          <p:cNvSpPr txBox="1">
            <a:spLocks/>
          </p:cNvSpPr>
          <p:nvPr/>
        </p:nvSpPr>
        <p:spPr>
          <a:xfrm>
            <a:off x="952500" y="1527011"/>
            <a:ext cx="5837184" cy="4634414"/>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60" lvl="1" indent="-285753"/>
            <a:endParaRPr lang="en-US" sz="1600" dirty="0">
              <a:latin typeface="+mj-lt"/>
              <a:cs typeface="Calibri Light" panose="020F0302020204030204" pitchFamily="34" charset="0"/>
            </a:endParaRPr>
          </a:p>
          <a:p>
            <a:pPr marL="742960" lvl="1" indent="-285753"/>
            <a:endParaRPr lang="en-US" sz="1600" dirty="0">
              <a:latin typeface="+mj-lt"/>
              <a:cs typeface="Calibri Light" panose="020F0302020204030204" pitchFamily="34" charset="0"/>
            </a:endParaRPr>
          </a:p>
          <a:p>
            <a:endParaRPr lang="en-US" dirty="0"/>
          </a:p>
        </p:txBody>
      </p:sp>
      <p:sp>
        <p:nvSpPr>
          <p:cNvPr id="7" name="Content Placeholder 2">
            <a:extLst>
              <a:ext uri="{FF2B5EF4-FFF2-40B4-BE49-F238E27FC236}">
                <a16:creationId xmlns:a16="http://schemas.microsoft.com/office/drawing/2014/main" id="{70CABD17-52A5-CD2E-D5D9-5CE1D736CCA4}"/>
              </a:ext>
            </a:extLst>
          </p:cNvPr>
          <p:cNvSpPr txBox="1">
            <a:spLocks/>
          </p:cNvSpPr>
          <p:nvPr/>
        </p:nvSpPr>
        <p:spPr>
          <a:xfrm>
            <a:off x="947713" y="1385803"/>
            <a:ext cx="3922504" cy="4634414"/>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60" lvl="1" indent="-285753"/>
            <a:endParaRPr lang="en-US" sz="1600" dirty="0">
              <a:latin typeface="+mj-lt"/>
              <a:cs typeface="Calibri Light" panose="020F0302020204030204" pitchFamily="34" charset="0"/>
            </a:endParaRPr>
          </a:p>
          <a:p>
            <a:pPr>
              <a:spcAft>
                <a:spcPts val="1200"/>
              </a:spcAft>
            </a:pPr>
            <a:r>
              <a:rPr lang="en-US" sz="2400" dirty="0">
                <a:latin typeface="+mj-lt"/>
              </a:rPr>
              <a:t>Resources</a:t>
            </a:r>
          </a:p>
          <a:p>
            <a:pPr lvl="1">
              <a:spcAft>
                <a:spcPts val="1200"/>
              </a:spcAft>
            </a:pPr>
            <a:r>
              <a:rPr lang="en-US" sz="2000" dirty="0">
                <a:latin typeface="+mj-lt"/>
              </a:rPr>
              <a:t>Grant-Writing Templates</a:t>
            </a:r>
          </a:p>
          <a:p>
            <a:pPr>
              <a:spcAft>
                <a:spcPts val="1200"/>
              </a:spcAft>
            </a:pPr>
            <a:r>
              <a:rPr lang="en-US" sz="2400" dirty="0">
                <a:latin typeface="+mj-lt"/>
              </a:rPr>
              <a:t>Pricing</a:t>
            </a:r>
          </a:p>
          <a:p>
            <a:pPr>
              <a:spcAft>
                <a:spcPts val="1200"/>
              </a:spcAft>
            </a:pPr>
            <a:r>
              <a:rPr lang="en-US" sz="2400" dirty="0">
                <a:latin typeface="+mj-lt"/>
              </a:rPr>
              <a:t>Services</a:t>
            </a:r>
          </a:p>
          <a:p>
            <a:pPr>
              <a:spcAft>
                <a:spcPts val="1200"/>
              </a:spcAft>
            </a:pPr>
            <a:r>
              <a:rPr lang="en-US" sz="2400" dirty="0">
                <a:latin typeface="+mj-lt"/>
              </a:rPr>
              <a:t>Schedule a Project</a:t>
            </a:r>
          </a:p>
          <a:p>
            <a:pPr>
              <a:spcAft>
                <a:spcPts val="1200"/>
              </a:spcAft>
            </a:pPr>
            <a:r>
              <a:rPr lang="en-US" sz="2400" dirty="0">
                <a:latin typeface="+mj-lt"/>
              </a:rPr>
              <a:t>Contact us</a:t>
            </a:r>
          </a:p>
          <a:p>
            <a:endParaRPr lang="en-US" dirty="0"/>
          </a:p>
        </p:txBody>
      </p:sp>
      <p:pic>
        <p:nvPicPr>
          <p:cNvPr id="6" name="Picture 5" descr="Screenshot of SERCC website">
            <a:extLst>
              <a:ext uri="{FF2B5EF4-FFF2-40B4-BE49-F238E27FC236}">
                <a16:creationId xmlns:a16="http://schemas.microsoft.com/office/drawing/2014/main" id="{A570C291-8E3A-B88A-CBC7-513DC05477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4150" y="1644029"/>
            <a:ext cx="6609177" cy="4262748"/>
          </a:xfrm>
          <a:prstGeom prst="rect">
            <a:avLst/>
          </a:prstGeom>
          <a:effectLst>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79080FAF-63A6-394D-BBEC-D77516B9237A}"/>
              </a:ext>
              <a:ext uri="{C183D7F6-B498-43B3-948B-1728B52AA6E4}">
                <adec:decorative xmlns:adec="http://schemas.microsoft.com/office/drawing/2017/decorative" val="1"/>
              </a:ext>
            </a:extLst>
          </p:cNvPr>
          <p:cNvSpPr/>
          <p:nvPr/>
        </p:nvSpPr>
        <p:spPr bwMode="auto">
          <a:xfrm>
            <a:off x="7504170" y="5486400"/>
            <a:ext cx="1287698" cy="420377"/>
          </a:xfrm>
          <a:prstGeom prst="ellips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dirty="0">
              <a:latin typeface="Verdana" charset="0"/>
              <a:ea typeface="ＭＳ Ｐゴシック" charset="-128"/>
              <a:cs typeface="ＭＳ Ｐゴシック" charset="-128"/>
            </a:endParaRPr>
          </a:p>
        </p:txBody>
      </p:sp>
      <p:cxnSp>
        <p:nvCxnSpPr>
          <p:cNvPr id="3" name="Straight Arrow Connector 2">
            <a:extLst>
              <a:ext uri="{FF2B5EF4-FFF2-40B4-BE49-F238E27FC236}">
                <a16:creationId xmlns:a16="http://schemas.microsoft.com/office/drawing/2014/main" id="{F3E51F14-3F22-D7F6-BE95-1350D824B505}"/>
              </a:ext>
              <a:ext uri="{C183D7F6-B498-43B3-948B-1728B52AA6E4}">
                <adec:decorative xmlns:adec="http://schemas.microsoft.com/office/drawing/2017/decorative" val="1"/>
              </a:ext>
            </a:extLst>
          </p:cNvPr>
          <p:cNvCxnSpPr>
            <a:cxnSpLocks/>
          </p:cNvCxnSpPr>
          <p:nvPr/>
        </p:nvCxnSpPr>
        <p:spPr bwMode="auto">
          <a:xfrm>
            <a:off x="2784981" y="2016438"/>
            <a:ext cx="4499222" cy="164688"/>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C87CA04E-E1A3-D066-9118-A77B42C4B8F2}"/>
              </a:ext>
              <a:ext uri="{C183D7F6-B498-43B3-948B-1728B52AA6E4}">
                <adec:decorative xmlns:adec="http://schemas.microsoft.com/office/drawing/2017/decorative" val="1"/>
              </a:ext>
            </a:extLst>
          </p:cNvPr>
          <p:cNvCxnSpPr>
            <a:cxnSpLocks/>
          </p:cNvCxnSpPr>
          <p:nvPr/>
        </p:nvCxnSpPr>
        <p:spPr bwMode="auto">
          <a:xfrm flipV="1">
            <a:off x="2309247" y="2332212"/>
            <a:ext cx="5517397" cy="819529"/>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sp>
        <p:nvSpPr>
          <p:cNvPr id="12" name="TextBox 11">
            <a:extLst>
              <a:ext uri="{FF2B5EF4-FFF2-40B4-BE49-F238E27FC236}">
                <a16:creationId xmlns:a16="http://schemas.microsoft.com/office/drawing/2014/main" id="{BF0E50BF-7CA1-B698-9198-0812D511C5A2}"/>
              </a:ext>
            </a:extLst>
          </p:cNvPr>
          <p:cNvSpPr txBox="1"/>
          <p:nvPr/>
        </p:nvSpPr>
        <p:spPr>
          <a:xfrm>
            <a:off x="870357" y="5989846"/>
            <a:ext cx="6094070" cy="307777"/>
          </a:xfrm>
          <a:prstGeom prst="rect">
            <a:avLst/>
          </a:prstGeom>
          <a:noFill/>
        </p:spPr>
        <p:txBody>
          <a:bodyPr wrap="square">
            <a:spAutoFit/>
          </a:bodyPr>
          <a:lstStyle/>
          <a:p>
            <a:r>
              <a:rPr lang="en-US" sz="1400" dirty="0">
                <a:solidFill>
                  <a:srgbClr val="0070C0"/>
                </a:solidFill>
              </a:rPr>
              <a:t>https://</a:t>
            </a:r>
            <a:r>
              <a:rPr lang="en-US" sz="1400" dirty="0" err="1">
                <a:solidFill>
                  <a:srgbClr val="0070C0"/>
                </a:solidFill>
              </a:rPr>
              <a:t>sercc.medicine.uiowa.edu</a:t>
            </a:r>
            <a:r>
              <a:rPr lang="en-US" sz="1400" dirty="0">
                <a:solidFill>
                  <a:srgbClr val="0070C0"/>
                </a:solidFill>
              </a:rPr>
              <a:t>/</a:t>
            </a:r>
          </a:p>
        </p:txBody>
      </p:sp>
      <p:sp>
        <p:nvSpPr>
          <p:cNvPr id="4" name="Footer Placeholder 3">
            <a:extLst>
              <a:ext uri="{FF2B5EF4-FFF2-40B4-BE49-F238E27FC236}">
                <a16:creationId xmlns:a16="http://schemas.microsoft.com/office/drawing/2014/main" id="{B6D8DA14-C248-4C32-8020-01BD148FE08D}"/>
              </a:ext>
            </a:extLst>
          </p:cNvPr>
          <p:cNvSpPr>
            <a:spLocks noGrp="1"/>
          </p:cNvSpPr>
          <p:nvPr>
            <p:ph type="ftr" sz="quarter" idx="3"/>
          </p:nvPr>
        </p:nvSpPr>
        <p:spPr/>
        <p:txBody>
          <a:bodyPr/>
          <a:lstStyle/>
          <a:p>
            <a:r>
              <a:rPr lang="en-US" dirty="0"/>
              <a:t>Scientific Editing and Research Communication Core</a:t>
            </a:r>
          </a:p>
        </p:txBody>
      </p:sp>
    </p:spTree>
    <p:extLst>
      <p:ext uri="{BB962C8B-B14F-4D97-AF65-F5344CB8AC3E}">
        <p14:creationId xmlns:p14="http://schemas.microsoft.com/office/powerpoint/2010/main" val="21179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FE047-2E80-F000-AA2F-526941521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E3FCB-CDD2-F906-84B4-32484889F91A}"/>
              </a:ext>
            </a:extLst>
          </p:cNvPr>
          <p:cNvSpPr>
            <a:spLocks noGrp="1"/>
          </p:cNvSpPr>
          <p:nvPr>
            <p:ph type="title"/>
          </p:nvPr>
        </p:nvSpPr>
        <p:spPr>
          <a:xfrm>
            <a:off x="949325" y="498296"/>
            <a:ext cx="9413875" cy="896116"/>
          </a:xfrm>
        </p:spPr>
        <p:txBody>
          <a:bodyPr>
            <a:normAutofit/>
          </a:bodyPr>
          <a:lstStyle/>
          <a:p>
            <a:r>
              <a:rPr lang="en-US" b="0" dirty="0"/>
              <a:t>In this session</a:t>
            </a:r>
          </a:p>
        </p:txBody>
      </p:sp>
      <p:pic>
        <p:nvPicPr>
          <p:cNvPr id="10" name="Picture 9" descr="Cover of the book Goldilocks and the 3 Bears">
            <a:extLst>
              <a:ext uri="{FF2B5EF4-FFF2-40B4-BE49-F238E27FC236}">
                <a16:creationId xmlns:a16="http://schemas.microsoft.com/office/drawing/2014/main" id="{D0826708-0433-615D-F5B4-A0CAFE1D3AEF}"/>
              </a:ext>
            </a:extLst>
          </p:cNvPr>
          <p:cNvPicPr>
            <a:picLocks noChangeAspect="1"/>
          </p:cNvPicPr>
          <p:nvPr/>
        </p:nvPicPr>
        <p:blipFill>
          <a:blip r:embed="rId3">
            <a:extLst>
              <a:ext uri="{28A0092B-C50C-407E-A947-70E740481C1C}">
                <a14:useLocalDpi xmlns:a14="http://schemas.microsoft.com/office/drawing/2010/main"/>
              </a:ext>
            </a:extLst>
          </a:blip>
          <a:srcRect r="-2" b="-2"/>
          <a:stretch/>
        </p:blipFill>
        <p:spPr>
          <a:xfrm>
            <a:off x="1125373" y="1566815"/>
            <a:ext cx="853528" cy="1084391"/>
          </a:xfrm>
          <a:prstGeom prst="rect">
            <a:avLst/>
          </a:prstGeom>
          <a:noFill/>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949ADA3-BFC9-3277-2410-F9C911A1AB2E}"/>
              </a:ext>
              <a:ext uri="{C183D7F6-B498-43B3-948B-1728B52AA6E4}">
                <adec:decorative xmlns:adec="http://schemas.microsoft.com/office/drawing/2017/decorative" val="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54373" y="2992652"/>
            <a:ext cx="957337" cy="908991"/>
          </a:xfrm>
          <a:prstGeom prst="ellipse">
            <a:avLst/>
          </a:prstGeom>
          <a:noFill/>
          <a:effectLst>
            <a:outerShdw blurRad="63500" sx="102000" sy="102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pic>
        <p:nvPicPr>
          <p:cNvPr id="13" name="Picture 12" descr="Hashtag and @ notification icons">
            <a:extLst>
              <a:ext uri="{FF2B5EF4-FFF2-40B4-BE49-F238E27FC236}">
                <a16:creationId xmlns:a16="http://schemas.microsoft.com/office/drawing/2014/main" id="{EFFA6EE6-466E-4B8A-E53A-7AFBB1B29E4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9325" y="4161746"/>
            <a:ext cx="1344252" cy="896116"/>
          </a:xfrm>
          <a:prstGeom prst="rect">
            <a:avLst/>
          </a:prstGeom>
        </p:spPr>
      </p:pic>
      <p:pic>
        <p:nvPicPr>
          <p:cNvPr id="11" name="Picture 10">
            <a:extLst>
              <a:ext uri="{FF2B5EF4-FFF2-40B4-BE49-F238E27FC236}">
                <a16:creationId xmlns:a16="http://schemas.microsoft.com/office/drawing/2014/main" id="{0DBEB70C-6931-FE0C-6F47-907B813CD2E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4373" y="5499883"/>
            <a:ext cx="889424" cy="612124"/>
          </a:xfrm>
          <a:prstGeom prst="rect">
            <a:avLst/>
          </a:prstGeom>
          <a:effectLst>
            <a:outerShdw blurRad="63500" sx="102000" sy="102000" algn="ctr" rotWithShape="0">
              <a:prstClr val="black">
                <a:alpha val="40000"/>
              </a:prstClr>
            </a:outerShdw>
          </a:effectLst>
        </p:spPr>
      </p:pic>
      <p:sp>
        <p:nvSpPr>
          <p:cNvPr id="3" name="Rectangle 3">
            <a:extLst>
              <a:ext uri="{FF2B5EF4-FFF2-40B4-BE49-F238E27FC236}">
                <a16:creationId xmlns:a16="http://schemas.microsoft.com/office/drawing/2014/main" id="{AA83077C-6B67-3DE4-0664-18E3C1DF181A}"/>
              </a:ext>
            </a:extLst>
          </p:cNvPr>
          <p:cNvSpPr>
            <a:spLocks noChangeArrowheads="1"/>
          </p:cNvSpPr>
          <p:nvPr/>
        </p:nvSpPr>
        <p:spPr bwMode="auto">
          <a:xfrm>
            <a:off x="2536883" y="1922672"/>
            <a:ext cx="10269628" cy="4478149"/>
          </a:xfrm>
          <a:prstGeom prst="rect">
            <a:avLst/>
          </a:prstGeom>
          <a:noFill/>
          <a:ln w="9525">
            <a:noFill/>
            <a:miter lim="800000"/>
            <a:headEnd/>
            <a:tailEnd/>
          </a:ln>
        </p:spPr>
        <p:txBody>
          <a:bodyPr wrap="square">
            <a:spAutoFit/>
          </a:bodyPr>
          <a:lstStyle/>
          <a:p>
            <a:pPr>
              <a:spcBef>
                <a:spcPts val="1800"/>
              </a:spcBef>
              <a:spcAft>
                <a:spcPts val="600"/>
              </a:spcAft>
            </a:pPr>
            <a:r>
              <a:rPr lang="en-US" sz="2000" dirty="0">
                <a:latin typeface="+mj-lt"/>
                <a:cs typeface="Helvetica"/>
              </a:rPr>
              <a:t>Elements of storytelling from a classic story</a:t>
            </a:r>
          </a:p>
          <a:p>
            <a:pPr>
              <a:spcBef>
                <a:spcPts val="1800"/>
              </a:spcBef>
              <a:spcAft>
                <a:spcPts val="600"/>
              </a:spcAft>
            </a:pPr>
            <a:endParaRPr lang="en-US" sz="2000" dirty="0">
              <a:latin typeface="+mj-lt"/>
              <a:cs typeface="Helvetica"/>
            </a:endParaRPr>
          </a:p>
          <a:p>
            <a:pPr>
              <a:spcBef>
                <a:spcPts val="1800"/>
              </a:spcBef>
              <a:spcAft>
                <a:spcPts val="600"/>
              </a:spcAft>
            </a:pPr>
            <a:r>
              <a:rPr lang="en-US" sz="2000" dirty="0">
                <a:latin typeface="+mj-lt"/>
                <a:cs typeface="Helvetica"/>
              </a:rPr>
              <a:t>Providing feedback using elements of storytelling</a:t>
            </a:r>
          </a:p>
          <a:p>
            <a:pPr>
              <a:spcBef>
                <a:spcPts val="1800"/>
              </a:spcBef>
              <a:spcAft>
                <a:spcPts val="600"/>
              </a:spcAft>
            </a:pPr>
            <a:endParaRPr lang="en-US" sz="2000" dirty="0">
              <a:latin typeface="+mj-lt"/>
              <a:cs typeface="Helvetica"/>
            </a:endParaRPr>
          </a:p>
          <a:p>
            <a:pPr>
              <a:spcBef>
                <a:spcPts val="1800"/>
              </a:spcBef>
              <a:spcAft>
                <a:spcPts val="600"/>
              </a:spcAft>
            </a:pPr>
            <a:r>
              <a:rPr lang="en-US" sz="2000" dirty="0">
                <a:cs typeface="Helvetica"/>
              </a:rPr>
              <a:t>How to approach feedback you receive</a:t>
            </a:r>
          </a:p>
          <a:p>
            <a:pPr>
              <a:spcBef>
                <a:spcPts val="1800"/>
              </a:spcBef>
              <a:spcAft>
                <a:spcPts val="600"/>
              </a:spcAft>
            </a:pPr>
            <a:endParaRPr lang="en-US" sz="2000" dirty="0">
              <a:latin typeface="+mj-lt"/>
              <a:cs typeface="Helvetica"/>
            </a:endParaRPr>
          </a:p>
          <a:p>
            <a:pPr>
              <a:spcBef>
                <a:spcPts val="1800"/>
              </a:spcBef>
              <a:spcAft>
                <a:spcPts val="600"/>
              </a:spcAft>
            </a:pPr>
            <a:r>
              <a:rPr lang="en-US" sz="2000" dirty="0">
                <a:latin typeface="+mj-lt"/>
                <a:cs typeface="Helvetica"/>
              </a:rPr>
              <a:t>Resources</a:t>
            </a:r>
          </a:p>
          <a:p>
            <a:pPr marL="0" lvl="1">
              <a:spcAft>
                <a:spcPts val="1200"/>
              </a:spcAft>
              <a:defRPr/>
            </a:pPr>
            <a:endParaRPr lang="en-US" sz="2000" dirty="0">
              <a:latin typeface="Helvetica"/>
              <a:cs typeface="Helvetica"/>
            </a:endParaRPr>
          </a:p>
        </p:txBody>
      </p:sp>
      <p:sp>
        <p:nvSpPr>
          <p:cNvPr id="4" name="Footer Placeholder 3">
            <a:extLst>
              <a:ext uri="{FF2B5EF4-FFF2-40B4-BE49-F238E27FC236}">
                <a16:creationId xmlns:a16="http://schemas.microsoft.com/office/drawing/2014/main" id="{F5B009B1-178D-351B-087E-C8DB2BCF52DD}"/>
              </a:ext>
            </a:extLst>
          </p:cNvPr>
          <p:cNvSpPr>
            <a:spLocks noGrp="1"/>
          </p:cNvSpPr>
          <p:nvPr>
            <p:ph type="ftr" sz="quarter" idx="3"/>
          </p:nvPr>
        </p:nvSpPr>
        <p:spPr>
          <a:prstGeom prst="rect">
            <a:avLst/>
          </a:prstGeom>
        </p:spPr>
        <p:txBody>
          <a:bodyPr/>
          <a:lstStyle/>
          <a:p>
            <a:r>
              <a:rPr lang="en-US">
                <a:latin typeface="+mn-lt"/>
              </a:rPr>
              <a:t>Scientific Editing and Research Communication Core</a:t>
            </a:r>
            <a:endParaRPr lang="en-US" dirty="0">
              <a:latin typeface="+mn-lt"/>
            </a:endParaRPr>
          </a:p>
        </p:txBody>
      </p:sp>
    </p:spTree>
    <p:extLst>
      <p:ext uri="{BB962C8B-B14F-4D97-AF65-F5344CB8AC3E}">
        <p14:creationId xmlns:p14="http://schemas.microsoft.com/office/powerpoint/2010/main" val="1681803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normAutofit/>
          </a:bodyPr>
          <a:lstStyle/>
          <a:p>
            <a:r>
              <a:rPr lang="en-US" sz="3600" b="0" dirty="0"/>
              <a:t>SERCC Resources</a:t>
            </a:r>
          </a:p>
        </p:txBody>
      </p:sp>
      <p:sp>
        <p:nvSpPr>
          <p:cNvPr id="5" name="Content Placeholder 2">
            <a:extLst>
              <a:ext uri="{FF2B5EF4-FFF2-40B4-BE49-F238E27FC236}">
                <a16:creationId xmlns:a16="http://schemas.microsoft.com/office/drawing/2014/main" id="{B1BC29E9-1F80-2C0E-E8AC-4A7E5F00EE1D}"/>
              </a:ext>
            </a:extLst>
          </p:cNvPr>
          <p:cNvSpPr txBox="1">
            <a:spLocks/>
          </p:cNvSpPr>
          <p:nvPr/>
        </p:nvSpPr>
        <p:spPr>
          <a:xfrm>
            <a:off x="947713" y="1385803"/>
            <a:ext cx="5837184" cy="4634414"/>
          </a:xfrm>
          <a:prstGeom prst="rect">
            <a:avLst/>
          </a:prstGeom>
          <a:solidFill>
            <a:schemeClr val="bg1"/>
          </a:solidFill>
        </p:spPr>
        <p:txBody>
          <a:bodyPr>
            <a:normAutofit fontScale="2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60" lvl="1" indent="-285753"/>
            <a:endParaRPr lang="en-US" sz="1600" dirty="0">
              <a:latin typeface="+mj-lt"/>
              <a:cs typeface="Calibri Light" panose="020F0302020204030204" pitchFamily="34" charset="0"/>
            </a:endParaRPr>
          </a:p>
          <a:p>
            <a:pPr marL="0" indent="0">
              <a:spcAft>
                <a:spcPts val="1200"/>
              </a:spcAft>
              <a:buNone/>
            </a:pPr>
            <a:r>
              <a:rPr lang="en-US" sz="8000" dirty="0">
                <a:latin typeface="+mj-lt"/>
              </a:rPr>
              <a:t>Writing Grants:</a:t>
            </a:r>
          </a:p>
          <a:p>
            <a:pPr marL="236538" indent="-177800">
              <a:lnSpc>
                <a:spcPct val="120000"/>
              </a:lnSpc>
              <a:spcBef>
                <a:spcPts val="0"/>
              </a:spcBef>
              <a:buFont typeface="Arial" panose="020B0604020202020204" pitchFamily="34" charset="0"/>
              <a:buChar char="•"/>
            </a:pPr>
            <a:r>
              <a:rPr lang="en-US" sz="6400" dirty="0">
                <a:latin typeface="+mj-lt"/>
              </a:rPr>
              <a:t>Templates</a:t>
            </a:r>
          </a:p>
          <a:p>
            <a:pPr marL="236538" indent="-177800">
              <a:lnSpc>
                <a:spcPct val="120000"/>
              </a:lnSpc>
              <a:spcBef>
                <a:spcPts val="0"/>
              </a:spcBef>
              <a:buFont typeface="Arial" panose="020B0604020202020204" pitchFamily="34" charset="0"/>
              <a:buChar char="•"/>
            </a:pPr>
            <a:r>
              <a:rPr lang="en-US" sz="6400" dirty="0">
                <a:latin typeface="+mj-lt"/>
              </a:rPr>
              <a:t>Core facilities descriptions</a:t>
            </a:r>
          </a:p>
          <a:p>
            <a:pPr marL="236538" indent="-177800">
              <a:lnSpc>
                <a:spcPct val="120000"/>
              </a:lnSpc>
              <a:spcBef>
                <a:spcPts val="0"/>
              </a:spcBef>
            </a:pPr>
            <a:r>
              <a:rPr lang="en-US" sz="6400" dirty="0">
                <a:latin typeface="+mj-lt"/>
              </a:rPr>
              <a:t>List of available lectures</a:t>
            </a:r>
          </a:p>
          <a:p>
            <a:pPr marL="236538" indent="-177800">
              <a:lnSpc>
                <a:spcPct val="120000"/>
              </a:lnSpc>
              <a:spcBef>
                <a:spcPts val="0"/>
              </a:spcBef>
              <a:buFont typeface="Arial" panose="020B0604020202020204" pitchFamily="34" charset="0"/>
              <a:buChar char="•"/>
            </a:pPr>
            <a:r>
              <a:rPr lang="en-US" sz="6400" dirty="0">
                <a:latin typeface="+mj-lt"/>
              </a:rPr>
              <a:t>Links to other resources</a:t>
            </a:r>
          </a:p>
          <a:p>
            <a:endParaRPr lang="en-US" sz="3200" dirty="0">
              <a:latin typeface="+mj-lt"/>
            </a:endParaRPr>
          </a:p>
          <a:p>
            <a:pPr marL="0" indent="0">
              <a:spcAft>
                <a:spcPts val="1200"/>
              </a:spcAft>
              <a:buNone/>
            </a:pPr>
            <a:r>
              <a:rPr lang="en-US" sz="8000" dirty="0">
                <a:latin typeface="+mj-lt"/>
              </a:rPr>
              <a:t>Writing Research Articles:</a:t>
            </a:r>
          </a:p>
          <a:p>
            <a:pPr marL="236538" indent="-177800">
              <a:lnSpc>
                <a:spcPct val="120000"/>
              </a:lnSpc>
              <a:spcBef>
                <a:spcPts val="0"/>
              </a:spcBef>
            </a:pPr>
            <a:r>
              <a:rPr lang="en-US" sz="6400" dirty="0">
                <a:latin typeface="+mj-lt"/>
              </a:rPr>
              <a:t>Tips for paper sections</a:t>
            </a:r>
          </a:p>
          <a:p>
            <a:pPr marL="236538" indent="-177800">
              <a:lnSpc>
                <a:spcPct val="120000"/>
              </a:lnSpc>
              <a:spcBef>
                <a:spcPts val="0"/>
              </a:spcBef>
            </a:pPr>
            <a:r>
              <a:rPr lang="en-US" sz="6400" dirty="0">
                <a:latin typeface="+mj-lt"/>
              </a:rPr>
              <a:t>List of available lectures</a:t>
            </a:r>
          </a:p>
          <a:p>
            <a:pPr marL="236538" indent="-177800">
              <a:lnSpc>
                <a:spcPct val="120000"/>
              </a:lnSpc>
              <a:spcBef>
                <a:spcPts val="0"/>
              </a:spcBef>
            </a:pPr>
            <a:r>
              <a:rPr lang="en-US" sz="6400" dirty="0">
                <a:latin typeface="+mj-lt"/>
              </a:rPr>
              <a:t>Suggested books</a:t>
            </a:r>
          </a:p>
          <a:p>
            <a:endParaRPr lang="en-US" sz="3200" dirty="0">
              <a:latin typeface="+mj-lt"/>
            </a:endParaRPr>
          </a:p>
          <a:p>
            <a:pPr marL="0" indent="0">
              <a:spcAft>
                <a:spcPts val="1200"/>
              </a:spcAft>
              <a:buNone/>
            </a:pPr>
            <a:r>
              <a:rPr lang="en-US" sz="8000" dirty="0">
                <a:latin typeface="+mj-lt"/>
              </a:rPr>
              <a:t>Writing Generally:</a:t>
            </a:r>
          </a:p>
          <a:p>
            <a:pPr marL="236538" indent="-177800">
              <a:lnSpc>
                <a:spcPct val="120000"/>
              </a:lnSpc>
              <a:spcBef>
                <a:spcPts val="0"/>
              </a:spcBef>
            </a:pPr>
            <a:r>
              <a:rPr lang="en-US" sz="6400" dirty="0">
                <a:latin typeface="+mj-lt"/>
              </a:rPr>
              <a:t>List of available lectures</a:t>
            </a:r>
          </a:p>
          <a:p>
            <a:pPr marL="236538" indent="-177800">
              <a:lnSpc>
                <a:spcPct val="120000"/>
              </a:lnSpc>
              <a:spcBef>
                <a:spcPts val="0"/>
              </a:spcBef>
            </a:pPr>
            <a:r>
              <a:rPr lang="en-US" sz="6400" dirty="0">
                <a:latin typeface="+mj-lt"/>
              </a:rPr>
              <a:t>Suggested articles/books</a:t>
            </a:r>
          </a:p>
          <a:p>
            <a:pPr marL="236538" indent="-177800">
              <a:lnSpc>
                <a:spcPct val="120000"/>
              </a:lnSpc>
              <a:spcBef>
                <a:spcPts val="0"/>
              </a:spcBef>
              <a:spcAft>
                <a:spcPts val="600"/>
              </a:spcAft>
            </a:pPr>
            <a:r>
              <a:rPr lang="en-US" sz="6400" dirty="0">
                <a:latin typeface="+mj-lt"/>
              </a:rPr>
              <a:t>Resources for non-native speakers</a:t>
            </a:r>
          </a:p>
          <a:p>
            <a:endParaRPr lang="en-US" dirty="0"/>
          </a:p>
        </p:txBody>
      </p:sp>
      <p:pic>
        <p:nvPicPr>
          <p:cNvPr id="3" name="Picture 2" descr="Screenshot of SERCC website">
            <a:extLst>
              <a:ext uri="{FF2B5EF4-FFF2-40B4-BE49-F238E27FC236}">
                <a16:creationId xmlns:a16="http://schemas.microsoft.com/office/drawing/2014/main" id="{FBBBC889-F405-CCC8-62E3-A1819DC964DB}"/>
              </a:ext>
            </a:extLst>
          </p:cNvPr>
          <p:cNvPicPr>
            <a:picLocks noChangeAspect="1"/>
          </p:cNvPicPr>
          <p:nvPr/>
        </p:nvPicPr>
        <p:blipFill>
          <a:blip r:embed="rId3"/>
          <a:stretch>
            <a:fillRect/>
          </a:stretch>
        </p:blipFill>
        <p:spPr>
          <a:xfrm>
            <a:off x="4975416" y="110713"/>
            <a:ext cx="7216584" cy="6124804"/>
          </a:xfrm>
          <a:prstGeom prst="rect">
            <a:avLst/>
          </a:prstGeom>
          <a:effectLst>
            <a:outerShdw blurRad="63500" sx="102000" sy="102000" algn="ctr" rotWithShape="0">
              <a:prstClr val="black">
                <a:alpha val="40000"/>
              </a:prstClr>
            </a:outerShdw>
          </a:effectLst>
        </p:spPr>
      </p:pic>
      <p:sp>
        <p:nvSpPr>
          <p:cNvPr id="4" name="Footer Placeholder 3">
            <a:extLst>
              <a:ext uri="{FF2B5EF4-FFF2-40B4-BE49-F238E27FC236}">
                <a16:creationId xmlns:a16="http://schemas.microsoft.com/office/drawing/2014/main" id="{B6D8DA14-C248-4C32-8020-01BD148FE08D}"/>
              </a:ext>
            </a:extLst>
          </p:cNvPr>
          <p:cNvSpPr>
            <a:spLocks noGrp="1"/>
          </p:cNvSpPr>
          <p:nvPr>
            <p:ph type="ftr" sz="quarter" idx="3"/>
          </p:nvPr>
        </p:nvSpPr>
        <p:spPr/>
        <p:txBody>
          <a:bodyPr/>
          <a:lstStyle/>
          <a:p>
            <a:r>
              <a:rPr lang="en-US" dirty="0"/>
              <a:t>Scientific Editing and Research Communication Core</a:t>
            </a:r>
          </a:p>
        </p:txBody>
      </p:sp>
    </p:spTree>
    <p:extLst>
      <p:ext uri="{BB962C8B-B14F-4D97-AF65-F5344CB8AC3E}">
        <p14:creationId xmlns:p14="http://schemas.microsoft.com/office/powerpoint/2010/main" val="1114152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416751" cy="896116"/>
          </a:xfrm>
        </p:spPr>
        <p:txBody>
          <a:bodyPr>
            <a:normAutofit/>
          </a:bodyPr>
          <a:lstStyle/>
          <a:p>
            <a:r>
              <a:rPr lang="en-US" sz="3200" b="0" dirty="0"/>
              <a:t>Some past Newsletter topics</a:t>
            </a:r>
          </a:p>
        </p:txBody>
      </p:sp>
      <p:pic>
        <p:nvPicPr>
          <p:cNvPr id="3" name="Picture 2" descr="Screenshot of SERCC website">
            <a:extLst>
              <a:ext uri="{FF2B5EF4-FFF2-40B4-BE49-F238E27FC236}">
                <a16:creationId xmlns:a16="http://schemas.microsoft.com/office/drawing/2014/main" id="{7870FA38-F6F7-656E-44BA-8CFFBB9B7568}"/>
              </a:ext>
            </a:extLst>
          </p:cNvPr>
          <p:cNvPicPr>
            <a:picLocks noChangeAspect="1"/>
          </p:cNvPicPr>
          <p:nvPr/>
        </p:nvPicPr>
        <p:blipFill>
          <a:blip r:embed="rId3"/>
          <a:stretch>
            <a:fillRect/>
          </a:stretch>
        </p:blipFill>
        <p:spPr>
          <a:xfrm>
            <a:off x="2051146" y="1497275"/>
            <a:ext cx="5219188" cy="6858000"/>
          </a:xfrm>
          <a:prstGeom prst="rect">
            <a:avLst/>
          </a:prstGeom>
          <a:effectLst>
            <a:outerShdw blurRad="63500" sx="102000" sy="102000" algn="ctr" rotWithShape="0">
              <a:prstClr val="black">
                <a:alpha val="40000"/>
              </a:prstClr>
            </a:outerShdw>
          </a:effectLst>
        </p:spPr>
      </p:pic>
      <p:sp>
        <p:nvSpPr>
          <p:cNvPr id="6" name="Oval 5">
            <a:extLst>
              <a:ext uri="{FF2B5EF4-FFF2-40B4-BE49-F238E27FC236}">
                <a16:creationId xmlns:a16="http://schemas.microsoft.com/office/drawing/2014/main" id="{57E9068A-CA67-D3D4-C500-A0B1523B49F1}"/>
              </a:ext>
              <a:ext uri="{C183D7F6-B498-43B3-948B-1728B52AA6E4}">
                <adec:decorative xmlns:adec="http://schemas.microsoft.com/office/drawing/2017/decorative" val="1"/>
              </a:ext>
            </a:extLst>
          </p:cNvPr>
          <p:cNvSpPr/>
          <p:nvPr/>
        </p:nvSpPr>
        <p:spPr bwMode="auto">
          <a:xfrm>
            <a:off x="4994070" y="2062401"/>
            <a:ext cx="811178" cy="376811"/>
          </a:xfrm>
          <a:prstGeom prst="ellipse">
            <a:avLst/>
          </a:prstGeom>
          <a:noFill/>
          <a:ln w="38100" cap="flat" cmpd="sng" algn="ctr">
            <a:solidFill>
              <a:srgbClr val="45964B"/>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dirty="0">
              <a:latin typeface="Verdana" charset="0"/>
              <a:ea typeface="ＭＳ Ｐゴシック" charset="-128"/>
              <a:cs typeface="ＭＳ Ｐゴシック" charset="-128"/>
            </a:endParaRPr>
          </a:p>
        </p:txBody>
      </p:sp>
      <p:pic>
        <p:nvPicPr>
          <p:cNvPr id="17" name="Picture 16" descr="Screenshot of SERCC website">
            <a:extLst>
              <a:ext uri="{FF2B5EF4-FFF2-40B4-BE49-F238E27FC236}">
                <a16:creationId xmlns:a16="http://schemas.microsoft.com/office/drawing/2014/main" id="{4E72A091-55DD-11D7-9B95-ABC3E6D80DAD}"/>
              </a:ext>
            </a:extLst>
          </p:cNvPr>
          <p:cNvPicPr>
            <a:picLocks noChangeAspect="1"/>
          </p:cNvPicPr>
          <p:nvPr/>
        </p:nvPicPr>
        <p:blipFill>
          <a:blip r:embed="rId4"/>
          <a:stretch>
            <a:fillRect/>
          </a:stretch>
        </p:blipFill>
        <p:spPr>
          <a:xfrm>
            <a:off x="7958694" y="18908"/>
            <a:ext cx="4233306" cy="6342927"/>
          </a:xfrm>
          <a:prstGeom prst="rect">
            <a:avLst/>
          </a:prstGeom>
          <a:effectLst>
            <a:outerShdw blurRad="63500" sx="102000" sy="102000" algn="ctr" rotWithShape="0">
              <a:prstClr val="black">
                <a:alpha val="40000"/>
              </a:prstClr>
            </a:outerShdw>
          </a:effectLst>
        </p:spPr>
      </p:pic>
      <p:cxnSp>
        <p:nvCxnSpPr>
          <p:cNvPr id="13" name="Straight Arrow Connector 12">
            <a:extLst>
              <a:ext uri="{FF2B5EF4-FFF2-40B4-BE49-F238E27FC236}">
                <a16:creationId xmlns:a16="http://schemas.microsoft.com/office/drawing/2014/main" id="{AF029DCC-8E59-9508-7413-4E4B76F0EA6C}"/>
              </a:ext>
              <a:ext uri="{C183D7F6-B498-43B3-948B-1728B52AA6E4}">
                <adec:decorative xmlns:adec="http://schemas.microsoft.com/office/drawing/2017/decorative" val="1"/>
              </a:ext>
            </a:extLst>
          </p:cNvPr>
          <p:cNvCxnSpPr>
            <a:cxnSpLocks/>
          </p:cNvCxnSpPr>
          <p:nvPr/>
        </p:nvCxnSpPr>
        <p:spPr bwMode="auto">
          <a:xfrm>
            <a:off x="6236411" y="3703898"/>
            <a:ext cx="1854293" cy="694482"/>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sp>
        <p:nvSpPr>
          <p:cNvPr id="4" name="Footer Placeholder 3">
            <a:extLst>
              <a:ext uri="{FF2B5EF4-FFF2-40B4-BE49-F238E27FC236}">
                <a16:creationId xmlns:a16="http://schemas.microsoft.com/office/drawing/2014/main" id="{DCE4507C-7DA3-4435-9DFB-3252D1BA8E30}"/>
              </a:ext>
            </a:extLst>
          </p:cNvPr>
          <p:cNvSpPr>
            <a:spLocks noGrp="1"/>
          </p:cNvSpPr>
          <p:nvPr>
            <p:ph type="ftr" sz="quarter" idx="3"/>
          </p:nvPr>
        </p:nvSpPr>
        <p:spPr>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350903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lstStyle/>
          <a:p>
            <a:r>
              <a:rPr lang="en-US" b="0" dirty="0"/>
              <a:t>Resources for writing grants</a:t>
            </a:r>
          </a:p>
        </p:txBody>
      </p:sp>
      <p:sp>
        <p:nvSpPr>
          <p:cNvPr id="22" name="Content Placeholder 4">
            <a:extLst>
              <a:ext uri="{FF2B5EF4-FFF2-40B4-BE49-F238E27FC236}">
                <a16:creationId xmlns:a16="http://schemas.microsoft.com/office/drawing/2014/main" id="{A89732F2-95FC-9980-AE23-DA4AD32B11CC}"/>
              </a:ext>
            </a:extLst>
          </p:cNvPr>
          <p:cNvSpPr>
            <a:spLocks noGrp="1"/>
          </p:cNvSpPr>
          <p:nvPr>
            <p:ph idx="1"/>
          </p:nvPr>
        </p:nvSpPr>
        <p:spPr>
          <a:xfrm>
            <a:off x="1009964" y="1786942"/>
            <a:ext cx="6473402" cy="4544281"/>
          </a:xfrm>
        </p:spPr>
        <p:txBody>
          <a:bodyPr>
            <a:normAutofit/>
          </a:bodyPr>
          <a:lstStyle/>
          <a:p>
            <a:pPr>
              <a:lnSpc>
                <a:spcPct val="120000"/>
              </a:lnSpc>
              <a:spcAft>
                <a:spcPts val="1000"/>
              </a:spcAft>
            </a:pPr>
            <a:r>
              <a:rPr lang="en-US" sz="2000" dirty="0"/>
              <a:t>Templates and Embedded Examples</a:t>
            </a:r>
          </a:p>
          <a:p>
            <a:pPr>
              <a:lnSpc>
                <a:spcPct val="120000"/>
              </a:lnSpc>
              <a:spcAft>
                <a:spcPts val="1000"/>
              </a:spcAft>
            </a:pPr>
            <a:r>
              <a:rPr lang="en-US" sz="2000" dirty="0"/>
              <a:t>Boilerplate Text and Examples</a:t>
            </a:r>
          </a:p>
          <a:p>
            <a:pPr>
              <a:lnSpc>
                <a:spcPct val="120000"/>
              </a:lnSpc>
              <a:spcAft>
                <a:spcPts val="1000"/>
              </a:spcAft>
            </a:pPr>
            <a:r>
              <a:rPr lang="en-US" sz="2000" dirty="0"/>
              <a:t>Presentations</a:t>
            </a:r>
          </a:p>
          <a:p>
            <a:pPr>
              <a:lnSpc>
                <a:spcPct val="120000"/>
              </a:lnSpc>
              <a:spcAft>
                <a:spcPts val="1000"/>
              </a:spcAft>
            </a:pPr>
            <a:r>
              <a:rPr lang="en-US" sz="2000" dirty="0"/>
              <a:t>Timetables for Preparing Grants</a:t>
            </a:r>
          </a:p>
          <a:p>
            <a:pPr>
              <a:lnSpc>
                <a:spcPct val="120000"/>
              </a:lnSpc>
              <a:spcAft>
                <a:spcPts val="1000"/>
              </a:spcAft>
            </a:pPr>
            <a:r>
              <a:rPr lang="en-US" sz="2000" dirty="0"/>
              <a:t>Resources Specific to Graduate Students</a:t>
            </a:r>
          </a:p>
          <a:p>
            <a:pPr>
              <a:lnSpc>
                <a:spcPct val="120000"/>
              </a:lnSpc>
              <a:spcAft>
                <a:spcPts val="1000"/>
              </a:spcAft>
            </a:pPr>
            <a:r>
              <a:rPr lang="en-US" sz="2000" dirty="0"/>
              <a:t>Resources from other offices and institutes</a:t>
            </a:r>
          </a:p>
          <a:p>
            <a:pPr>
              <a:lnSpc>
                <a:spcPct val="120000"/>
              </a:lnSpc>
              <a:spcAft>
                <a:spcPts val="1000"/>
              </a:spcAft>
            </a:pPr>
            <a:r>
              <a:rPr lang="en-US" sz="2000" dirty="0"/>
              <a:t>Articles/blogs, books, other</a:t>
            </a:r>
          </a:p>
          <a:p>
            <a:endParaRPr lang="en-US" dirty="0"/>
          </a:p>
        </p:txBody>
      </p:sp>
      <p:sp>
        <p:nvSpPr>
          <p:cNvPr id="6" name="TextBox 5">
            <a:extLst>
              <a:ext uri="{FF2B5EF4-FFF2-40B4-BE49-F238E27FC236}">
                <a16:creationId xmlns:a16="http://schemas.microsoft.com/office/drawing/2014/main" id="{5BD647D1-C5E0-9447-A9F5-F6824B075D21}"/>
              </a:ext>
            </a:extLst>
          </p:cNvPr>
          <p:cNvSpPr txBox="1"/>
          <p:nvPr/>
        </p:nvSpPr>
        <p:spPr>
          <a:xfrm>
            <a:off x="9486778" y="661197"/>
            <a:ext cx="2420471" cy="369332"/>
          </a:xfrm>
          <a:prstGeom prst="rect">
            <a:avLst/>
          </a:prstGeom>
          <a:noFill/>
        </p:spPr>
        <p:txBody>
          <a:bodyPr wrap="square" rtlCol="0">
            <a:spAutoFit/>
          </a:bodyPr>
          <a:lstStyle/>
          <a:p>
            <a:r>
              <a:rPr lang="en-US" dirty="0">
                <a:solidFill>
                  <a:srgbClr val="0070C0"/>
                </a:solidFill>
              </a:rPr>
              <a:t>Biosketch templates</a:t>
            </a:r>
          </a:p>
        </p:txBody>
      </p:sp>
      <p:pic>
        <p:nvPicPr>
          <p:cNvPr id="3" name="Picture 2" descr="Screenshot of SERCC website">
            <a:extLst>
              <a:ext uri="{FF2B5EF4-FFF2-40B4-BE49-F238E27FC236}">
                <a16:creationId xmlns:a16="http://schemas.microsoft.com/office/drawing/2014/main" id="{04DA9BCD-47DC-BBDC-A455-DE811800A92E}"/>
              </a:ext>
            </a:extLst>
          </p:cNvPr>
          <p:cNvPicPr>
            <a:picLocks noChangeAspect="1"/>
          </p:cNvPicPr>
          <p:nvPr/>
        </p:nvPicPr>
        <p:blipFill>
          <a:blip r:embed="rId3"/>
          <a:stretch>
            <a:fillRect/>
          </a:stretch>
        </p:blipFill>
        <p:spPr>
          <a:xfrm>
            <a:off x="6547000" y="1321630"/>
            <a:ext cx="4679216" cy="5009593"/>
          </a:xfrm>
          <a:prstGeom prst="rect">
            <a:avLst/>
          </a:prstGeom>
          <a:effectLst>
            <a:outerShdw blurRad="63500" sx="102000" sy="102000" algn="ctr" rotWithShape="0">
              <a:prstClr val="black">
                <a:alpha val="40000"/>
              </a:prstClr>
            </a:outerShdw>
          </a:effectLst>
        </p:spPr>
      </p:pic>
      <p:sp>
        <p:nvSpPr>
          <p:cNvPr id="5" name="Oval 4">
            <a:extLst>
              <a:ext uri="{FF2B5EF4-FFF2-40B4-BE49-F238E27FC236}">
                <a16:creationId xmlns:a16="http://schemas.microsoft.com/office/drawing/2014/main" id="{881971F3-C8DF-7C14-B303-A5AA01FB5377}"/>
              </a:ext>
              <a:ext uri="{C183D7F6-B498-43B3-948B-1728B52AA6E4}">
                <adec:decorative xmlns:adec="http://schemas.microsoft.com/office/drawing/2017/decorative" val="1"/>
              </a:ext>
            </a:extLst>
          </p:cNvPr>
          <p:cNvSpPr/>
          <p:nvPr/>
        </p:nvSpPr>
        <p:spPr>
          <a:xfrm>
            <a:off x="7718612" y="2541494"/>
            <a:ext cx="3536333" cy="403412"/>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B12FC7C-4218-EFA1-59D7-53DDB8255382}"/>
              </a:ext>
              <a:ext uri="{C183D7F6-B498-43B3-948B-1728B52AA6E4}">
                <adec:decorative xmlns:adec="http://schemas.microsoft.com/office/drawing/2017/decorative" val="1"/>
              </a:ext>
            </a:extLst>
          </p:cNvPr>
          <p:cNvCxnSpPr/>
          <p:nvPr/>
        </p:nvCxnSpPr>
        <p:spPr>
          <a:xfrm flipH="1">
            <a:off x="8915337" y="1062318"/>
            <a:ext cx="2310879" cy="1680882"/>
          </a:xfrm>
          <a:prstGeom prst="straightConnector1">
            <a:avLst/>
          </a:prstGeom>
          <a:ln w="158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B6D8DA14-C248-4C32-8020-01BD148FE08D}"/>
              </a:ext>
            </a:extLst>
          </p:cNvPr>
          <p:cNvSpPr>
            <a:spLocks noGrp="1"/>
          </p:cNvSpPr>
          <p:nvPr>
            <p:ph type="ftr" sz="quarter" idx="3"/>
          </p:nvPr>
        </p:nvSpPr>
        <p:spPr/>
        <p:txBody>
          <a:bodyPr/>
          <a:lstStyle/>
          <a:p>
            <a:r>
              <a:rPr lang="en-US" dirty="0"/>
              <a:t>Scientific Editing and Research Communication Core</a:t>
            </a:r>
          </a:p>
        </p:txBody>
      </p:sp>
    </p:spTree>
    <p:extLst>
      <p:ext uri="{BB962C8B-B14F-4D97-AF65-F5344CB8AC3E}">
        <p14:creationId xmlns:p14="http://schemas.microsoft.com/office/powerpoint/2010/main" val="2996290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p:txBody>
          <a:bodyPr>
            <a:normAutofit/>
          </a:bodyPr>
          <a:lstStyle/>
          <a:p>
            <a:r>
              <a:rPr lang="en-US" sz="3600" b="0" dirty="0"/>
              <a:t>Links to resources from other groups</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952498" y="2256848"/>
            <a:ext cx="5663327" cy="3679004"/>
          </a:xfrm>
        </p:spPr>
        <p:txBody>
          <a:bodyPr>
            <a:normAutofit/>
          </a:bodyPr>
          <a:lstStyle/>
          <a:p>
            <a:r>
              <a:rPr lang="en-US" dirty="0"/>
              <a:t>Sources for example proposals:</a:t>
            </a:r>
          </a:p>
          <a:p>
            <a:pPr lvl="1"/>
            <a:r>
              <a:rPr lang="en-US" sz="2000" dirty="0"/>
              <a:t>OVPR/RDO (e.g., Resource Library)</a:t>
            </a:r>
          </a:p>
          <a:p>
            <a:pPr lvl="1"/>
            <a:r>
              <a:rPr lang="en-US" sz="2000" dirty="0"/>
              <a:t>UI Graduate College</a:t>
            </a:r>
          </a:p>
          <a:p>
            <a:pPr lvl="1"/>
            <a:r>
              <a:rPr lang="en-US" sz="2000" dirty="0"/>
              <a:t>UI Writing Center (CLAS)</a:t>
            </a:r>
          </a:p>
          <a:p>
            <a:pPr lvl="1"/>
            <a:r>
              <a:rPr lang="en-US" sz="2000" dirty="0"/>
              <a:t>Hanson Center for Communication (Eng)</a:t>
            </a:r>
          </a:p>
          <a:p>
            <a:pPr>
              <a:spcBef>
                <a:spcPts val="2400"/>
              </a:spcBef>
            </a:pPr>
            <a:r>
              <a:rPr lang="en-US" dirty="0"/>
              <a:t>Funding Agencies and other</a:t>
            </a:r>
          </a:p>
          <a:p>
            <a:pPr lvl="1"/>
            <a:r>
              <a:rPr lang="en-US" sz="2000" dirty="0"/>
              <a:t>National Institutes of Health (NIH, NAIAD)</a:t>
            </a:r>
          </a:p>
          <a:p>
            <a:pPr lvl="1"/>
            <a:r>
              <a:rPr lang="en-US" sz="2000" dirty="0"/>
              <a:t>Open Grants</a:t>
            </a:r>
          </a:p>
        </p:txBody>
      </p:sp>
      <p:pic>
        <p:nvPicPr>
          <p:cNvPr id="2" name="Picture 1" descr="Screenshot of SERCC website">
            <a:extLst>
              <a:ext uri="{FF2B5EF4-FFF2-40B4-BE49-F238E27FC236}">
                <a16:creationId xmlns:a16="http://schemas.microsoft.com/office/drawing/2014/main" id="{2FDF763B-25D3-D96F-9E3F-0C3EF877BF99}"/>
              </a:ext>
            </a:extLst>
          </p:cNvPr>
          <p:cNvPicPr>
            <a:picLocks noChangeAspect="1"/>
          </p:cNvPicPr>
          <p:nvPr/>
        </p:nvPicPr>
        <p:blipFill>
          <a:blip r:embed="rId3"/>
          <a:stretch>
            <a:fillRect/>
          </a:stretch>
        </p:blipFill>
        <p:spPr>
          <a:xfrm>
            <a:off x="7030152" y="42058"/>
            <a:ext cx="4460725" cy="6243638"/>
          </a:xfrm>
          <a:prstGeom prst="rect">
            <a:avLst/>
          </a:prstGeom>
          <a:effectLst>
            <a:outerShdw blurRad="63500" sx="102000" sy="102000" algn="ctr" rotWithShape="0">
              <a:prstClr val="black">
                <a:alpha val="40000"/>
              </a:prstClr>
            </a:outerShdw>
          </a:effectLst>
        </p:spPr>
      </p:pic>
      <p:sp>
        <p:nvSpPr>
          <p:cNvPr id="7" name="Footer Placeholder 6">
            <a:extLst>
              <a:ext uri="{FF2B5EF4-FFF2-40B4-BE49-F238E27FC236}">
                <a16:creationId xmlns:a16="http://schemas.microsoft.com/office/drawing/2014/main" id="{EBA841D0-8A04-46BC-8FEC-B150630AFCD4}"/>
              </a:ext>
            </a:extLst>
          </p:cNvPr>
          <p:cNvSpPr>
            <a:spLocks noGrp="1"/>
          </p:cNvSpPr>
          <p:nvPr>
            <p:ph type="ftr" sz="quarter" idx="3"/>
          </p:nvPr>
        </p:nvSpPr>
        <p:spPr>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3844333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p:txBody>
          <a:bodyPr>
            <a:normAutofit/>
          </a:bodyPr>
          <a:lstStyle/>
          <a:p>
            <a:r>
              <a:rPr lang="en-US" sz="3600" b="0" dirty="0"/>
              <a:t>Other resources</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6091239" cy="4497067"/>
          </a:xfrm>
        </p:spPr>
        <p:txBody>
          <a:bodyPr>
            <a:normAutofit fontScale="92500" lnSpcReduction="10000"/>
          </a:bodyPr>
          <a:lstStyle/>
          <a:p>
            <a:pPr marL="342900" indent="-342900">
              <a:spcAft>
                <a:spcPts val="1600"/>
              </a:spcAft>
              <a:buFont typeface="Arial" panose="020B0604020202020204" pitchFamily="34" charset="0"/>
              <a:buChar char="•"/>
            </a:pPr>
            <a:r>
              <a:rPr lang="en-US" sz="2400" dirty="0"/>
              <a:t>Biostatistics Resources</a:t>
            </a:r>
          </a:p>
          <a:p>
            <a:pPr marL="342900" indent="-342900">
              <a:spcAft>
                <a:spcPts val="1600"/>
              </a:spcAft>
              <a:buFont typeface="Arial" panose="020B0604020202020204" pitchFamily="34" charset="0"/>
              <a:buChar char="•"/>
            </a:pPr>
            <a:r>
              <a:rPr lang="en-US" sz="2400" dirty="0"/>
              <a:t>Branding Style Guidelines</a:t>
            </a:r>
          </a:p>
          <a:p>
            <a:pPr marL="342900" indent="-342900">
              <a:spcAft>
                <a:spcPts val="1600"/>
              </a:spcAft>
              <a:buFont typeface="Arial" panose="020B0604020202020204" pitchFamily="34" charset="0"/>
              <a:buChar char="•"/>
            </a:pPr>
            <a:r>
              <a:rPr lang="en-US" sz="2400" dirty="0"/>
              <a:t>Courses Relevant to Science Communication</a:t>
            </a:r>
            <a:endParaRPr lang="en-US" sz="2400" i="1" dirty="0"/>
          </a:p>
          <a:p>
            <a:pPr marL="342900" indent="-342900">
              <a:spcAft>
                <a:spcPts val="1600"/>
              </a:spcAft>
              <a:buFont typeface="Arial" panose="020B0604020202020204" pitchFamily="34" charset="0"/>
              <a:buChar char="•"/>
            </a:pPr>
            <a:r>
              <a:rPr lang="en-US" sz="2400" dirty="0"/>
              <a:t>Intellectual Property and Commercialization</a:t>
            </a:r>
            <a:endParaRPr lang="en-US" sz="2400" i="1" dirty="0"/>
          </a:p>
          <a:p>
            <a:pPr marL="342900" indent="-342900">
              <a:spcAft>
                <a:spcPts val="1600"/>
              </a:spcAft>
              <a:buFont typeface="Arial" panose="020B0604020202020204" pitchFamily="34" charset="0"/>
              <a:buChar char="•"/>
            </a:pPr>
            <a:r>
              <a:rPr lang="en-US" sz="2400" dirty="0"/>
              <a:t>SERCC Newsletter</a:t>
            </a:r>
          </a:p>
          <a:p>
            <a:pPr marL="342900" indent="-342900">
              <a:spcAft>
                <a:spcPts val="1600"/>
              </a:spcAft>
              <a:buFont typeface="Arial" panose="020B0604020202020204" pitchFamily="34" charset="0"/>
              <a:buChar char="•"/>
            </a:pPr>
            <a:r>
              <a:rPr lang="en-US" sz="2400" dirty="0"/>
              <a:t>Open Writing Sessions</a:t>
            </a:r>
          </a:p>
          <a:p>
            <a:pPr marL="342900" indent="-342900">
              <a:spcAft>
                <a:spcPts val="1600"/>
              </a:spcAft>
              <a:buFont typeface="Arial" panose="020B0604020202020204" pitchFamily="34" charset="0"/>
              <a:buChar char="•"/>
            </a:pPr>
            <a:r>
              <a:rPr lang="en-US" sz="2400" dirty="0"/>
              <a:t>Ask the Editor (virtual office hours)</a:t>
            </a:r>
          </a:p>
          <a:p>
            <a:endParaRPr lang="en-US" dirty="0"/>
          </a:p>
        </p:txBody>
      </p:sp>
      <p:pic>
        <p:nvPicPr>
          <p:cNvPr id="6" name="Picture 5" descr="Screenshot of SERCC website">
            <a:extLst>
              <a:ext uri="{FF2B5EF4-FFF2-40B4-BE49-F238E27FC236}">
                <a16:creationId xmlns:a16="http://schemas.microsoft.com/office/drawing/2014/main" id="{021A6B44-A41E-B728-CE1B-6E3EC6638321}"/>
              </a:ext>
            </a:extLst>
          </p:cNvPr>
          <p:cNvPicPr>
            <a:picLocks noChangeAspect="1"/>
          </p:cNvPicPr>
          <p:nvPr/>
        </p:nvPicPr>
        <p:blipFill>
          <a:blip r:embed="rId3"/>
          <a:stretch>
            <a:fillRect/>
          </a:stretch>
        </p:blipFill>
        <p:spPr>
          <a:xfrm>
            <a:off x="7043738" y="109809"/>
            <a:ext cx="5037573" cy="6638381"/>
          </a:xfrm>
          <a:prstGeom prst="rect">
            <a:avLst/>
          </a:prstGeom>
          <a:effectLst>
            <a:outerShdw blurRad="63500" sx="102000" sy="102000" algn="ctr" rotWithShape="0">
              <a:prstClr val="black">
                <a:alpha val="40000"/>
              </a:prstClr>
            </a:outerShdw>
          </a:effectLst>
        </p:spPr>
      </p:pic>
      <p:cxnSp>
        <p:nvCxnSpPr>
          <p:cNvPr id="3" name="Straight Arrow Connector 2">
            <a:extLst>
              <a:ext uri="{FF2B5EF4-FFF2-40B4-BE49-F238E27FC236}">
                <a16:creationId xmlns:a16="http://schemas.microsoft.com/office/drawing/2014/main" id="{C7F868AA-4301-E904-5E1D-D40633F53F5D}"/>
              </a:ext>
              <a:ext uri="{C183D7F6-B498-43B3-948B-1728B52AA6E4}">
                <adec:decorative xmlns:adec="http://schemas.microsoft.com/office/drawing/2017/decorative" val="1"/>
              </a:ext>
            </a:extLst>
          </p:cNvPr>
          <p:cNvCxnSpPr>
            <a:cxnSpLocks/>
          </p:cNvCxnSpPr>
          <p:nvPr/>
        </p:nvCxnSpPr>
        <p:spPr bwMode="auto">
          <a:xfrm>
            <a:off x="3579812" y="4386805"/>
            <a:ext cx="4198375" cy="659589"/>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E51D5CDD-AB33-CDEA-92AC-05766720799E}"/>
              </a:ext>
              <a:ext uri="{C183D7F6-B498-43B3-948B-1728B52AA6E4}">
                <adec:decorative xmlns:adec="http://schemas.microsoft.com/office/drawing/2017/decorative" val="1"/>
              </a:ext>
            </a:extLst>
          </p:cNvPr>
          <p:cNvCxnSpPr>
            <a:cxnSpLocks/>
          </p:cNvCxnSpPr>
          <p:nvPr/>
        </p:nvCxnSpPr>
        <p:spPr bwMode="auto">
          <a:xfrm>
            <a:off x="5673946" y="5713750"/>
            <a:ext cx="1525507" cy="559728"/>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3099C2C0-B4EE-2730-F45B-D43AB0776ACD}"/>
              </a:ext>
              <a:ext uri="{C183D7F6-B498-43B3-948B-1728B52AA6E4}">
                <adec:decorative xmlns:adec="http://schemas.microsoft.com/office/drawing/2017/decorative" val="1"/>
              </a:ext>
            </a:extLst>
          </p:cNvPr>
          <p:cNvCxnSpPr>
            <a:cxnSpLocks/>
          </p:cNvCxnSpPr>
          <p:nvPr/>
        </p:nvCxnSpPr>
        <p:spPr bwMode="auto">
          <a:xfrm>
            <a:off x="4155311" y="5046394"/>
            <a:ext cx="3044142" cy="737067"/>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sp>
        <p:nvSpPr>
          <p:cNvPr id="4" name="Footer Placeholder 3">
            <a:extLst>
              <a:ext uri="{FF2B5EF4-FFF2-40B4-BE49-F238E27FC236}">
                <a16:creationId xmlns:a16="http://schemas.microsoft.com/office/drawing/2014/main" id="{DCE4507C-7DA3-4435-9DFB-3252D1BA8E30}"/>
              </a:ext>
            </a:extLst>
          </p:cNvPr>
          <p:cNvSpPr>
            <a:spLocks noGrp="1"/>
          </p:cNvSpPr>
          <p:nvPr>
            <p:ph type="ftr" sz="quarter" idx="3"/>
          </p:nvPr>
        </p:nvSpPr>
        <p:spPr>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5767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E7EBD9-D9A8-BD01-1173-942CE964AB05}"/>
              </a:ext>
            </a:extLst>
          </p:cNvPr>
          <p:cNvSpPr>
            <a:spLocks noGrp="1"/>
          </p:cNvSpPr>
          <p:nvPr>
            <p:ph type="ctrTitle"/>
          </p:nvPr>
        </p:nvSpPr>
        <p:spPr/>
        <p:txBody>
          <a:bodyPr/>
          <a:lstStyle/>
          <a:p>
            <a:r>
              <a:rPr lang="en-US" dirty="0"/>
              <a:t>Questions?</a:t>
            </a:r>
          </a:p>
        </p:txBody>
      </p:sp>
      <p:sp>
        <p:nvSpPr>
          <p:cNvPr id="4" name="Footer Placeholder 3">
            <a:extLst>
              <a:ext uri="{FF2B5EF4-FFF2-40B4-BE49-F238E27FC236}">
                <a16:creationId xmlns:a16="http://schemas.microsoft.com/office/drawing/2014/main" id="{3148D32A-3828-2F43-F2B3-1FBD0DA278B7}"/>
              </a:ext>
            </a:extLst>
          </p:cNvPr>
          <p:cNvSpPr>
            <a:spLocks noGrp="1"/>
          </p:cNvSpPr>
          <p:nvPr>
            <p:ph type="ftr" sz="quarter" idx="3"/>
          </p:nvPr>
        </p:nvSpPr>
        <p:spPr/>
        <p:txBody>
          <a:bodyPr/>
          <a:lstStyle/>
          <a:p>
            <a:r>
              <a:rPr lang="en-US"/>
              <a:t>Scientific Editing and Research Communication Core</a:t>
            </a:r>
            <a:endParaRPr lang="en-US" dirty="0"/>
          </a:p>
        </p:txBody>
      </p:sp>
      <p:sp>
        <p:nvSpPr>
          <p:cNvPr id="2" name="Text Placeholder 1">
            <a:extLst>
              <a:ext uri="{FF2B5EF4-FFF2-40B4-BE49-F238E27FC236}">
                <a16:creationId xmlns:a16="http://schemas.microsoft.com/office/drawing/2014/main" id="{0E8B3BC9-8A17-32CC-5413-744A7CF6B43B}"/>
              </a:ext>
            </a:extLst>
          </p:cNvPr>
          <p:cNvSpPr>
            <a:spLocks noGrp="1"/>
          </p:cNvSpPr>
          <p:nvPr>
            <p:ph type="body" sz="quarter" idx="10"/>
          </p:nvPr>
        </p:nvSpPr>
        <p:spPr>
          <a:xfrm>
            <a:off x="1268233" y="5019085"/>
            <a:ext cx="2906565" cy="369332"/>
          </a:xfrm>
        </p:spPr>
        <p:txBody>
          <a:bodyPr/>
          <a:lstStyle/>
          <a:p>
            <a:r>
              <a:rPr lang="en-US" dirty="0" err="1"/>
              <a:t>sercc.medicine.uiowa.edu</a:t>
            </a:r>
            <a:endParaRPr lang="en-US" dirty="0"/>
          </a:p>
        </p:txBody>
      </p:sp>
      <p:sp>
        <p:nvSpPr>
          <p:cNvPr id="5" name="Text Placeholder 4">
            <a:extLst>
              <a:ext uri="{FF2B5EF4-FFF2-40B4-BE49-F238E27FC236}">
                <a16:creationId xmlns:a16="http://schemas.microsoft.com/office/drawing/2014/main" id="{ED2A44C7-6DD6-479D-13DF-E5C9B79C72F8}"/>
              </a:ext>
            </a:extLst>
          </p:cNvPr>
          <p:cNvSpPr>
            <a:spLocks noGrp="1"/>
          </p:cNvSpPr>
          <p:nvPr>
            <p:ph type="body" sz="quarter" idx="12"/>
          </p:nvPr>
        </p:nvSpPr>
        <p:spPr>
          <a:xfrm>
            <a:off x="7592172" y="3198192"/>
            <a:ext cx="3225473" cy="1498329"/>
          </a:xfrm>
        </p:spPr>
        <p:txBody>
          <a:bodyPr/>
          <a:lstStyle/>
          <a:p>
            <a:r>
              <a:rPr lang="en-US" sz="1600" b="1" dirty="0"/>
              <a:t>Email</a:t>
            </a:r>
          </a:p>
          <a:p>
            <a:r>
              <a:rPr lang="en-US" sz="1600" dirty="0">
                <a:hlinkClick r:id="rId2"/>
              </a:rPr>
              <a:t>jennifer-barr@uiowa.edu</a:t>
            </a:r>
            <a:endParaRPr lang="en-US" sz="1600" dirty="0"/>
          </a:p>
          <a:p>
            <a:endParaRPr lang="en-US" sz="1600" dirty="0"/>
          </a:p>
          <a:p>
            <a:r>
              <a:rPr lang="en-US" sz="1600" dirty="0" err="1"/>
              <a:t>COM-ScientificEditing@uiowa.edu</a:t>
            </a:r>
            <a:endParaRPr lang="en-US" sz="1600" dirty="0"/>
          </a:p>
        </p:txBody>
      </p:sp>
    </p:spTree>
    <p:extLst>
      <p:ext uri="{BB962C8B-B14F-4D97-AF65-F5344CB8AC3E}">
        <p14:creationId xmlns:p14="http://schemas.microsoft.com/office/powerpoint/2010/main" val="3383245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6E935E8-A985-D864-C9B3-54149E0284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289AB6-20B3-72EE-082E-7EEE7FC1AB90}"/>
              </a:ext>
            </a:extLst>
          </p:cNvPr>
          <p:cNvSpPr>
            <a:spLocks noGrp="1"/>
          </p:cNvSpPr>
          <p:nvPr>
            <p:ph type="title"/>
          </p:nvPr>
        </p:nvSpPr>
        <p:spPr>
          <a:xfrm>
            <a:off x="949325" y="498296"/>
            <a:ext cx="10510172" cy="896116"/>
          </a:xfrm>
        </p:spPr>
        <p:txBody>
          <a:bodyPr anchor="ctr">
            <a:normAutofit fontScale="90000"/>
          </a:bodyPr>
          <a:lstStyle/>
          <a:p>
            <a:r>
              <a:rPr lang="en-US" b="0" dirty="0"/>
              <a:t>Giving feedback: order of information in sentences</a:t>
            </a:r>
          </a:p>
        </p:txBody>
      </p:sp>
      <p:sp>
        <p:nvSpPr>
          <p:cNvPr id="4" name="Content Placeholder 3">
            <a:extLst>
              <a:ext uri="{FF2B5EF4-FFF2-40B4-BE49-F238E27FC236}">
                <a16:creationId xmlns:a16="http://schemas.microsoft.com/office/drawing/2014/main" id="{FEB1B028-2151-8CAC-BB0F-16F89DBAFF3E}"/>
              </a:ext>
            </a:extLst>
          </p:cNvPr>
          <p:cNvSpPr>
            <a:spLocks noGrp="1"/>
          </p:cNvSpPr>
          <p:nvPr>
            <p:ph idx="1"/>
          </p:nvPr>
        </p:nvSpPr>
        <p:spPr>
          <a:xfrm>
            <a:off x="952499" y="1686757"/>
            <a:ext cx="5257801" cy="4256843"/>
          </a:xfrm>
        </p:spPr>
        <p:txBody>
          <a:bodyPr>
            <a:normAutofit/>
          </a:bodyPr>
          <a:lstStyle/>
          <a:p>
            <a:pPr marL="342900" indent="-342900">
              <a:buFont typeface="Arial" panose="020B0604020202020204" pitchFamily="34" charset="0"/>
              <a:buChar char="•"/>
            </a:pPr>
            <a:r>
              <a:rPr lang="en-US" sz="2400" dirty="0"/>
              <a:t>Check if the order is logical</a:t>
            </a:r>
          </a:p>
          <a:p>
            <a:pPr marL="1028700" lvl="1" indent="-342900"/>
            <a:r>
              <a:rPr lang="en-US" sz="2000" dirty="0"/>
              <a:t>For the document as a whole</a:t>
            </a:r>
          </a:p>
          <a:p>
            <a:pPr marL="1028700" lvl="1" indent="-342900"/>
            <a:r>
              <a:rPr lang="en-US" sz="2000" dirty="0"/>
              <a:t>Within sentences</a:t>
            </a:r>
          </a:p>
          <a:p>
            <a:r>
              <a:rPr lang="en-US" sz="2400" dirty="0"/>
              <a:t>	</a:t>
            </a:r>
          </a:p>
        </p:txBody>
      </p:sp>
      <p:grpSp>
        <p:nvGrpSpPr>
          <p:cNvPr id="25" name="Group 24" descr="Example of topic and stress position">
            <a:extLst>
              <a:ext uri="{FF2B5EF4-FFF2-40B4-BE49-F238E27FC236}">
                <a16:creationId xmlns:a16="http://schemas.microsoft.com/office/drawing/2014/main" id="{C3F0970C-FF43-5379-E24F-1F5DB4A8848D}"/>
              </a:ext>
            </a:extLst>
          </p:cNvPr>
          <p:cNvGrpSpPr/>
          <p:nvPr/>
        </p:nvGrpSpPr>
        <p:grpSpPr>
          <a:xfrm>
            <a:off x="7705637" y="1364533"/>
            <a:ext cx="3753860" cy="1974129"/>
            <a:chOff x="1262252" y="1967222"/>
            <a:chExt cx="6281548" cy="3875287"/>
          </a:xfrm>
        </p:grpSpPr>
        <p:sp>
          <p:nvSpPr>
            <p:cNvPr id="26" name="TextBox 25">
              <a:extLst>
                <a:ext uri="{FF2B5EF4-FFF2-40B4-BE49-F238E27FC236}">
                  <a16:creationId xmlns:a16="http://schemas.microsoft.com/office/drawing/2014/main" id="{927FFAF1-DD26-00D5-8EBC-CEA0D19C6A73}"/>
                </a:ext>
              </a:extLst>
            </p:cNvPr>
            <p:cNvSpPr txBox="1"/>
            <p:nvPr/>
          </p:nvSpPr>
          <p:spPr>
            <a:xfrm>
              <a:off x="1262252" y="4157450"/>
              <a:ext cx="3100905" cy="1027100"/>
            </a:xfrm>
            <a:prstGeom prst="rect">
              <a:avLst/>
            </a:prstGeom>
            <a:noFill/>
          </p:spPr>
          <p:txBody>
            <a:bodyPr wrap="square" rtlCol="0">
              <a:spAutoFit/>
            </a:bodyPr>
            <a:lstStyle/>
            <a:p>
              <a:pPr algn="ctr" defTabSz="731520">
                <a:spcAft>
                  <a:spcPts val="600"/>
                </a:spcAft>
              </a:pPr>
              <a:r>
                <a:rPr lang="en-US" sz="1400" kern="1200">
                  <a:solidFill>
                    <a:schemeClr val="accent4"/>
                  </a:solidFill>
                  <a:latin typeface="Arial" panose="020B0604020202020204" pitchFamily="34" charset="0"/>
                  <a:ea typeface="+mn-ea"/>
                  <a:cs typeface="Arial" panose="020B0604020202020204" pitchFamily="34" charset="0"/>
                </a:rPr>
                <a:t>Contextual (old) information</a:t>
              </a:r>
              <a:endParaRPr lang="en-US" sz="1400" i="0">
                <a:solidFill>
                  <a:schemeClr val="accent4"/>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6EB4DD5-3837-C314-AD54-4E7362F3EC6F}"/>
                </a:ext>
              </a:extLst>
            </p:cNvPr>
            <p:cNvSpPr txBox="1"/>
            <p:nvPr/>
          </p:nvSpPr>
          <p:spPr>
            <a:xfrm>
              <a:off x="4800601" y="4142190"/>
              <a:ext cx="2666998" cy="1027100"/>
            </a:xfrm>
            <a:prstGeom prst="rect">
              <a:avLst/>
            </a:prstGeom>
            <a:noFill/>
          </p:spPr>
          <p:txBody>
            <a:bodyPr wrap="square" rtlCol="0">
              <a:spAutoFit/>
            </a:bodyPr>
            <a:lstStyle/>
            <a:p>
              <a:pPr algn="ctr" defTabSz="731520">
                <a:spcAft>
                  <a:spcPts val="600"/>
                </a:spcAft>
              </a:pPr>
              <a:r>
                <a:rPr lang="en-US" sz="1400" kern="1200" dirty="0">
                  <a:solidFill>
                    <a:schemeClr val="accent6"/>
                  </a:solidFill>
                  <a:latin typeface="Arial" panose="020B0604020202020204" pitchFamily="34" charset="0"/>
                  <a:ea typeface="+mn-ea"/>
                  <a:cs typeface="Arial" panose="020B0604020202020204" pitchFamily="34" charset="0"/>
                </a:rPr>
                <a:t>New information (emphasis)</a:t>
              </a:r>
              <a:endParaRPr lang="en-US" sz="1400" i="0" dirty="0">
                <a:solidFill>
                  <a:schemeClr val="accent6"/>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1D2273E-8D06-BD0E-5B9A-49C15B5F401D}"/>
                </a:ext>
              </a:extLst>
            </p:cNvPr>
            <p:cNvSpPr txBox="1"/>
            <p:nvPr/>
          </p:nvSpPr>
          <p:spPr>
            <a:xfrm>
              <a:off x="2389141" y="3401391"/>
              <a:ext cx="1155329" cy="604177"/>
            </a:xfrm>
            <a:prstGeom prst="rect">
              <a:avLst/>
            </a:prstGeom>
            <a:noFill/>
          </p:spPr>
          <p:txBody>
            <a:bodyPr wrap="square" rtlCol="0">
              <a:spAutoFit/>
            </a:bodyPr>
            <a:lstStyle/>
            <a:p>
              <a:pPr defTabSz="731520">
                <a:spcAft>
                  <a:spcPts val="600"/>
                </a:spcAft>
              </a:pPr>
              <a:r>
                <a:rPr lang="en-US" sz="1400" kern="1200" dirty="0">
                  <a:solidFill>
                    <a:schemeClr val="accent4"/>
                  </a:solidFill>
                  <a:latin typeface="+mn-lt"/>
                  <a:ea typeface="+mn-ea"/>
                  <a:cs typeface="Arial" panose="020B0604020202020204" pitchFamily="34" charset="0"/>
                </a:rPr>
                <a:t>Topic</a:t>
              </a:r>
              <a:endParaRPr lang="en-US" sz="1400" i="0" dirty="0">
                <a:solidFill>
                  <a:schemeClr val="accent4"/>
                </a:solidFill>
                <a:cs typeface="Arial" panose="020B0604020202020204" pitchFamily="34" charset="0"/>
              </a:endParaRPr>
            </a:p>
          </p:txBody>
        </p:sp>
        <p:sp>
          <p:nvSpPr>
            <p:cNvPr id="29" name="TextBox 28">
              <a:extLst>
                <a:ext uri="{FF2B5EF4-FFF2-40B4-BE49-F238E27FC236}">
                  <a16:creationId xmlns:a16="http://schemas.microsoft.com/office/drawing/2014/main" id="{35CF79E6-88DF-2735-3E9A-64C79FCCDA14}"/>
                </a:ext>
              </a:extLst>
            </p:cNvPr>
            <p:cNvSpPr txBox="1"/>
            <p:nvPr/>
          </p:nvSpPr>
          <p:spPr>
            <a:xfrm>
              <a:off x="5539803" y="3401391"/>
              <a:ext cx="1264795" cy="604177"/>
            </a:xfrm>
            <a:prstGeom prst="rect">
              <a:avLst/>
            </a:prstGeom>
            <a:noFill/>
          </p:spPr>
          <p:txBody>
            <a:bodyPr wrap="square" rtlCol="0">
              <a:spAutoFit/>
            </a:bodyPr>
            <a:lstStyle/>
            <a:p>
              <a:pPr defTabSz="731520">
                <a:spcAft>
                  <a:spcPts val="600"/>
                </a:spcAft>
              </a:pPr>
              <a:r>
                <a:rPr lang="en-US" sz="1400" kern="1200">
                  <a:solidFill>
                    <a:schemeClr val="accent6"/>
                  </a:solidFill>
                  <a:latin typeface="Arial" panose="020B0604020202020204" pitchFamily="34" charset="0"/>
                  <a:ea typeface="+mn-ea"/>
                  <a:cs typeface="Arial" panose="020B0604020202020204" pitchFamily="34" charset="0"/>
                </a:rPr>
                <a:t>Stress</a:t>
              </a:r>
              <a:endParaRPr lang="en-US" sz="1400" i="0">
                <a:solidFill>
                  <a:schemeClr val="accent6"/>
                </a:solidFill>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12ACBDDE-B94E-C72A-1E7D-E54589782716}"/>
                </a:ext>
              </a:extLst>
            </p:cNvPr>
            <p:cNvCxnSpPr>
              <a:cxnSpLocks/>
            </p:cNvCxnSpPr>
            <p:nvPr/>
          </p:nvCxnSpPr>
          <p:spPr bwMode="auto">
            <a:xfrm>
              <a:off x="1654539" y="4079069"/>
              <a:ext cx="2743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FC7496C9-CD76-CE81-65FC-30D4DE60C9CD}"/>
                </a:ext>
              </a:extLst>
            </p:cNvPr>
            <p:cNvCxnSpPr>
              <a:cxnSpLocks/>
            </p:cNvCxnSpPr>
            <p:nvPr/>
          </p:nvCxnSpPr>
          <p:spPr bwMode="auto">
            <a:xfrm>
              <a:off x="4800600" y="4079069"/>
              <a:ext cx="2743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694031D7-977C-5061-1962-4D2D2284E2B6}"/>
                </a:ext>
              </a:extLst>
            </p:cNvPr>
            <p:cNvCxnSpPr>
              <a:cxnSpLocks/>
            </p:cNvCxnSpPr>
            <p:nvPr/>
          </p:nvCxnSpPr>
          <p:spPr bwMode="auto">
            <a:xfrm>
              <a:off x="4572000" y="3244850"/>
              <a:ext cx="0" cy="2597659"/>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41" name="Circular Arrow 29">
              <a:extLst>
                <a:ext uri="{FF2B5EF4-FFF2-40B4-BE49-F238E27FC236}">
                  <a16:creationId xmlns:a16="http://schemas.microsoft.com/office/drawing/2014/main" id="{DB6BBF22-8A7D-B161-D035-9514CE370112}"/>
                </a:ext>
              </a:extLst>
            </p:cNvPr>
            <p:cNvSpPr/>
            <p:nvPr/>
          </p:nvSpPr>
          <p:spPr bwMode="auto">
            <a:xfrm rot="20507449">
              <a:off x="1799994" y="1967222"/>
              <a:ext cx="4757101" cy="3790045"/>
            </a:xfrm>
            <a:prstGeom prst="circularArrow">
              <a:avLst>
                <a:gd name="adj1" fmla="val 931"/>
                <a:gd name="adj2" fmla="val 1118889"/>
                <a:gd name="adj3" fmla="val 20398377"/>
                <a:gd name="adj4" fmla="val 13502109"/>
                <a:gd name="adj5" fmla="val 121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grpSp>
      <p:sp>
        <p:nvSpPr>
          <p:cNvPr id="48" name="Rectangle 47">
            <a:extLst>
              <a:ext uri="{FF2B5EF4-FFF2-40B4-BE49-F238E27FC236}">
                <a16:creationId xmlns:a16="http://schemas.microsoft.com/office/drawing/2014/main" id="{21FF09A9-AB31-A0BC-E3FC-A6283E8AA06F}"/>
              </a:ext>
            </a:extLst>
          </p:cNvPr>
          <p:cNvSpPr/>
          <p:nvPr/>
        </p:nvSpPr>
        <p:spPr>
          <a:xfrm>
            <a:off x="2024108" y="3780157"/>
            <a:ext cx="8143784" cy="877163"/>
          </a:xfrm>
          <a:prstGeom prst="rect">
            <a:avLst/>
          </a:prstGeom>
        </p:spPr>
        <p:txBody>
          <a:bodyPr wrap="square">
            <a:spAutoFit/>
          </a:bodyPr>
          <a:lstStyle/>
          <a:p>
            <a:r>
              <a:rPr lang="en-US" sz="1700" b="0" i="0" dirty="0">
                <a:latin typeface="Roboto" panose="02000000000000000000" pitchFamily="2" charset="0"/>
                <a:ea typeface="Roboto" panose="02000000000000000000" pitchFamily="2" charset="0"/>
                <a:cs typeface="Times New Roman" panose="02020603050405020304" pitchFamily="18" charset="0"/>
              </a:rPr>
              <a:t>Angiogenesis is the formation of new blood vessels from pre-existing vasculature and plays an important role in health and disease. Endothelial cell dynamics controlled by membrane trafficking is central to the process of angiogenesis. </a:t>
            </a:r>
            <a:endParaRPr lang="en-US" sz="1700" b="0" i="0" dirty="0">
              <a:latin typeface="Roboto" panose="02000000000000000000" pitchFamily="2" charset="0"/>
              <a:ea typeface="Roboto" panose="02000000000000000000" pitchFamily="2" charset="0"/>
            </a:endParaRPr>
          </a:p>
        </p:txBody>
      </p:sp>
      <p:sp>
        <p:nvSpPr>
          <p:cNvPr id="46" name="Oval 45">
            <a:extLst>
              <a:ext uri="{FF2B5EF4-FFF2-40B4-BE49-F238E27FC236}">
                <a16:creationId xmlns:a16="http://schemas.microsoft.com/office/drawing/2014/main" id="{6323CBB4-3B50-9763-DB62-B9770301FB7A}"/>
              </a:ext>
              <a:ext uri="{C183D7F6-B498-43B3-948B-1728B52AA6E4}">
                <adec:decorative xmlns:adec="http://schemas.microsoft.com/office/drawing/2017/decorative" val="1"/>
              </a:ext>
            </a:extLst>
          </p:cNvPr>
          <p:cNvSpPr/>
          <p:nvPr/>
        </p:nvSpPr>
        <p:spPr bwMode="auto">
          <a:xfrm>
            <a:off x="1866855" y="3797890"/>
            <a:ext cx="1614487" cy="335459"/>
          </a:xfrm>
          <a:prstGeom prst="ellipse">
            <a:avLst/>
          </a:prstGeom>
          <a:solidFill>
            <a:schemeClr val="accent4">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47" name="Oval 46">
            <a:extLst>
              <a:ext uri="{FF2B5EF4-FFF2-40B4-BE49-F238E27FC236}">
                <a16:creationId xmlns:a16="http://schemas.microsoft.com/office/drawing/2014/main" id="{A56C9FB9-69A8-7493-BA55-4EEE49216C6F}"/>
              </a:ext>
              <a:ext uri="{C183D7F6-B498-43B3-948B-1728B52AA6E4}">
                <adec:decorative xmlns:adec="http://schemas.microsoft.com/office/drawing/2017/decorative" val="1"/>
              </a:ext>
            </a:extLst>
          </p:cNvPr>
          <p:cNvSpPr/>
          <p:nvPr/>
        </p:nvSpPr>
        <p:spPr bwMode="auto">
          <a:xfrm>
            <a:off x="7839030" y="4330598"/>
            <a:ext cx="1614487" cy="335459"/>
          </a:xfrm>
          <a:prstGeom prst="ellipse">
            <a:avLst/>
          </a:prstGeom>
          <a:solidFill>
            <a:schemeClr val="accent4">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52" name="TextBox 51">
            <a:extLst>
              <a:ext uri="{FF2B5EF4-FFF2-40B4-BE49-F238E27FC236}">
                <a16:creationId xmlns:a16="http://schemas.microsoft.com/office/drawing/2014/main" id="{CEB25FC6-E145-0034-1CDF-4B8C4C0DB2C9}"/>
              </a:ext>
            </a:extLst>
          </p:cNvPr>
          <p:cNvSpPr txBox="1"/>
          <p:nvPr/>
        </p:nvSpPr>
        <p:spPr>
          <a:xfrm>
            <a:off x="2050256" y="5140566"/>
            <a:ext cx="8320087" cy="1138773"/>
          </a:xfrm>
          <a:prstGeom prst="rect">
            <a:avLst/>
          </a:prstGeom>
          <a:noFill/>
        </p:spPr>
        <p:txBody>
          <a:bodyPr wrap="square" rtlCol="0">
            <a:spAutoFit/>
          </a:bodyPr>
          <a:lstStyle/>
          <a:p>
            <a:r>
              <a:rPr lang="en-US" sz="1650" b="0" i="0" dirty="0">
                <a:latin typeface="Roboto" panose="02000000000000000000" pitchFamily="2" charset="0"/>
                <a:ea typeface="Roboto" panose="02000000000000000000" pitchFamily="2" charset="0"/>
                <a:cs typeface="Calibri" panose="020F0502020204030204" pitchFamily="34" charset="0"/>
              </a:rPr>
              <a:t>Angiogenesis is the formation of new blood vessels from pre-existing vasculature and plays an important role in health and disease. This process is dependent on dynamic changes in endothelial cells, which are in turn controlled by membrane trafficking</a:t>
            </a:r>
            <a:r>
              <a:rPr lang="en-US" sz="1700" b="0" i="0" dirty="0">
                <a:latin typeface="Roboto" panose="02000000000000000000" pitchFamily="2" charset="0"/>
                <a:ea typeface="Roboto" panose="02000000000000000000" pitchFamily="2" charset="0"/>
                <a:cs typeface="Calibri" panose="020F0502020204030204" pitchFamily="34" charset="0"/>
              </a:rPr>
              <a:t>.  </a:t>
            </a:r>
          </a:p>
          <a:p>
            <a:endParaRPr lang="en-US" sz="1800" b="0" i="0" dirty="0">
              <a:latin typeface="Roboto" panose="02000000000000000000" pitchFamily="2" charset="0"/>
              <a:ea typeface="Roboto" panose="02000000000000000000" pitchFamily="2" charset="0"/>
              <a:cs typeface="Calibri" panose="020F0502020204030204" pitchFamily="34" charset="0"/>
            </a:endParaRPr>
          </a:p>
        </p:txBody>
      </p:sp>
      <p:sp>
        <p:nvSpPr>
          <p:cNvPr id="50" name="Oval 49">
            <a:extLst>
              <a:ext uri="{FF2B5EF4-FFF2-40B4-BE49-F238E27FC236}">
                <a16:creationId xmlns:a16="http://schemas.microsoft.com/office/drawing/2014/main" id="{642D27D1-029C-0315-CB1B-EF5827FB388D}"/>
              </a:ext>
              <a:ext uri="{C183D7F6-B498-43B3-948B-1728B52AA6E4}">
                <adec:decorative xmlns:adec="http://schemas.microsoft.com/office/drawing/2017/decorative" val="1"/>
              </a:ext>
            </a:extLst>
          </p:cNvPr>
          <p:cNvSpPr/>
          <p:nvPr/>
        </p:nvSpPr>
        <p:spPr bwMode="auto">
          <a:xfrm>
            <a:off x="6233127" y="5387667"/>
            <a:ext cx="1554956" cy="322930"/>
          </a:xfrm>
          <a:prstGeom prst="ellipse">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51" name="Oval 50">
            <a:extLst>
              <a:ext uri="{FF2B5EF4-FFF2-40B4-BE49-F238E27FC236}">
                <a16:creationId xmlns:a16="http://schemas.microsoft.com/office/drawing/2014/main" id="{5067435C-FCFA-9F34-655F-7C4523EEFDB9}"/>
              </a:ext>
              <a:ext uri="{C183D7F6-B498-43B3-948B-1728B52AA6E4}">
                <adec:decorative xmlns:adec="http://schemas.microsoft.com/office/drawing/2017/decorative" val="1"/>
              </a:ext>
            </a:extLst>
          </p:cNvPr>
          <p:cNvSpPr/>
          <p:nvPr/>
        </p:nvSpPr>
        <p:spPr bwMode="auto">
          <a:xfrm>
            <a:off x="2004028" y="5159285"/>
            <a:ext cx="1554956" cy="322930"/>
          </a:xfrm>
          <a:prstGeom prst="ellipse">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5" name="Footer Placeholder 4">
            <a:extLst>
              <a:ext uri="{FF2B5EF4-FFF2-40B4-BE49-F238E27FC236}">
                <a16:creationId xmlns:a16="http://schemas.microsoft.com/office/drawing/2014/main" id="{A3E2CADC-8E86-E609-68B9-D7B16761AF1B}"/>
              </a:ext>
            </a:extLst>
          </p:cNvPr>
          <p:cNvSpPr>
            <a:spLocks noGrp="1"/>
          </p:cNvSpPr>
          <p:nvPr>
            <p:ph type="ftr" sz="quarter" idx="3"/>
          </p:nvPr>
        </p:nvSpPr>
        <p:spPr>
          <a:xfrm>
            <a:off x="6575729" y="6450817"/>
            <a:ext cx="4679216" cy="365125"/>
          </a:xfrm>
        </p:spPr>
        <p:txBody>
          <a:bodyPr anchor="ctr">
            <a:normAutofit/>
          </a:bodyPr>
          <a:lstStyle/>
          <a:p>
            <a:pPr>
              <a:spcAft>
                <a:spcPts val="600"/>
              </a:spcAft>
            </a:pPr>
            <a:r>
              <a:rPr lang="en-US"/>
              <a:t>Scientific Editing and Research Communication Core</a:t>
            </a:r>
          </a:p>
        </p:txBody>
      </p:sp>
    </p:spTree>
    <p:extLst>
      <p:ext uri="{BB962C8B-B14F-4D97-AF65-F5344CB8AC3E}">
        <p14:creationId xmlns:p14="http://schemas.microsoft.com/office/powerpoint/2010/main" val="3887442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6DAFD-7445-16F7-2760-D9B04C1BA9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520A76-CF3D-2702-1346-E760D361D427}"/>
              </a:ext>
            </a:extLst>
          </p:cNvPr>
          <p:cNvSpPr>
            <a:spLocks noGrp="1"/>
          </p:cNvSpPr>
          <p:nvPr>
            <p:ph type="ctrTitle"/>
          </p:nvPr>
        </p:nvSpPr>
        <p:spPr>
          <a:xfrm>
            <a:off x="967977" y="1652674"/>
            <a:ext cx="10464058" cy="992326"/>
          </a:xfrm>
        </p:spPr>
        <p:txBody>
          <a:bodyPr>
            <a:normAutofit/>
          </a:bodyPr>
          <a:lstStyle/>
          <a:p>
            <a:pPr>
              <a:lnSpc>
                <a:spcPct val="100000"/>
              </a:lnSpc>
            </a:pPr>
            <a:r>
              <a:rPr lang="en-US" sz="4400" dirty="0"/>
              <a:t>Elements of storytelling</a:t>
            </a:r>
            <a:endParaRPr lang="en-US" dirty="0"/>
          </a:p>
        </p:txBody>
      </p:sp>
      <p:pic>
        <p:nvPicPr>
          <p:cNvPr id="4" name="Picture 3" descr="Cover of the book Goldilocks and the 3 Bears">
            <a:extLst>
              <a:ext uri="{FF2B5EF4-FFF2-40B4-BE49-F238E27FC236}">
                <a16:creationId xmlns:a16="http://schemas.microsoft.com/office/drawing/2014/main" id="{E3C86F5A-61AB-80BB-5EC6-E8BECB94FDFB}"/>
              </a:ext>
            </a:extLst>
          </p:cNvPr>
          <p:cNvPicPr>
            <a:picLocks noChangeAspect="1"/>
          </p:cNvPicPr>
          <p:nvPr/>
        </p:nvPicPr>
        <p:blipFill>
          <a:blip r:embed="rId3">
            <a:extLst>
              <a:ext uri="{28A0092B-C50C-407E-A947-70E740481C1C}">
                <a14:useLocalDpi xmlns:a14="http://schemas.microsoft.com/office/drawing/2010/main"/>
              </a:ext>
            </a:extLst>
          </a:blip>
          <a:srcRect r="-2" b="-2"/>
          <a:stretch/>
        </p:blipFill>
        <p:spPr>
          <a:xfrm>
            <a:off x="9464068" y="3688154"/>
            <a:ext cx="2305145" cy="2928642"/>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458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A4CE5-D339-298B-E5BC-13FACB08E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70E30-7A0F-0D27-3D21-8F0A28142753}"/>
              </a:ext>
            </a:extLst>
          </p:cNvPr>
          <p:cNvSpPr>
            <a:spLocks noGrp="1"/>
          </p:cNvSpPr>
          <p:nvPr>
            <p:ph type="title"/>
          </p:nvPr>
        </p:nvSpPr>
        <p:spPr>
          <a:xfrm>
            <a:off x="949325" y="498296"/>
            <a:ext cx="8710869" cy="896116"/>
          </a:xfrm>
        </p:spPr>
        <p:txBody>
          <a:bodyPr vert="horz" lIns="0" tIns="0" rIns="0" bIns="0" rtlCol="0" anchor="ctr">
            <a:normAutofit/>
          </a:bodyPr>
          <a:lstStyle/>
          <a:p>
            <a:r>
              <a:rPr lang="en-US" sz="3100" b="0" dirty="0"/>
              <a:t>Scientific writing requires persuasion</a:t>
            </a:r>
            <a:endParaRPr lang="en-US" sz="3100" b="0" kern="1200" dirty="0">
              <a:latin typeface="Roboto" panose="02000000000000000000" pitchFamily="2" charset="0"/>
              <a:ea typeface="Roboto" panose="02000000000000000000" pitchFamily="2" charset="0"/>
              <a:cs typeface="Arial" panose="020B0604020202020204" pitchFamily="34" charset="0"/>
            </a:endParaRPr>
          </a:p>
        </p:txBody>
      </p:sp>
      <p:sp>
        <p:nvSpPr>
          <p:cNvPr id="4" name="Footer Placeholder 3">
            <a:extLst>
              <a:ext uri="{FF2B5EF4-FFF2-40B4-BE49-F238E27FC236}">
                <a16:creationId xmlns:a16="http://schemas.microsoft.com/office/drawing/2014/main" id="{59B750C1-A993-4D52-CF8A-AC3AD35BD57A}"/>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grpSp>
        <p:nvGrpSpPr>
          <p:cNvPr id="36" name="Group 35">
            <a:extLst>
              <a:ext uri="{FF2B5EF4-FFF2-40B4-BE49-F238E27FC236}">
                <a16:creationId xmlns:a16="http://schemas.microsoft.com/office/drawing/2014/main" id="{C0452221-7024-BF91-0FF0-6251AB24AF63}"/>
              </a:ext>
              <a:ext uri="{C183D7F6-B498-43B3-948B-1728B52AA6E4}">
                <adec:decorative xmlns:adec="http://schemas.microsoft.com/office/drawing/2017/decorative" val="1"/>
              </a:ext>
            </a:extLst>
          </p:cNvPr>
          <p:cNvGrpSpPr/>
          <p:nvPr/>
        </p:nvGrpSpPr>
        <p:grpSpPr>
          <a:xfrm>
            <a:off x="5122607" y="1394412"/>
            <a:ext cx="1946786" cy="4888400"/>
            <a:chOff x="5115233" y="1232180"/>
            <a:chExt cx="1946786" cy="4888400"/>
          </a:xfrm>
        </p:grpSpPr>
        <p:grpSp>
          <p:nvGrpSpPr>
            <p:cNvPr id="28" name="Group 27">
              <a:extLst>
                <a:ext uri="{FF2B5EF4-FFF2-40B4-BE49-F238E27FC236}">
                  <a16:creationId xmlns:a16="http://schemas.microsoft.com/office/drawing/2014/main" id="{FD74C566-BFF7-45E0-1438-F9EEE188DC27}"/>
                </a:ext>
              </a:extLst>
            </p:cNvPr>
            <p:cNvGrpSpPr/>
            <p:nvPr/>
          </p:nvGrpSpPr>
          <p:grpSpPr>
            <a:xfrm>
              <a:off x="5129981" y="1232180"/>
              <a:ext cx="1932038" cy="1437278"/>
              <a:chOff x="825909" y="1394412"/>
              <a:chExt cx="1932038" cy="1437278"/>
            </a:xfrm>
          </p:grpSpPr>
          <p:sp>
            <p:nvSpPr>
              <p:cNvPr id="21" name="Chevron 20">
                <a:extLst>
                  <a:ext uri="{FF2B5EF4-FFF2-40B4-BE49-F238E27FC236}">
                    <a16:creationId xmlns:a16="http://schemas.microsoft.com/office/drawing/2014/main" id="{5F7287F7-D1A5-EEE6-FD25-D3A1454D224D}"/>
                  </a:ext>
                </a:extLst>
              </p:cNvPr>
              <p:cNvSpPr/>
              <p:nvPr/>
            </p:nvSpPr>
            <p:spPr>
              <a:xfrm rot="5400000">
                <a:off x="1073289" y="1147032"/>
                <a:ext cx="1437278" cy="1932038"/>
              </a:xfrm>
              <a:prstGeom prst="chevron">
                <a:avLst>
                  <a:gd name="adj" fmla="val 48684"/>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B930C1F2-4F6E-4E0C-9DA7-73C91495C24D}"/>
                  </a:ext>
                </a:extLst>
              </p:cNvPr>
              <p:cNvSpPr txBox="1"/>
              <p:nvPr/>
            </p:nvSpPr>
            <p:spPr>
              <a:xfrm>
                <a:off x="1026598" y="2048781"/>
                <a:ext cx="1530659" cy="500532"/>
              </a:xfrm>
              <a:prstGeom prst="rect">
                <a:avLst/>
              </a:prstGeom>
            </p:spPr>
            <p:txBody>
              <a:bodyPr vert="horz" lIns="0" tIns="0" rIns="0" bIns="0" rtlCol="0">
                <a:normAutofit/>
              </a:bodyPr>
              <a:lstStyle/>
              <a:p>
                <a:pPr algn="ctr">
                  <a:spcBef>
                    <a:spcPts val="1000"/>
                  </a:spcBef>
                  <a:buClr>
                    <a:schemeClr val="tx2"/>
                  </a:buClr>
                  <a:buSzPct val="95000"/>
                  <a:buFont typeface="Arial" panose="020B0604020202020204" pitchFamily="34" charset="0"/>
                </a:pPr>
                <a:r>
                  <a:rPr lang="en-US" sz="2800" dirty="0">
                    <a:latin typeface="Roboto" panose="02000000000000000000" pitchFamily="2" charset="0"/>
                    <a:ea typeface="Roboto" panose="02000000000000000000" pitchFamily="2" charset="0"/>
                    <a:cs typeface="Arial" panose="020B0604020202020204" pitchFamily="34" charset="0"/>
                  </a:rPr>
                  <a:t>Problem</a:t>
                </a:r>
              </a:p>
              <a:p>
                <a:pPr algn="ctr">
                  <a:spcBef>
                    <a:spcPts val="1000"/>
                  </a:spcBef>
                  <a:buClr>
                    <a:schemeClr val="tx2"/>
                  </a:buClr>
                  <a:buSzPct val="95000"/>
                  <a:buFont typeface="Arial" panose="020B0604020202020204" pitchFamily="34" charset="0"/>
                </a:pPr>
                <a:endParaRPr lang="en-US" sz="2800" dirty="0">
                  <a:latin typeface="Roboto" panose="02000000000000000000" pitchFamily="2" charset="0"/>
                  <a:ea typeface="Roboto" panose="02000000000000000000" pitchFamily="2" charset="0"/>
                  <a:cs typeface="Arial" panose="020B0604020202020204" pitchFamily="34" charset="0"/>
                </a:endParaRPr>
              </a:p>
            </p:txBody>
          </p:sp>
        </p:grpSp>
        <p:grpSp>
          <p:nvGrpSpPr>
            <p:cNvPr id="29" name="Group 28">
              <a:extLst>
                <a:ext uri="{FF2B5EF4-FFF2-40B4-BE49-F238E27FC236}">
                  <a16:creationId xmlns:a16="http://schemas.microsoft.com/office/drawing/2014/main" id="{34A45EF8-7163-9385-7CDB-3DD9F519E57A}"/>
                </a:ext>
              </a:extLst>
            </p:cNvPr>
            <p:cNvGrpSpPr/>
            <p:nvPr/>
          </p:nvGrpSpPr>
          <p:grpSpPr>
            <a:xfrm>
              <a:off x="5115233" y="2382554"/>
              <a:ext cx="1932038" cy="1437278"/>
              <a:chOff x="811161" y="2544786"/>
              <a:chExt cx="1932038" cy="1437278"/>
            </a:xfrm>
          </p:grpSpPr>
          <p:sp>
            <p:nvSpPr>
              <p:cNvPr id="22" name="Chevron 21">
                <a:extLst>
                  <a:ext uri="{FF2B5EF4-FFF2-40B4-BE49-F238E27FC236}">
                    <a16:creationId xmlns:a16="http://schemas.microsoft.com/office/drawing/2014/main" id="{71EF0D63-1165-492D-7815-58414ACD7C20}"/>
                  </a:ext>
                </a:extLst>
              </p:cNvPr>
              <p:cNvSpPr/>
              <p:nvPr/>
            </p:nvSpPr>
            <p:spPr>
              <a:xfrm rot="5400000">
                <a:off x="1058541" y="2297406"/>
                <a:ext cx="1437278" cy="1932038"/>
              </a:xfrm>
              <a:prstGeom prst="chevron">
                <a:avLst>
                  <a:gd name="adj" fmla="val 48684"/>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68870C08-A018-68C0-8D39-16457E6C3AE3}"/>
                  </a:ext>
                </a:extLst>
              </p:cNvPr>
              <p:cNvSpPr txBox="1"/>
              <p:nvPr/>
            </p:nvSpPr>
            <p:spPr>
              <a:xfrm>
                <a:off x="1026598" y="3191092"/>
                <a:ext cx="1530659" cy="500532"/>
              </a:xfrm>
              <a:prstGeom prst="rect">
                <a:avLst/>
              </a:prstGeom>
            </p:spPr>
            <p:txBody>
              <a:bodyPr vert="horz" lIns="0" tIns="0" rIns="0" bIns="0" rtlCol="0">
                <a:normAutofit/>
              </a:bodyPr>
              <a:lstStyle/>
              <a:p>
                <a:pPr algn="ctr">
                  <a:spcBef>
                    <a:spcPts val="1000"/>
                  </a:spcBef>
                  <a:buClr>
                    <a:schemeClr val="tx2"/>
                  </a:buClr>
                  <a:buSzPct val="95000"/>
                  <a:buFont typeface="Arial" panose="020B0604020202020204" pitchFamily="34" charset="0"/>
                </a:pPr>
                <a:r>
                  <a:rPr lang="en-US" sz="2800" dirty="0">
                    <a:latin typeface="Roboto" panose="02000000000000000000" pitchFamily="2" charset="0"/>
                    <a:ea typeface="Roboto" panose="02000000000000000000" pitchFamily="2" charset="0"/>
                    <a:cs typeface="Arial" panose="020B0604020202020204" pitchFamily="34" charset="0"/>
                  </a:rPr>
                  <a:t>Solution</a:t>
                </a:r>
              </a:p>
              <a:p>
                <a:pPr algn="ctr">
                  <a:spcBef>
                    <a:spcPts val="1000"/>
                  </a:spcBef>
                  <a:buClr>
                    <a:schemeClr val="tx2"/>
                  </a:buClr>
                  <a:buSzPct val="95000"/>
                  <a:buFont typeface="Arial" panose="020B0604020202020204" pitchFamily="34" charset="0"/>
                </a:pPr>
                <a:endParaRPr lang="en-US" sz="2800" dirty="0">
                  <a:latin typeface="Roboto" panose="02000000000000000000" pitchFamily="2" charset="0"/>
                  <a:ea typeface="Roboto" panose="02000000000000000000" pitchFamily="2" charset="0"/>
                  <a:cs typeface="Arial" panose="020B0604020202020204" pitchFamily="34" charset="0"/>
                </a:endParaRPr>
              </a:p>
            </p:txBody>
          </p:sp>
        </p:grpSp>
        <p:grpSp>
          <p:nvGrpSpPr>
            <p:cNvPr id="30" name="Group 29">
              <a:extLst>
                <a:ext uri="{FF2B5EF4-FFF2-40B4-BE49-F238E27FC236}">
                  <a16:creationId xmlns:a16="http://schemas.microsoft.com/office/drawing/2014/main" id="{D48B571A-ACE7-0DF0-5239-16C10F60D886}"/>
                </a:ext>
              </a:extLst>
            </p:cNvPr>
            <p:cNvGrpSpPr/>
            <p:nvPr/>
          </p:nvGrpSpPr>
          <p:grpSpPr>
            <a:xfrm>
              <a:off x="5115233" y="3532928"/>
              <a:ext cx="1932038" cy="1437278"/>
              <a:chOff x="811161" y="3695160"/>
              <a:chExt cx="1932038" cy="1437278"/>
            </a:xfrm>
          </p:grpSpPr>
          <p:sp>
            <p:nvSpPr>
              <p:cNvPr id="24" name="Chevron 23">
                <a:extLst>
                  <a:ext uri="{FF2B5EF4-FFF2-40B4-BE49-F238E27FC236}">
                    <a16:creationId xmlns:a16="http://schemas.microsoft.com/office/drawing/2014/main" id="{E2CA104F-1AC2-562C-57D1-7775DE5C9335}"/>
                  </a:ext>
                </a:extLst>
              </p:cNvPr>
              <p:cNvSpPr/>
              <p:nvPr/>
            </p:nvSpPr>
            <p:spPr>
              <a:xfrm rot="5400000">
                <a:off x="1058541" y="3447780"/>
                <a:ext cx="1437278" cy="1932038"/>
              </a:xfrm>
              <a:prstGeom prst="chevron">
                <a:avLst>
                  <a:gd name="adj" fmla="val 48684"/>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E66A2A6C-E635-9918-0425-B20B23A5FBC3}"/>
                  </a:ext>
                </a:extLst>
              </p:cNvPr>
              <p:cNvSpPr txBox="1"/>
              <p:nvPr/>
            </p:nvSpPr>
            <p:spPr>
              <a:xfrm>
                <a:off x="1011850" y="4413799"/>
                <a:ext cx="1530659" cy="500532"/>
              </a:xfrm>
              <a:prstGeom prst="rect">
                <a:avLst/>
              </a:prstGeom>
            </p:spPr>
            <p:txBody>
              <a:bodyPr vert="horz" lIns="0" tIns="0" rIns="0" bIns="0" rtlCol="0">
                <a:normAutofit/>
              </a:bodyPr>
              <a:lstStyle/>
              <a:p>
                <a:pPr algn="ctr">
                  <a:spcBef>
                    <a:spcPts val="1000"/>
                  </a:spcBef>
                  <a:buClr>
                    <a:schemeClr val="tx2"/>
                  </a:buClr>
                  <a:buSzPct val="95000"/>
                  <a:buFont typeface="Arial" panose="020B0604020202020204" pitchFamily="34" charset="0"/>
                </a:pPr>
                <a:r>
                  <a:rPr lang="en-US" sz="2800" dirty="0">
                    <a:latin typeface="Roboto" panose="02000000000000000000" pitchFamily="2" charset="0"/>
                    <a:ea typeface="Roboto" panose="02000000000000000000" pitchFamily="2" charset="0"/>
                    <a:cs typeface="Arial" panose="020B0604020202020204" pitchFamily="34" charset="0"/>
                  </a:rPr>
                  <a:t>Plan</a:t>
                </a:r>
              </a:p>
              <a:p>
                <a:pPr algn="ctr">
                  <a:spcBef>
                    <a:spcPts val="1000"/>
                  </a:spcBef>
                  <a:buClr>
                    <a:schemeClr val="tx2"/>
                  </a:buClr>
                  <a:buSzPct val="95000"/>
                  <a:buFont typeface="Arial" panose="020B0604020202020204" pitchFamily="34" charset="0"/>
                </a:pPr>
                <a:endParaRPr lang="en-US" sz="2800" dirty="0">
                  <a:latin typeface="Roboto" panose="02000000000000000000" pitchFamily="2" charset="0"/>
                  <a:ea typeface="Roboto" panose="02000000000000000000" pitchFamily="2" charset="0"/>
                  <a:cs typeface="Arial" panose="020B0604020202020204" pitchFamily="34" charset="0"/>
                </a:endParaRPr>
              </a:p>
            </p:txBody>
          </p:sp>
        </p:grpSp>
        <p:grpSp>
          <p:nvGrpSpPr>
            <p:cNvPr id="32" name="Group 31">
              <a:extLst>
                <a:ext uri="{FF2B5EF4-FFF2-40B4-BE49-F238E27FC236}">
                  <a16:creationId xmlns:a16="http://schemas.microsoft.com/office/drawing/2014/main" id="{EF9B3287-B5CF-72D2-E37B-F169BD74D5CB}"/>
                </a:ext>
              </a:extLst>
            </p:cNvPr>
            <p:cNvGrpSpPr/>
            <p:nvPr/>
          </p:nvGrpSpPr>
          <p:grpSpPr>
            <a:xfrm>
              <a:off x="5129981" y="4683302"/>
              <a:ext cx="1932038" cy="1437278"/>
              <a:chOff x="825909" y="4845534"/>
              <a:chExt cx="1932038" cy="1437278"/>
            </a:xfrm>
          </p:grpSpPr>
          <p:sp>
            <p:nvSpPr>
              <p:cNvPr id="26" name="Chevron 25">
                <a:extLst>
                  <a:ext uri="{FF2B5EF4-FFF2-40B4-BE49-F238E27FC236}">
                    <a16:creationId xmlns:a16="http://schemas.microsoft.com/office/drawing/2014/main" id="{E6629361-2F57-8260-0349-A324540CC9E9}"/>
                  </a:ext>
                </a:extLst>
              </p:cNvPr>
              <p:cNvSpPr/>
              <p:nvPr/>
            </p:nvSpPr>
            <p:spPr>
              <a:xfrm rot="5400000">
                <a:off x="1073289" y="4598154"/>
                <a:ext cx="1437278" cy="1932038"/>
              </a:xfrm>
              <a:prstGeom prst="chevron">
                <a:avLst>
                  <a:gd name="adj" fmla="val 4868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61706990-4018-F8CF-32F4-F2D2863CB33B}"/>
                  </a:ext>
                </a:extLst>
              </p:cNvPr>
              <p:cNvSpPr txBox="1"/>
              <p:nvPr/>
            </p:nvSpPr>
            <p:spPr>
              <a:xfrm>
                <a:off x="1026598" y="5564173"/>
                <a:ext cx="1530659" cy="500532"/>
              </a:xfrm>
              <a:prstGeom prst="rect">
                <a:avLst/>
              </a:prstGeom>
            </p:spPr>
            <p:txBody>
              <a:bodyPr vert="horz" lIns="0" tIns="0" rIns="0" bIns="0" rtlCol="0">
                <a:normAutofit/>
              </a:bodyPr>
              <a:lstStyle/>
              <a:p>
                <a:pPr algn="ctr">
                  <a:spcBef>
                    <a:spcPts val="1000"/>
                  </a:spcBef>
                  <a:buClr>
                    <a:schemeClr val="tx2"/>
                  </a:buClr>
                  <a:buSzPct val="95000"/>
                  <a:buFont typeface="Arial" panose="020B0604020202020204" pitchFamily="34" charset="0"/>
                </a:pPr>
                <a:r>
                  <a:rPr lang="en-US" sz="2800" dirty="0">
                    <a:latin typeface="Roboto" panose="02000000000000000000" pitchFamily="2" charset="0"/>
                    <a:ea typeface="Roboto" panose="02000000000000000000" pitchFamily="2" charset="0"/>
                    <a:cs typeface="Arial" panose="020B0604020202020204" pitchFamily="34" charset="0"/>
                  </a:rPr>
                  <a:t>Impact</a:t>
                </a:r>
              </a:p>
              <a:p>
                <a:pPr algn="ctr">
                  <a:spcBef>
                    <a:spcPts val="1000"/>
                  </a:spcBef>
                  <a:buClr>
                    <a:schemeClr val="tx2"/>
                  </a:buClr>
                  <a:buSzPct val="95000"/>
                  <a:buFont typeface="Arial" panose="020B0604020202020204" pitchFamily="34" charset="0"/>
                </a:pPr>
                <a:endParaRPr lang="en-US" sz="2800" dirty="0">
                  <a:latin typeface="Roboto" panose="02000000000000000000" pitchFamily="2" charset="0"/>
                  <a:ea typeface="Roboto" panose="02000000000000000000" pitchFamily="2" charset="0"/>
                  <a:cs typeface="Arial" panose="020B0604020202020204" pitchFamily="34" charset="0"/>
                </a:endParaRPr>
              </a:p>
            </p:txBody>
          </p:sp>
        </p:grpSp>
      </p:grpSp>
    </p:spTree>
    <p:extLst>
      <p:ext uri="{BB962C8B-B14F-4D97-AF65-F5344CB8AC3E}">
        <p14:creationId xmlns:p14="http://schemas.microsoft.com/office/powerpoint/2010/main" val="2689472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671A9-C8EA-8954-82E9-DC506943E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48E35D-50C6-C796-F5B9-6CE29B00C55E}"/>
              </a:ext>
            </a:extLst>
          </p:cNvPr>
          <p:cNvSpPr>
            <a:spLocks noGrp="1"/>
          </p:cNvSpPr>
          <p:nvPr>
            <p:ph type="title"/>
          </p:nvPr>
        </p:nvSpPr>
        <p:spPr>
          <a:xfrm>
            <a:off x="838199" y="770360"/>
            <a:ext cx="10515600" cy="896116"/>
          </a:xfrm>
        </p:spPr>
        <p:txBody>
          <a:bodyPr vert="horz" lIns="0" tIns="0" rIns="0" bIns="0" rtlCol="0" anchor="ctr">
            <a:normAutofit/>
          </a:bodyPr>
          <a:lstStyle/>
          <a:p>
            <a:r>
              <a:rPr lang="en-US" sz="3700" b="0" dirty="0"/>
              <a:t>Storytelling is a way to be persuasive</a:t>
            </a:r>
            <a:endParaRPr lang="en-US" sz="3700" b="0" kern="1200" dirty="0"/>
          </a:p>
        </p:txBody>
      </p:sp>
      <p:pic>
        <p:nvPicPr>
          <p:cNvPr id="3" name="Picture 2" descr="Cover of the book Goldilocks and the 3 Bears">
            <a:extLst>
              <a:ext uri="{FF2B5EF4-FFF2-40B4-BE49-F238E27FC236}">
                <a16:creationId xmlns:a16="http://schemas.microsoft.com/office/drawing/2014/main" id="{63EAEE23-AF43-594D-A060-055F478CA31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467117" y="2020529"/>
            <a:ext cx="3257766" cy="4186939"/>
          </a:xfrm>
          <a:prstGeom prst="rect">
            <a:avLst/>
          </a:prstGeom>
          <a:noFill/>
          <a:effectLst>
            <a:outerShdw blurRad="50800" dist="38100" dir="2700000" algn="tl" rotWithShape="0">
              <a:prstClr val="black">
                <a:alpha val="40000"/>
              </a:prstClr>
            </a:outerShdw>
          </a:effectLst>
        </p:spPr>
      </p:pic>
      <p:sp>
        <p:nvSpPr>
          <p:cNvPr id="4" name="Footer Placeholder 3">
            <a:extLst>
              <a:ext uri="{FF2B5EF4-FFF2-40B4-BE49-F238E27FC236}">
                <a16:creationId xmlns:a16="http://schemas.microsoft.com/office/drawing/2014/main" id="{D814E90A-67FF-69AD-C393-FA54FC2B99F1}"/>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spTree>
    <p:extLst>
      <p:ext uri="{BB962C8B-B14F-4D97-AF65-F5344CB8AC3E}">
        <p14:creationId xmlns:p14="http://schemas.microsoft.com/office/powerpoint/2010/main" val="2251201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E6112-148F-F449-057A-A25CF711E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711476-8126-BE75-B12F-187076898EA9}"/>
              </a:ext>
            </a:extLst>
          </p:cNvPr>
          <p:cNvSpPr>
            <a:spLocks noGrp="1"/>
          </p:cNvSpPr>
          <p:nvPr>
            <p:ph type="title"/>
          </p:nvPr>
        </p:nvSpPr>
        <p:spPr>
          <a:xfrm>
            <a:off x="952499" y="526777"/>
            <a:ext cx="10949449" cy="869089"/>
          </a:xfrm>
        </p:spPr>
        <p:txBody>
          <a:bodyPr vert="horz" lIns="0" tIns="0" rIns="0" bIns="0" rtlCol="0" anchor="ctr">
            <a:normAutofit/>
          </a:bodyPr>
          <a:lstStyle/>
          <a:p>
            <a:r>
              <a:rPr lang="en-US" b="0" dirty="0"/>
              <a:t>Goldilocks and the Three Bears</a:t>
            </a:r>
            <a:endParaRPr lang="en-US" b="0" kern="1200" dirty="0"/>
          </a:p>
        </p:txBody>
      </p:sp>
      <p:sp>
        <p:nvSpPr>
          <p:cNvPr id="5" name="TextBox 4">
            <a:extLst>
              <a:ext uri="{FF2B5EF4-FFF2-40B4-BE49-F238E27FC236}">
                <a16:creationId xmlns:a16="http://schemas.microsoft.com/office/drawing/2014/main" id="{16541005-67D7-81A9-BE3E-666C5AB23186}"/>
              </a:ext>
            </a:extLst>
          </p:cNvPr>
          <p:cNvSpPr txBox="1"/>
          <p:nvPr/>
        </p:nvSpPr>
        <p:spPr>
          <a:xfrm>
            <a:off x="952499" y="1545634"/>
            <a:ext cx="10728224" cy="4755414"/>
          </a:xfrm>
          <a:prstGeom prst="rect">
            <a:avLst/>
          </a:prstGeom>
        </p:spPr>
        <p:txBody>
          <a:bodyPr vert="horz" lIns="0" tIns="0" rIns="0" bIns="0" rtlCol="0">
            <a:normAutofit lnSpcReduction="10000"/>
          </a:bodyPr>
          <a:lstStyle/>
          <a:p>
            <a:pPr>
              <a:lnSpc>
                <a:spcPct val="110000"/>
              </a:lnSpc>
            </a:pPr>
            <a:r>
              <a:rPr lang="en-US" sz="1400" dirty="0"/>
              <a:t>Once upon a time, there was a young girl named Goldilocks. One day Goldilocks was skipping through the forest when she came upon a cottage that belonged to the Three Bears. She knocked, and upon receiving no answer, she went right in.</a:t>
            </a:r>
          </a:p>
          <a:p>
            <a:pPr>
              <a:lnSpc>
                <a:spcPct val="110000"/>
              </a:lnSpc>
            </a:pPr>
            <a:endParaRPr lang="en-US" sz="1400" dirty="0"/>
          </a:p>
          <a:p>
            <a:pPr>
              <a:lnSpc>
                <a:spcPct val="110000"/>
              </a:lnSpc>
            </a:pPr>
            <a:r>
              <a:rPr lang="en-US" sz="1400" dirty="0"/>
              <a:t>Once inside, she discovered bowls of porridge and realized she was hungry. She tried one bowl – this porridge was too hot. She tried another bowl – this porridge was too cold. She tried the third bowl – this porridge was just right – and she ate it all up. </a:t>
            </a:r>
          </a:p>
          <a:p>
            <a:pPr>
              <a:lnSpc>
                <a:spcPct val="110000"/>
              </a:lnSpc>
            </a:pPr>
            <a:endParaRPr lang="en-US" sz="1400" dirty="0"/>
          </a:p>
          <a:p>
            <a:pPr>
              <a:lnSpc>
                <a:spcPct val="110000"/>
              </a:lnSpc>
            </a:pPr>
            <a:r>
              <a:rPr lang="en-US" sz="1400" dirty="0"/>
              <a:t>She then decided to rest her feet and she sat down in a chair – this chair was too big. She tried another chair – this chair was too small. She tried the third chair – this chair was just right. But no sooner had she settled into the chair than it splintered into a thousand pieces.</a:t>
            </a:r>
          </a:p>
          <a:p>
            <a:pPr>
              <a:lnSpc>
                <a:spcPct val="110000"/>
              </a:lnSpc>
            </a:pPr>
            <a:endParaRPr lang="en-US" sz="1400" dirty="0"/>
          </a:p>
          <a:p>
            <a:pPr>
              <a:lnSpc>
                <a:spcPct val="110000"/>
              </a:lnSpc>
            </a:pPr>
            <a:r>
              <a:rPr lang="en-US" sz="1400" dirty="0"/>
              <a:t>Now very tired, Goldilocks went into the next room, where she saw three beds. She tried one bed – this bed was too hard. She tried another bed – this bed was too soft. She tried the third bed – this bed was just right. Goldilocks snuggled into the bed and fell asleep.</a:t>
            </a:r>
          </a:p>
          <a:p>
            <a:pPr>
              <a:lnSpc>
                <a:spcPct val="110000"/>
              </a:lnSpc>
            </a:pPr>
            <a:endParaRPr lang="en-US" sz="1400" dirty="0"/>
          </a:p>
          <a:p>
            <a:pPr>
              <a:lnSpc>
                <a:spcPct val="110000"/>
              </a:lnSpc>
            </a:pPr>
            <a:r>
              <a:rPr lang="en-US" sz="1400" dirty="0"/>
              <a:t>While she slept, the Three Bears returned. “Someone’s been eating my porridge,” said the Papa Bear. “Someone’s been eating my porridge,” said the Mama Bear. “Someone’s been eating my porridge,” said the baby bear, “and it’s all gone!” </a:t>
            </a:r>
          </a:p>
          <a:p>
            <a:pPr>
              <a:lnSpc>
                <a:spcPct val="110000"/>
              </a:lnSpc>
            </a:pPr>
            <a:endParaRPr lang="en-US" sz="1400" dirty="0"/>
          </a:p>
          <a:p>
            <a:pPr>
              <a:lnSpc>
                <a:spcPct val="110000"/>
              </a:lnSpc>
            </a:pPr>
            <a:r>
              <a:rPr lang="en-US" sz="1400" dirty="0"/>
              <a:t>In the next room, Papa Bear said, “Someone’s been sitting in my chair.” And Mama Bear said, “Someone’s been sitting in my chair.” And Baby Bear said, “Someone’s been sitting in my chair, and they’ve broken it all to pieces!” </a:t>
            </a:r>
          </a:p>
          <a:p>
            <a:pPr>
              <a:lnSpc>
                <a:spcPct val="110000"/>
              </a:lnSpc>
            </a:pPr>
            <a:endParaRPr lang="en-US" sz="1400" dirty="0"/>
          </a:p>
          <a:p>
            <a:pPr>
              <a:lnSpc>
                <a:spcPct val="110000"/>
              </a:lnSpc>
            </a:pPr>
            <a:r>
              <a:rPr lang="en-US" sz="1400" dirty="0"/>
              <a:t>They entered the sleeping room, and Papa Bear said, “Someone’s been lying in my bed.” And Mama Bear said, “Someone’s been lying in my bed.” And Baby Bear said, “Someone’s been lying in my bed, and they’re still there!”</a:t>
            </a:r>
          </a:p>
          <a:p>
            <a:pPr>
              <a:lnSpc>
                <a:spcPct val="110000"/>
              </a:lnSpc>
            </a:pPr>
            <a:endParaRPr lang="en-US" sz="1400" dirty="0"/>
          </a:p>
          <a:p>
            <a:pPr>
              <a:lnSpc>
                <a:spcPct val="110000"/>
              </a:lnSpc>
            </a:pPr>
            <a:r>
              <a:rPr lang="en-US" sz="1400" dirty="0"/>
              <a:t>At this, Goldilocks awoke with a start, leapt out of bed, and ran out of the house, never to return again.</a:t>
            </a:r>
            <a:endParaRPr lang="en-US" sz="1400" kern="1200" dirty="0"/>
          </a:p>
        </p:txBody>
      </p:sp>
      <p:sp>
        <p:nvSpPr>
          <p:cNvPr id="4" name="Footer Placeholder 3">
            <a:extLst>
              <a:ext uri="{FF2B5EF4-FFF2-40B4-BE49-F238E27FC236}">
                <a16:creationId xmlns:a16="http://schemas.microsoft.com/office/drawing/2014/main" id="{9EFA4784-D011-23E2-4167-2389F3D9EFF3}"/>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spTree>
    <p:extLst>
      <p:ext uri="{BB962C8B-B14F-4D97-AF65-F5344CB8AC3E}">
        <p14:creationId xmlns:p14="http://schemas.microsoft.com/office/powerpoint/2010/main" val="621284102"/>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64FB0DBE-5BBE-4E9E-8103-0E5B30DA00C5}" vid="{264A1083-5F02-4FE4-B610-5730CDD5E7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117459</TotalTime>
  <Words>5852</Words>
  <Application>Microsoft Macintosh PowerPoint</Application>
  <PresentationFormat>Widescreen</PresentationFormat>
  <Paragraphs>823</Paragraphs>
  <Slides>56</Slides>
  <Notes>53</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ＭＳ Ｐゴシック</vt:lpstr>
      <vt:lpstr>Antonio</vt:lpstr>
      <vt:lpstr>Arial</vt:lpstr>
      <vt:lpstr>Calibri</vt:lpstr>
      <vt:lpstr>Gill Sans MT</vt:lpstr>
      <vt:lpstr>Helvetica</vt:lpstr>
      <vt:lpstr>Roboto</vt:lpstr>
      <vt:lpstr>System Font Regular</vt:lpstr>
      <vt:lpstr>Verdana</vt:lpstr>
      <vt:lpstr>Office Theme</vt:lpstr>
      <vt:lpstr>Giving and Receiving Feedback: Strategies for Clear Scientific Writing</vt:lpstr>
      <vt:lpstr>My career path</vt:lpstr>
      <vt:lpstr>SERCC Editors</vt:lpstr>
      <vt:lpstr>What editing staff do</vt:lpstr>
      <vt:lpstr>In this session</vt:lpstr>
      <vt:lpstr>Elements of storytelling</vt:lpstr>
      <vt:lpstr>Scientific writing requires persuasion</vt:lpstr>
      <vt:lpstr>Storytelling is a way to be persuasive</vt:lpstr>
      <vt:lpstr>Goldilocks and the Three Bears</vt:lpstr>
      <vt:lpstr>Elements of storytelling can help you be persuasive (and provide feedback)</vt:lpstr>
      <vt:lpstr>Elements of a good story: logical order</vt:lpstr>
      <vt:lpstr>Key elements of a good story: Guideposts</vt:lpstr>
      <vt:lpstr>Key elements of a good story: parallel structure</vt:lpstr>
      <vt:lpstr>Key elements of a good story: No suprises or distractions</vt:lpstr>
      <vt:lpstr>Providing feedback using elements of storytelling</vt:lpstr>
      <vt:lpstr>Elements of a classic story</vt:lpstr>
      <vt:lpstr>Giving feedback: Order of information</vt:lpstr>
      <vt:lpstr>Order of information in research articles</vt:lpstr>
      <vt:lpstr>Order of information in grant applications</vt:lpstr>
      <vt:lpstr>Order of information at the sentence level</vt:lpstr>
      <vt:lpstr>Order of information within paragraphs</vt:lpstr>
      <vt:lpstr>Topic and stress positions smooth the flow of information</vt:lpstr>
      <vt:lpstr>Order of information in paragraphs: context is key</vt:lpstr>
      <vt:lpstr>Use the topic sentence to provide context for new info</vt:lpstr>
      <vt:lpstr>Use the concluding sentence to emphasize the main point</vt:lpstr>
      <vt:lpstr>Elements of a classic story: Guideposts</vt:lpstr>
      <vt:lpstr>Guideposts can also be used in the Methods section of a manuscript</vt:lpstr>
      <vt:lpstr>Guideposts can also be used in the Results section of a manuscript:</vt:lpstr>
      <vt:lpstr>Giving feedback: Guideposts</vt:lpstr>
      <vt:lpstr>Guideposts keep the reader oriented</vt:lpstr>
      <vt:lpstr>Elements of a classic story: Parallel structure</vt:lpstr>
      <vt:lpstr>Parallel structure in a sentence</vt:lpstr>
      <vt:lpstr>Parallel structure improves clarity</vt:lpstr>
      <vt:lpstr>Parallel structure in Aims</vt:lpstr>
      <vt:lpstr>Parallel structure maintains organization</vt:lpstr>
      <vt:lpstr>Elements of a classic story: Red herrings</vt:lpstr>
      <vt:lpstr>Key elements of a good story: no surprises or red herrings</vt:lpstr>
      <vt:lpstr>Other feedback</vt:lpstr>
      <vt:lpstr>How to approach giving  feedback</vt:lpstr>
      <vt:lpstr> The Joy of Criticism</vt:lpstr>
      <vt:lpstr>What does this look like?</vt:lpstr>
      <vt:lpstr>How to approach the feedback you receive</vt:lpstr>
      <vt:lpstr>Why is it difficult for us to accept feedback or criticism?</vt:lpstr>
      <vt:lpstr>Objective ways to think about criticism or feedback</vt:lpstr>
      <vt:lpstr>How to know if the criticism (feedback) is “right”?</vt:lpstr>
      <vt:lpstr>Actionable strategies for receiving feedback</vt:lpstr>
      <vt:lpstr>Resources</vt:lpstr>
      <vt:lpstr>SERCC Drop-in Sessions</vt:lpstr>
      <vt:lpstr>SERCC Website</vt:lpstr>
      <vt:lpstr>SERCC Resources</vt:lpstr>
      <vt:lpstr>Some past Newsletter topics</vt:lpstr>
      <vt:lpstr>Resources for writing grants</vt:lpstr>
      <vt:lpstr>Links to resources from other groups</vt:lpstr>
      <vt:lpstr>Other resources</vt:lpstr>
      <vt:lpstr>Questions?</vt:lpstr>
      <vt:lpstr>Giving feedback: order of information in sentences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Blaumueller, Christine</dc:creator>
  <cp:lastModifiedBy>Barr, Jennifer Y</cp:lastModifiedBy>
  <cp:revision>143</cp:revision>
  <cp:lastPrinted>2026-04-14T18:26:04Z</cp:lastPrinted>
  <dcterms:created xsi:type="dcterms:W3CDTF">2024-06-18T20:41:03Z</dcterms:created>
  <dcterms:modified xsi:type="dcterms:W3CDTF">2026-04-20T01:36:40Z</dcterms:modified>
</cp:coreProperties>
</file>