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09" r:id="rId2"/>
    <p:sldId id="2147309570" r:id="rId3"/>
    <p:sldId id="2147309607" r:id="rId4"/>
    <p:sldId id="2147309575" r:id="rId5"/>
    <p:sldId id="272" r:id="rId6"/>
    <p:sldId id="2147309528" r:id="rId7"/>
    <p:sldId id="2147309588" r:id="rId8"/>
    <p:sldId id="2147309590" r:id="rId9"/>
    <p:sldId id="2147309605" r:id="rId10"/>
    <p:sldId id="2147309606" r:id="rId11"/>
    <p:sldId id="2147309583" r:id="rId12"/>
    <p:sldId id="2147309584" r:id="rId13"/>
    <p:sldId id="2147309587" r:id="rId14"/>
    <p:sldId id="2147309595" r:id="rId15"/>
    <p:sldId id="2147309585" r:id="rId16"/>
    <p:sldId id="2147309609" r:id="rId17"/>
    <p:sldId id="1612" r:id="rId18"/>
    <p:sldId id="2147309610" r:id="rId19"/>
    <p:sldId id="2147309611" r:id="rId20"/>
    <p:sldId id="2147309612" r:id="rId21"/>
    <p:sldId id="2147309593" r:id="rId22"/>
    <p:sldId id="2147309608" r:id="rId23"/>
    <p:sldId id="2147309599" r:id="rId24"/>
    <p:sldId id="2147309598" r:id="rId25"/>
    <p:sldId id="2147309597" r:id="rId26"/>
    <p:sldId id="2147309600" r:id="rId27"/>
    <p:sldId id="2147309602" r:id="rId28"/>
    <p:sldId id="2147309613" r:id="rId29"/>
    <p:sldId id="2147309603" r:id="rId30"/>
    <p:sldId id="2147309580" r:id="rId31"/>
    <p:sldId id="21473095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860C796-C2E1-3B43-AF17-B260233DEA06}">
          <p14:sldIdLst>
            <p14:sldId id="409"/>
            <p14:sldId id="2147309570"/>
            <p14:sldId id="2147309607"/>
            <p14:sldId id="2147309575"/>
            <p14:sldId id="272"/>
          </p14:sldIdLst>
        </p14:section>
        <p14:section name="Overview of NIH Fellowship applications and review criteria" id="{FE779A1B-37BE-9648-B28E-186C4DCD3B2B}">
          <p14:sldIdLst>
            <p14:sldId id="2147309528"/>
            <p14:sldId id="2147309588"/>
            <p14:sldId id="2147309590"/>
            <p14:sldId id="2147309605"/>
            <p14:sldId id="2147309606"/>
            <p14:sldId id="2147309583"/>
            <p14:sldId id="2147309584"/>
            <p14:sldId id="2147309587"/>
            <p14:sldId id="2147309595"/>
            <p14:sldId id="2147309585"/>
            <p14:sldId id="2147309609"/>
            <p14:sldId id="1612"/>
            <p14:sldId id="2147309610"/>
            <p14:sldId id="2147309611"/>
            <p14:sldId id="2147309612"/>
            <p14:sldId id="2147309593"/>
            <p14:sldId id="2147309608"/>
            <p14:sldId id="2147309599"/>
            <p14:sldId id="2147309598"/>
            <p14:sldId id="2147309597"/>
            <p14:sldId id="2147309600"/>
            <p14:sldId id="2147309602"/>
          </p14:sldIdLst>
        </p14:section>
        <p14:section name="NIH Expectations for the Specific Aims page and why good writing matters" id="{534DFF80-AEB0-0947-BC7B-B8CB2BCF7048}">
          <p14:sldIdLst>
            <p14:sldId id="2147309613"/>
            <p14:sldId id="2147309603"/>
            <p14:sldId id="2147309580"/>
            <p14:sldId id="21473095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4"/>
    <a:srgbClr val="65A567"/>
    <a:srgbClr val="98BE9D"/>
    <a:srgbClr val="853A51"/>
    <a:srgbClr val="FFA48A"/>
    <a:srgbClr val="747474"/>
    <a:srgbClr val="1F558A"/>
    <a:srgbClr val="9FC1CE"/>
    <a:srgbClr val="6B6B6B"/>
    <a:srgbClr val="873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1" autoAdjust="0"/>
    <p:restoredTop sz="90950" autoAdjust="0"/>
  </p:normalViewPr>
  <p:slideViewPr>
    <p:cSldViewPr snapToGrid="0" snapToObjects="1">
      <p:cViewPr varScale="1">
        <p:scale>
          <a:sx n="78" d="100"/>
          <a:sy n="78" d="100"/>
        </p:scale>
        <p:origin x="200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24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D92D5-4C39-C249-98B8-8C05AEF99DCE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B55EE51D-65BE-C341-80ED-62A74580E111}">
      <dgm:prSet phldrT="[Text]"/>
      <dgm:spPr/>
      <dgm:t>
        <a:bodyPr/>
        <a:lstStyle/>
        <a:p>
          <a:r>
            <a:rPr lang="en-US" dirty="0"/>
            <a:t>The Science</a:t>
          </a:r>
        </a:p>
      </dgm:t>
    </dgm:pt>
    <dgm:pt modelId="{C717A66F-BE6F-5F49-A128-9AC59F91AB74}" type="parTrans" cxnId="{846068C7-89E2-5949-A36E-50B22E1AAE6E}">
      <dgm:prSet/>
      <dgm:spPr/>
      <dgm:t>
        <a:bodyPr/>
        <a:lstStyle/>
        <a:p>
          <a:endParaRPr lang="en-US"/>
        </a:p>
      </dgm:t>
    </dgm:pt>
    <dgm:pt modelId="{66FC6641-A7A0-AE49-82FB-4E4D58684AF8}" type="sibTrans" cxnId="{846068C7-89E2-5949-A36E-50B22E1AAE6E}">
      <dgm:prSet/>
      <dgm:spPr/>
      <dgm:t>
        <a:bodyPr/>
        <a:lstStyle/>
        <a:p>
          <a:endParaRPr lang="en-US"/>
        </a:p>
      </dgm:t>
    </dgm:pt>
    <dgm:pt modelId="{C95B986E-B47B-1146-BBA0-CB0A95FB5C51}">
      <dgm:prSet phldrT="[Text]"/>
      <dgm:spPr/>
      <dgm:t>
        <a:bodyPr/>
        <a:lstStyle/>
        <a:p>
          <a:r>
            <a:rPr lang="en-US" dirty="0"/>
            <a:t>Clear Writing</a:t>
          </a:r>
        </a:p>
      </dgm:t>
    </dgm:pt>
    <dgm:pt modelId="{48FA8A19-02F9-8447-B933-D71FA2208CA8}" type="parTrans" cxnId="{20FAE032-7B0D-9E4F-B225-4BB54AF5CE67}">
      <dgm:prSet/>
      <dgm:spPr/>
      <dgm:t>
        <a:bodyPr/>
        <a:lstStyle/>
        <a:p>
          <a:endParaRPr lang="en-US"/>
        </a:p>
      </dgm:t>
    </dgm:pt>
    <dgm:pt modelId="{A8F94976-D4E9-BA4A-8EB5-2E5A49646794}" type="sibTrans" cxnId="{20FAE032-7B0D-9E4F-B225-4BB54AF5CE67}">
      <dgm:prSet/>
      <dgm:spPr/>
      <dgm:t>
        <a:bodyPr/>
        <a:lstStyle/>
        <a:p>
          <a:endParaRPr lang="en-US"/>
        </a:p>
      </dgm:t>
    </dgm:pt>
    <dgm:pt modelId="{0DB98873-A229-BD44-8C35-645B916CF36B}">
      <dgm:prSet phldrT="[Text]"/>
      <dgm:spPr>
        <a:solidFill>
          <a:srgbClr val="0070C0">
            <a:alpha val="50000"/>
          </a:srgbClr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Strategic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dirty="0"/>
            <a:t>Writing</a:t>
          </a:r>
        </a:p>
      </dgm:t>
    </dgm:pt>
    <dgm:pt modelId="{10F7519A-0868-7E41-A4BA-4E8B1C960784}" type="parTrans" cxnId="{F22C6CF9-9606-3447-A51F-B8B6A3FF9E9A}">
      <dgm:prSet/>
      <dgm:spPr/>
      <dgm:t>
        <a:bodyPr/>
        <a:lstStyle/>
        <a:p>
          <a:endParaRPr lang="en-US"/>
        </a:p>
      </dgm:t>
    </dgm:pt>
    <dgm:pt modelId="{BC61F01C-CB0E-B147-A078-4D55A55A0DF6}" type="sibTrans" cxnId="{F22C6CF9-9606-3447-A51F-B8B6A3FF9E9A}">
      <dgm:prSet/>
      <dgm:spPr/>
      <dgm:t>
        <a:bodyPr/>
        <a:lstStyle/>
        <a:p>
          <a:endParaRPr lang="en-US"/>
        </a:p>
      </dgm:t>
    </dgm:pt>
    <dgm:pt modelId="{EBFCBC4E-74F5-E34D-91A5-A6D40C05EF7F}" type="pres">
      <dgm:prSet presAssocID="{5A4D92D5-4C39-C249-98B8-8C05AEF99DCE}" presName="compositeShape" presStyleCnt="0">
        <dgm:presLayoutVars>
          <dgm:chMax val="7"/>
          <dgm:dir/>
          <dgm:resizeHandles val="exact"/>
        </dgm:presLayoutVars>
      </dgm:prSet>
      <dgm:spPr/>
    </dgm:pt>
    <dgm:pt modelId="{80F29FFF-6295-9F4B-9633-BAE08198A029}" type="pres">
      <dgm:prSet presAssocID="{B55EE51D-65BE-C341-80ED-62A74580E111}" presName="circ1" presStyleLbl="vennNode1" presStyleIdx="0" presStyleCnt="3"/>
      <dgm:spPr/>
    </dgm:pt>
    <dgm:pt modelId="{94C26BB0-C832-2743-87CE-E79316FB8BD6}" type="pres">
      <dgm:prSet presAssocID="{B55EE51D-65BE-C341-80ED-62A74580E1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AA046-87C2-DA4A-987F-BCEE2A31C34F}" type="pres">
      <dgm:prSet presAssocID="{C95B986E-B47B-1146-BBA0-CB0A95FB5C51}" presName="circ2" presStyleLbl="vennNode1" presStyleIdx="1" presStyleCnt="3"/>
      <dgm:spPr/>
    </dgm:pt>
    <dgm:pt modelId="{C2B5044E-C297-BB4B-A7D4-E40D4D3EF094}" type="pres">
      <dgm:prSet presAssocID="{C95B986E-B47B-1146-BBA0-CB0A95FB5C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9B2E97-F462-5044-A3B5-075CBAACC533}" type="pres">
      <dgm:prSet presAssocID="{0DB98873-A229-BD44-8C35-645B916CF36B}" presName="circ3" presStyleLbl="vennNode1" presStyleIdx="2" presStyleCnt="3"/>
      <dgm:spPr/>
    </dgm:pt>
    <dgm:pt modelId="{43FAB61A-360C-554B-9883-20DB6B097193}" type="pres">
      <dgm:prSet presAssocID="{0DB98873-A229-BD44-8C35-645B916CF36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096402-E036-F742-8ADD-63C03B36CD75}" type="presOf" srcId="{C95B986E-B47B-1146-BBA0-CB0A95FB5C51}" destId="{E06AA046-87C2-DA4A-987F-BCEE2A31C34F}" srcOrd="0" destOrd="0" presId="urn:microsoft.com/office/officeart/2005/8/layout/venn1"/>
    <dgm:cxn modelId="{33E5BA28-8BEF-DA40-87C3-82B3600DF966}" type="presOf" srcId="{0DB98873-A229-BD44-8C35-645B916CF36B}" destId="{43FAB61A-360C-554B-9883-20DB6B097193}" srcOrd="1" destOrd="0" presId="urn:microsoft.com/office/officeart/2005/8/layout/venn1"/>
    <dgm:cxn modelId="{46D9332A-3F84-D04F-815E-050DC640394F}" type="presOf" srcId="{B55EE51D-65BE-C341-80ED-62A74580E111}" destId="{94C26BB0-C832-2743-87CE-E79316FB8BD6}" srcOrd="1" destOrd="0" presId="urn:microsoft.com/office/officeart/2005/8/layout/venn1"/>
    <dgm:cxn modelId="{20FAE032-7B0D-9E4F-B225-4BB54AF5CE67}" srcId="{5A4D92D5-4C39-C249-98B8-8C05AEF99DCE}" destId="{C95B986E-B47B-1146-BBA0-CB0A95FB5C51}" srcOrd="1" destOrd="0" parTransId="{48FA8A19-02F9-8447-B933-D71FA2208CA8}" sibTransId="{A8F94976-D4E9-BA4A-8EB5-2E5A49646794}"/>
    <dgm:cxn modelId="{300E3786-E494-B94C-8EDE-57C302CBC9AF}" type="presOf" srcId="{0DB98873-A229-BD44-8C35-645B916CF36B}" destId="{2A9B2E97-F462-5044-A3B5-075CBAACC533}" srcOrd="0" destOrd="0" presId="urn:microsoft.com/office/officeart/2005/8/layout/venn1"/>
    <dgm:cxn modelId="{11E8B5AB-735D-004D-993F-961336EADC08}" type="presOf" srcId="{C95B986E-B47B-1146-BBA0-CB0A95FB5C51}" destId="{C2B5044E-C297-BB4B-A7D4-E40D4D3EF094}" srcOrd="1" destOrd="0" presId="urn:microsoft.com/office/officeart/2005/8/layout/venn1"/>
    <dgm:cxn modelId="{D0BAE3B4-8ECE-D047-8EA3-D751355FB3A1}" type="presOf" srcId="{B55EE51D-65BE-C341-80ED-62A74580E111}" destId="{80F29FFF-6295-9F4B-9633-BAE08198A029}" srcOrd="0" destOrd="0" presId="urn:microsoft.com/office/officeart/2005/8/layout/venn1"/>
    <dgm:cxn modelId="{846068C7-89E2-5949-A36E-50B22E1AAE6E}" srcId="{5A4D92D5-4C39-C249-98B8-8C05AEF99DCE}" destId="{B55EE51D-65BE-C341-80ED-62A74580E111}" srcOrd="0" destOrd="0" parTransId="{C717A66F-BE6F-5F49-A128-9AC59F91AB74}" sibTransId="{66FC6641-A7A0-AE49-82FB-4E4D58684AF8}"/>
    <dgm:cxn modelId="{6E6798EF-D343-4741-A42D-494A0939C717}" type="presOf" srcId="{5A4D92D5-4C39-C249-98B8-8C05AEF99DCE}" destId="{EBFCBC4E-74F5-E34D-91A5-A6D40C05EF7F}" srcOrd="0" destOrd="0" presId="urn:microsoft.com/office/officeart/2005/8/layout/venn1"/>
    <dgm:cxn modelId="{F22C6CF9-9606-3447-A51F-B8B6A3FF9E9A}" srcId="{5A4D92D5-4C39-C249-98B8-8C05AEF99DCE}" destId="{0DB98873-A229-BD44-8C35-645B916CF36B}" srcOrd="2" destOrd="0" parTransId="{10F7519A-0868-7E41-A4BA-4E8B1C960784}" sibTransId="{BC61F01C-CB0E-B147-A078-4D55A55A0DF6}"/>
    <dgm:cxn modelId="{0E754A27-B6BA-E34A-B6DD-85E6C6A67F70}" type="presParOf" srcId="{EBFCBC4E-74F5-E34D-91A5-A6D40C05EF7F}" destId="{80F29FFF-6295-9F4B-9633-BAE08198A029}" srcOrd="0" destOrd="0" presId="urn:microsoft.com/office/officeart/2005/8/layout/venn1"/>
    <dgm:cxn modelId="{C02AE2BC-2792-B144-AAD0-38E73E6998DF}" type="presParOf" srcId="{EBFCBC4E-74F5-E34D-91A5-A6D40C05EF7F}" destId="{94C26BB0-C832-2743-87CE-E79316FB8BD6}" srcOrd="1" destOrd="0" presId="urn:microsoft.com/office/officeart/2005/8/layout/venn1"/>
    <dgm:cxn modelId="{7434698D-47AF-174F-8586-9D7D23BA3000}" type="presParOf" srcId="{EBFCBC4E-74F5-E34D-91A5-A6D40C05EF7F}" destId="{E06AA046-87C2-DA4A-987F-BCEE2A31C34F}" srcOrd="2" destOrd="0" presId="urn:microsoft.com/office/officeart/2005/8/layout/venn1"/>
    <dgm:cxn modelId="{3BC79856-F4BB-284D-9CF3-2994DC53C4AC}" type="presParOf" srcId="{EBFCBC4E-74F5-E34D-91A5-A6D40C05EF7F}" destId="{C2B5044E-C297-BB4B-A7D4-E40D4D3EF094}" srcOrd="3" destOrd="0" presId="urn:microsoft.com/office/officeart/2005/8/layout/venn1"/>
    <dgm:cxn modelId="{F281A6B6-85F0-C34B-B386-FD3727CE990E}" type="presParOf" srcId="{EBFCBC4E-74F5-E34D-91A5-A6D40C05EF7F}" destId="{2A9B2E97-F462-5044-A3B5-075CBAACC533}" srcOrd="4" destOrd="0" presId="urn:microsoft.com/office/officeart/2005/8/layout/venn1"/>
    <dgm:cxn modelId="{7DDE778C-6FEB-634D-8939-4DD4F4A7580A}" type="presParOf" srcId="{EBFCBC4E-74F5-E34D-91A5-A6D40C05EF7F}" destId="{43FAB61A-360C-554B-9883-20DB6B0971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D92D5-4C39-C249-98B8-8C05AEF99DCE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B55EE51D-65BE-C341-80ED-62A74580E111}">
      <dgm:prSet phldrT="[Text]"/>
      <dgm:spPr/>
      <dgm:t>
        <a:bodyPr/>
        <a:lstStyle/>
        <a:p>
          <a:r>
            <a:rPr lang="en-US" dirty="0"/>
            <a:t>The Science</a:t>
          </a:r>
        </a:p>
      </dgm:t>
    </dgm:pt>
    <dgm:pt modelId="{C717A66F-BE6F-5F49-A128-9AC59F91AB74}" type="parTrans" cxnId="{846068C7-89E2-5949-A36E-50B22E1AAE6E}">
      <dgm:prSet/>
      <dgm:spPr/>
      <dgm:t>
        <a:bodyPr/>
        <a:lstStyle/>
        <a:p>
          <a:endParaRPr lang="en-US"/>
        </a:p>
      </dgm:t>
    </dgm:pt>
    <dgm:pt modelId="{66FC6641-A7A0-AE49-82FB-4E4D58684AF8}" type="sibTrans" cxnId="{846068C7-89E2-5949-A36E-50B22E1AAE6E}">
      <dgm:prSet/>
      <dgm:spPr/>
      <dgm:t>
        <a:bodyPr/>
        <a:lstStyle/>
        <a:p>
          <a:endParaRPr lang="en-US"/>
        </a:p>
      </dgm:t>
    </dgm:pt>
    <dgm:pt modelId="{C95B986E-B47B-1146-BBA0-CB0A95FB5C51}">
      <dgm:prSet phldrT="[Text]"/>
      <dgm:spPr/>
      <dgm:t>
        <a:bodyPr/>
        <a:lstStyle/>
        <a:p>
          <a:r>
            <a:rPr lang="en-US" dirty="0"/>
            <a:t>Clear Writing</a:t>
          </a:r>
        </a:p>
      </dgm:t>
    </dgm:pt>
    <dgm:pt modelId="{48FA8A19-02F9-8447-B933-D71FA2208CA8}" type="parTrans" cxnId="{20FAE032-7B0D-9E4F-B225-4BB54AF5CE67}">
      <dgm:prSet/>
      <dgm:spPr/>
      <dgm:t>
        <a:bodyPr/>
        <a:lstStyle/>
        <a:p>
          <a:endParaRPr lang="en-US"/>
        </a:p>
      </dgm:t>
    </dgm:pt>
    <dgm:pt modelId="{A8F94976-D4E9-BA4A-8EB5-2E5A49646794}" type="sibTrans" cxnId="{20FAE032-7B0D-9E4F-B225-4BB54AF5CE67}">
      <dgm:prSet/>
      <dgm:spPr/>
      <dgm:t>
        <a:bodyPr/>
        <a:lstStyle/>
        <a:p>
          <a:endParaRPr lang="en-US"/>
        </a:p>
      </dgm:t>
    </dgm:pt>
    <dgm:pt modelId="{0DB98873-A229-BD44-8C35-645B916CF36B}">
      <dgm:prSet phldrT="[Text]"/>
      <dgm:spPr>
        <a:solidFill>
          <a:schemeClr val="accent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Strategic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dirty="0"/>
            <a:t>Writing</a:t>
          </a:r>
        </a:p>
      </dgm:t>
    </dgm:pt>
    <dgm:pt modelId="{10F7519A-0868-7E41-A4BA-4E8B1C960784}" type="parTrans" cxnId="{F22C6CF9-9606-3447-A51F-B8B6A3FF9E9A}">
      <dgm:prSet/>
      <dgm:spPr/>
      <dgm:t>
        <a:bodyPr/>
        <a:lstStyle/>
        <a:p>
          <a:endParaRPr lang="en-US"/>
        </a:p>
      </dgm:t>
    </dgm:pt>
    <dgm:pt modelId="{BC61F01C-CB0E-B147-A078-4D55A55A0DF6}" type="sibTrans" cxnId="{F22C6CF9-9606-3447-A51F-B8B6A3FF9E9A}">
      <dgm:prSet/>
      <dgm:spPr/>
      <dgm:t>
        <a:bodyPr/>
        <a:lstStyle/>
        <a:p>
          <a:endParaRPr lang="en-US"/>
        </a:p>
      </dgm:t>
    </dgm:pt>
    <dgm:pt modelId="{EBFCBC4E-74F5-E34D-91A5-A6D40C05EF7F}" type="pres">
      <dgm:prSet presAssocID="{5A4D92D5-4C39-C249-98B8-8C05AEF99DCE}" presName="compositeShape" presStyleCnt="0">
        <dgm:presLayoutVars>
          <dgm:chMax val="7"/>
          <dgm:dir/>
          <dgm:resizeHandles val="exact"/>
        </dgm:presLayoutVars>
      </dgm:prSet>
      <dgm:spPr/>
    </dgm:pt>
    <dgm:pt modelId="{80F29FFF-6295-9F4B-9633-BAE08198A029}" type="pres">
      <dgm:prSet presAssocID="{B55EE51D-65BE-C341-80ED-62A74580E111}" presName="circ1" presStyleLbl="vennNode1" presStyleIdx="0" presStyleCnt="3"/>
      <dgm:spPr/>
    </dgm:pt>
    <dgm:pt modelId="{94C26BB0-C832-2743-87CE-E79316FB8BD6}" type="pres">
      <dgm:prSet presAssocID="{B55EE51D-65BE-C341-80ED-62A74580E1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AA046-87C2-DA4A-987F-BCEE2A31C34F}" type="pres">
      <dgm:prSet presAssocID="{C95B986E-B47B-1146-BBA0-CB0A95FB5C51}" presName="circ2" presStyleLbl="vennNode1" presStyleIdx="1" presStyleCnt="3"/>
      <dgm:spPr/>
    </dgm:pt>
    <dgm:pt modelId="{C2B5044E-C297-BB4B-A7D4-E40D4D3EF094}" type="pres">
      <dgm:prSet presAssocID="{C95B986E-B47B-1146-BBA0-CB0A95FB5C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9B2E97-F462-5044-A3B5-075CBAACC533}" type="pres">
      <dgm:prSet presAssocID="{0DB98873-A229-BD44-8C35-645B916CF36B}" presName="circ3" presStyleLbl="vennNode1" presStyleIdx="2" presStyleCnt="3"/>
      <dgm:spPr/>
    </dgm:pt>
    <dgm:pt modelId="{43FAB61A-360C-554B-9883-20DB6B097193}" type="pres">
      <dgm:prSet presAssocID="{0DB98873-A229-BD44-8C35-645B916CF36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096402-E036-F742-8ADD-63C03B36CD75}" type="presOf" srcId="{C95B986E-B47B-1146-BBA0-CB0A95FB5C51}" destId="{E06AA046-87C2-DA4A-987F-BCEE2A31C34F}" srcOrd="0" destOrd="0" presId="urn:microsoft.com/office/officeart/2005/8/layout/venn1"/>
    <dgm:cxn modelId="{33E5BA28-8BEF-DA40-87C3-82B3600DF966}" type="presOf" srcId="{0DB98873-A229-BD44-8C35-645B916CF36B}" destId="{43FAB61A-360C-554B-9883-20DB6B097193}" srcOrd="1" destOrd="0" presId="urn:microsoft.com/office/officeart/2005/8/layout/venn1"/>
    <dgm:cxn modelId="{46D9332A-3F84-D04F-815E-050DC640394F}" type="presOf" srcId="{B55EE51D-65BE-C341-80ED-62A74580E111}" destId="{94C26BB0-C832-2743-87CE-E79316FB8BD6}" srcOrd="1" destOrd="0" presId="urn:microsoft.com/office/officeart/2005/8/layout/venn1"/>
    <dgm:cxn modelId="{20FAE032-7B0D-9E4F-B225-4BB54AF5CE67}" srcId="{5A4D92D5-4C39-C249-98B8-8C05AEF99DCE}" destId="{C95B986E-B47B-1146-BBA0-CB0A95FB5C51}" srcOrd="1" destOrd="0" parTransId="{48FA8A19-02F9-8447-B933-D71FA2208CA8}" sibTransId="{A8F94976-D4E9-BA4A-8EB5-2E5A49646794}"/>
    <dgm:cxn modelId="{300E3786-E494-B94C-8EDE-57C302CBC9AF}" type="presOf" srcId="{0DB98873-A229-BD44-8C35-645B916CF36B}" destId="{2A9B2E97-F462-5044-A3B5-075CBAACC533}" srcOrd="0" destOrd="0" presId="urn:microsoft.com/office/officeart/2005/8/layout/venn1"/>
    <dgm:cxn modelId="{11E8B5AB-735D-004D-993F-961336EADC08}" type="presOf" srcId="{C95B986E-B47B-1146-BBA0-CB0A95FB5C51}" destId="{C2B5044E-C297-BB4B-A7D4-E40D4D3EF094}" srcOrd="1" destOrd="0" presId="urn:microsoft.com/office/officeart/2005/8/layout/venn1"/>
    <dgm:cxn modelId="{D0BAE3B4-8ECE-D047-8EA3-D751355FB3A1}" type="presOf" srcId="{B55EE51D-65BE-C341-80ED-62A74580E111}" destId="{80F29FFF-6295-9F4B-9633-BAE08198A029}" srcOrd="0" destOrd="0" presId="urn:microsoft.com/office/officeart/2005/8/layout/venn1"/>
    <dgm:cxn modelId="{846068C7-89E2-5949-A36E-50B22E1AAE6E}" srcId="{5A4D92D5-4C39-C249-98B8-8C05AEF99DCE}" destId="{B55EE51D-65BE-C341-80ED-62A74580E111}" srcOrd="0" destOrd="0" parTransId="{C717A66F-BE6F-5F49-A128-9AC59F91AB74}" sibTransId="{66FC6641-A7A0-AE49-82FB-4E4D58684AF8}"/>
    <dgm:cxn modelId="{6E6798EF-D343-4741-A42D-494A0939C717}" type="presOf" srcId="{5A4D92D5-4C39-C249-98B8-8C05AEF99DCE}" destId="{EBFCBC4E-74F5-E34D-91A5-A6D40C05EF7F}" srcOrd="0" destOrd="0" presId="urn:microsoft.com/office/officeart/2005/8/layout/venn1"/>
    <dgm:cxn modelId="{F22C6CF9-9606-3447-A51F-B8B6A3FF9E9A}" srcId="{5A4D92D5-4C39-C249-98B8-8C05AEF99DCE}" destId="{0DB98873-A229-BD44-8C35-645B916CF36B}" srcOrd="2" destOrd="0" parTransId="{10F7519A-0868-7E41-A4BA-4E8B1C960784}" sibTransId="{BC61F01C-CB0E-B147-A078-4D55A55A0DF6}"/>
    <dgm:cxn modelId="{0E754A27-B6BA-E34A-B6DD-85E6C6A67F70}" type="presParOf" srcId="{EBFCBC4E-74F5-E34D-91A5-A6D40C05EF7F}" destId="{80F29FFF-6295-9F4B-9633-BAE08198A029}" srcOrd="0" destOrd="0" presId="urn:microsoft.com/office/officeart/2005/8/layout/venn1"/>
    <dgm:cxn modelId="{C02AE2BC-2792-B144-AAD0-38E73E6998DF}" type="presParOf" srcId="{EBFCBC4E-74F5-E34D-91A5-A6D40C05EF7F}" destId="{94C26BB0-C832-2743-87CE-E79316FB8BD6}" srcOrd="1" destOrd="0" presId="urn:microsoft.com/office/officeart/2005/8/layout/venn1"/>
    <dgm:cxn modelId="{7434698D-47AF-174F-8586-9D7D23BA3000}" type="presParOf" srcId="{EBFCBC4E-74F5-E34D-91A5-A6D40C05EF7F}" destId="{E06AA046-87C2-DA4A-987F-BCEE2A31C34F}" srcOrd="2" destOrd="0" presId="urn:microsoft.com/office/officeart/2005/8/layout/venn1"/>
    <dgm:cxn modelId="{3BC79856-F4BB-284D-9CF3-2994DC53C4AC}" type="presParOf" srcId="{EBFCBC4E-74F5-E34D-91A5-A6D40C05EF7F}" destId="{C2B5044E-C297-BB4B-A7D4-E40D4D3EF094}" srcOrd="3" destOrd="0" presId="urn:microsoft.com/office/officeart/2005/8/layout/venn1"/>
    <dgm:cxn modelId="{F281A6B6-85F0-C34B-B386-FD3727CE990E}" type="presParOf" srcId="{EBFCBC4E-74F5-E34D-91A5-A6D40C05EF7F}" destId="{2A9B2E97-F462-5044-A3B5-075CBAACC533}" srcOrd="4" destOrd="0" presId="urn:microsoft.com/office/officeart/2005/8/layout/venn1"/>
    <dgm:cxn modelId="{7DDE778C-6FEB-634D-8939-4DD4F4A7580A}" type="presParOf" srcId="{EBFCBC4E-74F5-E34D-91A5-A6D40C05EF7F}" destId="{43FAB61A-360C-554B-9883-20DB6B0971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49EAC-3593-4822-9756-F8FE8F1354C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E7F0574-32DA-4946-BBB1-11C4A08705DC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000" b="0" dirty="0">
              <a:solidFill>
                <a:schemeClr val="tx1"/>
              </a:solidFill>
              <a:latin typeface="+mn-lt"/>
              <a:ea typeface="Lato"/>
              <a:cs typeface="Lato"/>
            </a:rPr>
            <a:t>First-Level Review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dirty="0">
              <a:solidFill>
                <a:schemeClr val="tx1"/>
              </a:solidFill>
              <a:latin typeface="+mn-lt"/>
              <a:ea typeface="Lato"/>
              <a:cs typeface="Lato"/>
            </a:rPr>
            <a:t>By scientific peers in a standing or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600" dirty="0">
              <a:solidFill>
                <a:schemeClr val="tx1"/>
              </a:solidFill>
              <a:latin typeface="+mn-lt"/>
              <a:ea typeface="Lato"/>
              <a:cs typeface="Lato"/>
            </a:rPr>
            <a:t>special emphasis panel</a:t>
          </a:r>
        </a:p>
      </dgm:t>
    </dgm:pt>
    <dgm:pt modelId="{FEFBFBE0-E60D-46EA-A8CC-CD854344EC72}" type="parTrans" cxnId="{7AEEF2B6-980D-4ABD-916F-8CB32F986A90}">
      <dgm:prSet/>
      <dgm:spPr/>
      <dgm:t>
        <a:bodyPr/>
        <a:lstStyle/>
        <a:p>
          <a:endParaRPr lang="en-US"/>
        </a:p>
      </dgm:t>
    </dgm:pt>
    <dgm:pt modelId="{FCC3E57A-38FB-4E98-8187-E8B91F04C7A9}" type="sibTrans" cxnId="{7AEEF2B6-980D-4ABD-916F-8CB32F986A90}">
      <dgm:prSet/>
      <dgm:spPr/>
      <dgm:t>
        <a:bodyPr/>
        <a:lstStyle/>
        <a:p>
          <a:endParaRPr lang="en-US"/>
        </a:p>
      </dgm:t>
    </dgm:pt>
    <dgm:pt modelId="{FFA4E18D-0448-4CC0-905F-3A5EA3970AB6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000" b="0" dirty="0">
              <a:solidFill>
                <a:schemeClr val="tx1"/>
              </a:solidFill>
              <a:latin typeface="+mn-lt"/>
              <a:ea typeface="Lato"/>
              <a:cs typeface="Lato"/>
            </a:rPr>
            <a:t>Second-Level Review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1600" dirty="0">
              <a:solidFill>
                <a:schemeClr val="tx1"/>
              </a:solidFill>
              <a:latin typeface="Lato"/>
              <a:ea typeface="Lato"/>
              <a:cs typeface="Lato"/>
            </a:rPr>
            <a:t>By Advisory Council 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600" dirty="0">
              <a:solidFill>
                <a:schemeClr val="tx1"/>
              </a:solidFill>
              <a:latin typeface="Lato"/>
              <a:ea typeface="Lato"/>
              <a:cs typeface="Lato"/>
            </a:rPr>
            <a:t>(funding institute/center)</a:t>
          </a:r>
        </a:p>
      </dgm:t>
    </dgm:pt>
    <dgm:pt modelId="{B179B92B-7E85-4EA4-A84D-F7CD3DEB9EC7}" type="parTrans" cxnId="{0C72F586-2D1F-40C9-BD7F-6CF27F741BBF}">
      <dgm:prSet/>
      <dgm:spPr/>
      <dgm:t>
        <a:bodyPr/>
        <a:lstStyle/>
        <a:p>
          <a:endParaRPr lang="en-US"/>
        </a:p>
      </dgm:t>
    </dgm:pt>
    <dgm:pt modelId="{41868BC5-02FD-4E29-B17B-BBBA0C2CEA55}" type="sibTrans" cxnId="{0C72F586-2D1F-40C9-BD7F-6CF27F741BBF}">
      <dgm:prSet/>
      <dgm:spPr/>
      <dgm:t>
        <a:bodyPr/>
        <a:lstStyle/>
        <a:p>
          <a:endParaRPr lang="en-US"/>
        </a:p>
      </dgm:t>
    </dgm:pt>
    <dgm:pt modelId="{51AD15E0-7D9B-489F-8DEA-27F5211091D8}" type="pres">
      <dgm:prSet presAssocID="{21A49EAC-3593-4822-9756-F8FE8F1354CE}" presName="linearFlow" presStyleCnt="0">
        <dgm:presLayoutVars>
          <dgm:resizeHandles val="exact"/>
        </dgm:presLayoutVars>
      </dgm:prSet>
      <dgm:spPr/>
    </dgm:pt>
    <dgm:pt modelId="{F803E20F-A6D8-42FB-8F00-58BFEF9B9CE4}" type="pres">
      <dgm:prSet presAssocID="{0E7F0574-32DA-4946-BBB1-11C4A08705DC}" presName="node" presStyleLbl="node1" presStyleIdx="0" presStyleCnt="2" custScaleX="108222" custLinFactNeighborX="-324" custLinFactNeighborY="2724">
        <dgm:presLayoutVars>
          <dgm:bulletEnabled val="1"/>
        </dgm:presLayoutVars>
      </dgm:prSet>
      <dgm:spPr/>
    </dgm:pt>
    <dgm:pt modelId="{21ABF2DA-8173-46CF-AEC3-0D5828C54623}" type="pres">
      <dgm:prSet presAssocID="{FCC3E57A-38FB-4E98-8187-E8B91F04C7A9}" presName="sibTrans" presStyleLbl="sibTrans2D1" presStyleIdx="0" presStyleCnt="1" custLinFactNeighborY="5396"/>
      <dgm:spPr/>
    </dgm:pt>
    <dgm:pt modelId="{702384B5-80E9-4613-AC9C-505E9F078455}" type="pres">
      <dgm:prSet presAssocID="{FCC3E57A-38FB-4E98-8187-E8B91F04C7A9}" presName="connectorText" presStyleLbl="sibTrans2D1" presStyleIdx="0" presStyleCnt="1"/>
      <dgm:spPr/>
    </dgm:pt>
    <dgm:pt modelId="{D126E1FB-EEB3-47BC-80B8-DE2887D15CB3}" type="pres">
      <dgm:prSet presAssocID="{FFA4E18D-0448-4CC0-905F-3A5EA3970AB6}" presName="node" presStyleLbl="node1" presStyleIdx="1" presStyleCnt="2" custScaleX="108976">
        <dgm:presLayoutVars>
          <dgm:bulletEnabled val="1"/>
        </dgm:presLayoutVars>
      </dgm:prSet>
      <dgm:spPr/>
    </dgm:pt>
  </dgm:ptLst>
  <dgm:cxnLst>
    <dgm:cxn modelId="{ACD7F806-4108-4891-A9E4-A54B668F5B33}" type="presOf" srcId="{0E7F0574-32DA-4946-BBB1-11C4A08705DC}" destId="{F803E20F-A6D8-42FB-8F00-58BFEF9B9CE4}" srcOrd="0" destOrd="0" presId="urn:microsoft.com/office/officeart/2005/8/layout/process2"/>
    <dgm:cxn modelId="{A5CF803C-0945-4F1E-8309-CF210FD0A3CF}" type="presOf" srcId="{FCC3E57A-38FB-4E98-8187-E8B91F04C7A9}" destId="{702384B5-80E9-4613-AC9C-505E9F078455}" srcOrd="1" destOrd="0" presId="urn:microsoft.com/office/officeart/2005/8/layout/process2"/>
    <dgm:cxn modelId="{1243CF82-3414-43D2-8DA5-16138E96AED5}" type="presOf" srcId="{FFA4E18D-0448-4CC0-905F-3A5EA3970AB6}" destId="{D126E1FB-EEB3-47BC-80B8-DE2887D15CB3}" srcOrd="0" destOrd="0" presId="urn:microsoft.com/office/officeart/2005/8/layout/process2"/>
    <dgm:cxn modelId="{0C72F586-2D1F-40C9-BD7F-6CF27F741BBF}" srcId="{21A49EAC-3593-4822-9756-F8FE8F1354CE}" destId="{FFA4E18D-0448-4CC0-905F-3A5EA3970AB6}" srcOrd="1" destOrd="0" parTransId="{B179B92B-7E85-4EA4-A84D-F7CD3DEB9EC7}" sibTransId="{41868BC5-02FD-4E29-B17B-BBBA0C2CEA55}"/>
    <dgm:cxn modelId="{8D9139A1-E111-417E-9AFD-93D0B70F1ACF}" type="presOf" srcId="{21A49EAC-3593-4822-9756-F8FE8F1354CE}" destId="{51AD15E0-7D9B-489F-8DEA-27F5211091D8}" srcOrd="0" destOrd="0" presId="urn:microsoft.com/office/officeart/2005/8/layout/process2"/>
    <dgm:cxn modelId="{7AEEF2B6-980D-4ABD-916F-8CB32F986A90}" srcId="{21A49EAC-3593-4822-9756-F8FE8F1354CE}" destId="{0E7F0574-32DA-4946-BBB1-11C4A08705DC}" srcOrd="0" destOrd="0" parTransId="{FEFBFBE0-E60D-46EA-A8CC-CD854344EC72}" sibTransId="{FCC3E57A-38FB-4E98-8187-E8B91F04C7A9}"/>
    <dgm:cxn modelId="{0F3B2CFD-4F73-4928-9D46-7D10812CEEA5}" type="presOf" srcId="{FCC3E57A-38FB-4E98-8187-E8B91F04C7A9}" destId="{21ABF2DA-8173-46CF-AEC3-0D5828C54623}" srcOrd="0" destOrd="0" presId="urn:microsoft.com/office/officeart/2005/8/layout/process2"/>
    <dgm:cxn modelId="{B1DC54B2-0974-4E5F-8B2B-8AF6353A779C}" type="presParOf" srcId="{51AD15E0-7D9B-489F-8DEA-27F5211091D8}" destId="{F803E20F-A6D8-42FB-8F00-58BFEF9B9CE4}" srcOrd="0" destOrd="0" presId="urn:microsoft.com/office/officeart/2005/8/layout/process2"/>
    <dgm:cxn modelId="{16EC85F9-F019-4CDF-A02B-BF9FC25F1A0B}" type="presParOf" srcId="{51AD15E0-7D9B-489F-8DEA-27F5211091D8}" destId="{21ABF2DA-8173-46CF-AEC3-0D5828C54623}" srcOrd="1" destOrd="0" presId="urn:microsoft.com/office/officeart/2005/8/layout/process2"/>
    <dgm:cxn modelId="{6B7DC985-D697-4364-8D06-D8801A3D1A91}" type="presParOf" srcId="{21ABF2DA-8173-46CF-AEC3-0D5828C54623}" destId="{702384B5-80E9-4613-AC9C-505E9F078455}" srcOrd="0" destOrd="0" presId="urn:microsoft.com/office/officeart/2005/8/layout/process2"/>
    <dgm:cxn modelId="{94FD2003-E5BA-41FD-B966-00BF0C1427F1}" type="presParOf" srcId="{51AD15E0-7D9B-489F-8DEA-27F5211091D8}" destId="{D126E1FB-EEB3-47BC-80B8-DE2887D15CB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37CA8-9DD8-1A41-A473-416890349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D110-5FE3-5841-AEBA-3809CA84443D}">
      <dgm:prSet/>
      <dgm:spPr>
        <a:solidFill>
          <a:srgbClr val="65A567"/>
        </a:solidFill>
        <a:ln>
          <a:solidFill>
            <a:srgbClr val="65A567"/>
          </a:solidFill>
        </a:ln>
      </dgm:spPr>
      <dgm:t>
        <a:bodyPr/>
        <a:lstStyle/>
        <a:p>
          <a:r>
            <a:rPr lang="en-US" b="0" dirty="0"/>
            <a:t>Research Strategy</a:t>
          </a:r>
        </a:p>
      </dgm:t>
    </dgm:pt>
    <dgm:pt modelId="{68728923-4D5F-934B-8010-251684BD30C6}" type="parTrans" cxnId="{829322A2-B0E8-E34F-BB9D-8F9BAF0C6557}">
      <dgm:prSet/>
      <dgm:spPr/>
      <dgm:t>
        <a:bodyPr/>
        <a:lstStyle/>
        <a:p>
          <a:endParaRPr lang="en-US"/>
        </a:p>
      </dgm:t>
    </dgm:pt>
    <dgm:pt modelId="{7DCD44AC-5119-EC40-A9C5-26F83F388E7F}" type="sibTrans" cxnId="{829322A2-B0E8-E34F-BB9D-8F9BAF0C6557}">
      <dgm:prSet/>
      <dgm:spPr/>
      <dgm:t>
        <a:bodyPr/>
        <a:lstStyle/>
        <a:p>
          <a:endParaRPr lang="en-US"/>
        </a:p>
      </dgm:t>
    </dgm:pt>
    <dgm:pt modelId="{BA109430-A438-414C-9AF2-BB7F5F83FD6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Significance</a:t>
          </a:r>
        </a:p>
      </dgm:t>
    </dgm:pt>
    <dgm:pt modelId="{C9C4F1B4-EE62-5D43-B0C6-36C04F5A1E34}" type="parTrans" cxnId="{04C8E39A-A096-7142-B133-10DA5F0043A9}">
      <dgm:prSet/>
      <dgm:spPr/>
      <dgm:t>
        <a:bodyPr/>
        <a:lstStyle/>
        <a:p>
          <a:endParaRPr lang="en-US"/>
        </a:p>
      </dgm:t>
    </dgm:pt>
    <dgm:pt modelId="{9378B8DC-F575-CC4F-ADBA-32FF8DDAB2E0}" type="sibTrans" cxnId="{04C8E39A-A096-7142-B133-10DA5F0043A9}">
      <dgm:prSet/>
      <dgm:spPr/>
      <dgm:t>
        <a:bodyPr/>
        <a:lstStyle/>
        <a:p>
          <a:endParaRPr lang="en-US"/>
        </a:p>
      </dgm:t>
    </dgm:pt>
    <dgm:pt modelId="{C71F9A42-72A1-644B-A659-A24A7C3342C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Approach</a:t>
          </a:r>
        </a:p>
      </dgm:t>
    </dgm:pt>
    <dgm:pt modelId="{18D0B43D-8DBE-1040-8D33-A136EC5D2A1E}" type="parTrans" cxnId="{C4906C6F-D144-354A-86EA-D9D8FD327FF0}">
      <dgm:prSet/>
      <dgm:spPr/>
      <dgm:t>
        <a:bodyPr/>
        <a:lstStyle/>
        <a:p>
          <a:endParaRPr lang="en-US"/>
        </a:p>
      </dgm:t>
    </dgm:pt>
    <dgm:pt modelId="{FFF229D5-DE46-CE4B-9C94-BE68586A7910}" type="sibTrans" cxnId="{C4906C6F-D144-354A-86EA-D9D8FD327FF0}">
      <dgm:prSet/>
      <dgm:spPr/>
      <dgm:t>
        <a:bodyPr/>
        <a:lstStyle/>
        <a:p>
          <a:endParaRPr lang="en-US"/>
        </a:p>
      </dgm:t>
    </dgm:pt>
    <dgm:pt modelId="{09033EC0-FB2B-5D46-B41F-A02089FFF411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Innovation</a:t>
          </a:r>
        </a:p>
      </dgm:t>
    </dgm:pt>
    <dgm:pt modelId="{FB7916EC-56AE-6B45-A20B-52275A4D557A}" type="parTrans" cxnId="{A2140299-38BB-C64E-AD39-6BEFF96A31AF}">
      <dgm:prSet/>
      <dgm:spPr/>
      <dgm:t>
        <a:bodyPr/>
        <a:lstStyle/>
        <a:p>
          <a:endParaRPr lang="en-US"/>
        </a:p>
      </dgm:t>
    </dgm:pt>
    <dgm:pt modelId="{15CF8CE7-2C1A-944A-8E9B-6D8529FE72E2}" type="sibTrans" cxnId="{A2140299-38BB-C64E-AD39-6BEFF96A31AF}">
      <dgm:prSet/>
      <dgm:spPr/>
      <dgm:t>
        <a:bodyPr/>
        <a:lstStyle/>
        <a:p>
          <a:endParaRPr lang="en-US"/>
        </a:p>
      </dgm:t>
    </dgm:pt>
    <dgm:pt modelId="{F205CB62-BB0C-FA44-964B-44B69A61DAA6}" type="pres">
      <dgm:prSet presAssocID="{4D437CA8-9DD8-1A41-A473-416890349ED4}" presName="Name0" presStyleCnt="0">
        <dgm:presLayoutVars>
          <dgm:dir/>
          <dgm:animLvl val="lvl"/>
          <dgm:resizeHandles val="exact"/>
        </dgm:presLayoutVars>
      </dgm:prSet>
      <dgm:spPr/>
    </dgm:pt>
    <dgm:pt modelId="{DF275D31-12A1-1143-AB6E-AA27A32427B6}" type="pres">
      <dgm:prSet presAssocID="{E44AD110-5FE3-5841-AEBA-3809CA84443D}" presName="composite" presStyleCnt="0"/>
      <dgm:spPr/>
    </dgm:pt>
    <dgm:pt modelId="{7DAD6FF6-BA28-4742-883A-142B05786AF5}" type="pres">
      <dgm:prSet presAssocID="{E44AD110-5FE3-5841-AEBA-3809CA84443D}" presName="parTx" presStyleLbl="alignNode1" presStyleIdx="0" presStyleCnt="1" custLinFactY="-82038" custLinFactNeighborX="2640" custLinFactNeighborY="-100000">
        <dgm:presLayoutVars>
          <dgm:chMax val="0"/>
          <dgm:chPref val="0"/>
          <dgm:bulletEnabled val="1"/>
        </dgm:presLayoutVars>
      </dgm:prSet>
      <dgm:spPr/>
    </dgm:pt>
    <dgm:pt modelId="{5D903070-816A-5845-AF3E-3A6E07B6AC61}" type="pres">
      <dgm:prSet presAssocID="{E44AD110-5FE3-5841-AEBA-3809CA8444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2BDAA07-A8AA-E340-ABCD-37600470B279}" type="presOf" srcId="{09033EC0-FB2B-5D46-B41F-A02089FFF411}" destId="{5D903070-816A-5845-AF3E-3A6E07B6AC61}" srcOrd="0" destOrd="1" presId="urn:microsoft.com/office/officeart/2005/8/layout/hList1"/>
    <dgm:cxn modelId="{BEDE9419-AD80-A241-956B-9D5A90586FDC}" type="presOf" srcId="{4D437CA8-9DD8-1A41-A473-416890349ED4}" destId="{F205CB62-BB0C-FA44-964B-44B69A61DAA6}" srcOrd="0" destOrd="0" presId="urn:microsoft.com/office/officeart/2005/8/layout/hList1"/>
    <dgm:cxn modelId="{0199794E-0B84-F74F-BC20-B5856733912D}" type="presOf" srcId="{E44AD110-5FE3-5841-AEBA-3809CA84443D}" destId="{7DAD6FF6-BA28-4742-883A-142B05786AF5}" srcOrd="0" destOrd="0" presId="urn:microsoft.com/office/officeart/2005/8/layout/hList1"/>
    <dgm:cxn modelId="{C8C0966D-CE0F-2045-977D-EF81ADF41BBF}" type="presOf" srcId="{BA109430-A438-414C-9AF2-BB7F5F83FD63}" destId="{5D903070-816A-5845-AF3E-3A6E07B6AC61}" srcOrd="0" destOrd="0" presId="urn:microsoft.com/office/officeart/2005/8/layout/hList1"/>
    <dgm:cxn modelId="{C4906C6F-D144-354A-86EA-D9D8FD327FF0}" srcId="{E44AD110-5FE3-5841-AEBA-3809CA84443D}" destId="{C71F9A42-72A1-644B-A659-A24A7C3342C3}" srcOrd="2" destOrd="0" parTransId="{18D0B43D-8DBE-1040-8D33-A136EC5D2A1E}" sibTransId="{FFF229D5-DE46-CE4B-9C94-BE68586A7910}"/>
    <dgm:cxn modelId="{A2140299-38BB-C64E-AD39-6BEFF96A31AF}" srcId="{E44AD110-5FE3-5841-AEBA-3809CA84443D}" destId="{09033EC0-FB2B-5D46-B41F-A02089FFF411}" srcOrd="1" destOrd="0" parTransId="{FB7916EC-56AE-6B45-A20B-52275A4D557A}" sibTransId="{15CF8CE7-2C1A-944A-8E9B-6D8529FE72E2}"/>
    <dgm:cxn modelId="{04C8E39A-A096-7142-B133-10DA5F0043A9}" srcId="{E44AD110-5FE3-5841-AEBA-3809CA84443D}" destId="{BA109430-A438-414C-9AF2-BB7F5F83FD63}" srcOrd="0" destOrd="0" parTransId="{C9C4F1B4-EE62-5D43-B0C6-36C04F5A1E34}" sibTransId="{9378B8DC-F575-CC4F-ADBA-32FF8DDAB2E0}"/>
    <dgm:cxn modelId="{829322A2-B0E8-E34F-BB9D-8F9BAF0C6557}" srcId="{4D437CA8-9DD8-1A41-A473-416890349ED4}" destId="{E44AD110-5FE3-5841-AEBA-3809CA84443D}" srcOrd="0" destOrd="0" parTransId="{68728923-4D5F-934B-8010-251684BD30C6}" sibTransId="{7DCD44AC-5119-EC40-A9C5-26F83F388E7F}"/>
    <dgm:cxn modelId="{F030C5A5-E105-CE40-A443-9685C9366CB0}" type="presOf" srcId="{C71F9A42-72A1-644B-A659-A24A7C3342C3}" destId="{5D903070-816A-5845-AF3E-3A6E07B6AC61}" srcOrd="0" destOrd="2" presId="urn:microsoft.com/office/officeart/2005/8/layout/hList1"/>
    <dgm:cxn modelId="{2729AF36-90BA-D94C-8605-E9E981534B12}" type="presParOf" srcId="{F205CB62-BB0C-FA44-964B-44B69A61DAA6}" destId="{DF275D31-12A1-1143-AB6E-AA27A32427B6}" srcOrd="0" destOrd="0" presId="urn:microsoft.com/office/officeart/2005/8/layout/hList1"/>
    <dgm:cxn modelId="{2DA36A64-A1A5-A34D-AE96-7864EC644190}" type="presParOf" srcId="{DF275D31-12A1-1143-AB6E-AA27A32427B6}" destId="{7DAD6FF6-BA28-4742-883A-142B05786AF5}" srcOrd="0" destOrd="0" presId="urn:microsoft.com/office/officeart/2005/8/layout/hList1"/>
    <dgm:cxn modelId="{3D4E3D47-480C-A246-96D1-DBB7CF4F3B4F}" type="presParOf" srcId="{DF275D31-12A1-1143-AB6E-AA27A32427B6}" destId="{5D903070-816A-5845-AF3E-3A6E07B6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437CA8-9DD8-1A41-A473-416890349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D110-5FE3-5841-AEBA-3809CA84443D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Research Strategy</a:t>
          </a:r>
        </a:p>
      </dgm:t>
    </dgm:pt>
    <dgm:pt modelId="{68728923-4D5F-934B-8010-251684BD30C6}" type="parTrans" cxnId="{829322A2-B0E8-E34F-BB9D-8F9BAF0C6557}">
      <dgm:prSet/>
      <dgm:spPr/>
      <dgm:t>
        <a:bodyPr/>
        <a:lstStyle/>
        <a:p>
          <a:endParaRPr lang="en-US"/>
        </a:p>
      </dgm:t>
    </dgm:pt>
    <dgm:pt modelId="{7DCD44AC-5119-EC40-A9C5-26F83F388E7F}" type="sibTrans" cxnId="{829322A2-B0E8-E34F-BB9D-8F9BAF0C6557}">
      <dgm:prSet/>
      <dgm:spPr/>
      <dgm:t>
        <a:bodyPr/>
        <a:lstStyle/>
        <a:p>
          <a:endParaRPr lang="en-US"/>
        </a:p>
      </dgm:t>
    </dgm:pt>
    <dgm:pt modelId="{BA109430-A438-414C-9AF2-BB7F5F83FD63}">
      <dgm:prSet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400" dirty="0"/>
            <a:t>Significance and Innovation</a:t>
          </a:r>
        </a:p>
      </dgm:t>
    </dgm:pt>
    <dgm:pt modelId="{C9C4F1B4-EE62-5D43-B0C6-36C04F5A1E34}" type="parTrans" cxnId="{04C8E39A-A096-7142-B133-10DA5F0043A9}">
      <dgm:prSet/>
      <dgm:spPr/>
      <dgm:t>
        <a:bodyPr/>
        <a:lstStyle/>
        <a:p>
          <a:endParaRPr lang="en-US"/>
        </a:p>
      </dgm:t>
    </dgm:pt>
    <dgm:pt modelId="{9378B8DC-F575-CC4F-ADBA-32FF8DDAB2E0}" type="sibTrans" cxnId="{04C8E39A-A096-7142-B133-10DA5F0043A9}">
      <dgm:prSet/>
      <dgm:spPr/>
      <dgm:t>
        <a:bodyPr/>
        <a:lstStyle/>
        <a:p>
          <a:endParaRPr lang="en-US"/>
        </a:p>
      </dgm:t>
    </dgm:pt>
    <dgm:pt modelId="{C71F9A42-72A1-644B-A659-A24A7C3342C3}">
      <dgm:prSet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400" dirty="0"/>
            <a:t>Approach</a:t>
          </a:r>
        </a:p>
      </dgm:t>
    </dgm:pt>
    <dgm:pt modelId="{18D0B43D-8DBE-1040-8D33-A136EC5D2A1E}" type="parTrans" cxnId="{C4906C6F-D144-354A-86EA-D9D8FD327FF0}">
      <dgm:prSet/>
      <dgm:spPr/>
      <dgm:t>
        <a:bodyPr/>
        <a:lstStyle/>
        <a:p>
          <a:endParaRPr lang="en-US"/>
        </a:p>
      </dgm:t>
    </dgm:pt>
    <dgm:pt modelId="{FFF229D5-DE46-CE4B-9C94-BE68586A7910}" type="sibTrans" cxnId="{C4906C6F-D144-354A-86EA-D9D8FD327FF0}">
      <dgm:prSet/>
      <dgm:spPr/>
      <dgm:t>
        <a:bodyPr/>
        <a:lstStyle/>
        <a:p>
          <a:endParaRPr lang="en-US"/>
        </a:p>
      </dgm:t>
    </dgm:pt>
    <dgm:pt modelId="{F205CB62-BB0C-FA44-964B-44B69A61DAA6}" type="pres">
      <dgm:prSet presAssocID="{4D437CA8-9DD8-1A41-A473-416890349ED4}" presName="Name0" presStyleCnt="0">
        <dgm:presLayoutVars>
          <dgm:dir/>
          <dgm:animLvl val="lvl"/>
          <dgm:resizeHandles val="exact"/>
        </dgm:presLayoutVars>
      </dgm:prSet>
      <dgm:spPr/>
    </dgm:pt>
    <dgm:pt modelId="{DF275D31-12A1-1143-AB6E-AA27A32427B6}" type="pres">
      <dgm:prSet presAssocID="{E44AD110-5FE3-5841-AEBA-3809CA84443D}" presName="composite" presStyleCnt="0"/>
      <dgm:spPr/>
    </dgm:pt>
    <dgm:pt modelId="{7DAD6FF6-BA28-4742-883A-142B05786AF5}" type="pres">
      <dgm:prSet presAssocID="{E44AD110-5FE3-5841-AEBA-3809CA84443D}" presName="parTx" presStyleLbl="alignNode1" presStyleIdx="0" presStyleCnt="1" custLinFactY="-82038" custLinFactNeighborX="2640" custLinFactNeighborY="-100000">
        <dgm:presLayoutVars>
          <dgm:chMax val="0"/>
          <dgm:chPref val="0"/>
          <dgm:bulletEnabled val="1"/>
        </dgm:presLayoutVars>
      </dgm:prSet>
      <dgm:spPr/>
    </dgm:pt>
    <dgm:pt modelId="{5D903070-816A-5845-AF3E-3A6E07B6AC61}" type="pres">
      <dgm:prSet presAssocID="{E44AD110-5FE3-5841-AEBA-3809CA8444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EDE9419-AD80-A241-956B-9D5A90586FDC}" type="presOf" srcId="{4D437CA8-9DD8-1A41-A473-416890349ED4}" destId="{F205CB62-BB0C-FA44-964B-44B69A61DAA6}" srcOrd="0" destOrd="0" presId="urn:microsoft.com/office/officeart/2005/8/layout/hList1"/>
    <dgm:cxn modelId="{0199794E-0B84-F74F-BC20-B5856733912D}" type="presOf" srcId="{E44AD110-5FE3-5841-AEBA-3809CA84443D}" destId="{7DAD6FF6-BA28-4742-883A-142B05786AF5}" srcOrd="0" destOrd="0" presId="urn:microsoft.com/office/officeart/2005/8/layout/hList1"/>
    <dgm:cxn modelId="{C8C0966D-CE0F-2045-977D-EF81ADF41BBF}" type="presOf" srcId="{BA109430-A438-414C-9AF2-BB7F5F83FD63}" destId="{5D903070-816A-5845-AF3E-3A6E07B6AC61}" srcOrd="0" destOrd="0" presId="urn:microsoft.com/office/officeart/2005/8/layout/hList1"/>
    <dgm:cxn modelId="{C4906C6F-D144-354A-86EA-D9D8FD327FF0}" srcId="{E44AD110-5FE3-5841-AEBA-3809CA84443D}" destId="{C71F9A42-72A1-644B-A659-A24A7C3342C3}" srcOrd="1" destOrd="0" parTransId="{18D0B43D-8DBE-1040-8D33-A136EC5D2A1E}" sibTransId="{FFF229D5-DE46-CE4B-9C94-BE68586A7910}"/>
    <dgm:cxn modelId="{04C8E39A-A096-7142-B133-10DA5F0043A9}" srcId="{E44AD110-5FE3-5841-AEBA-3809CA84443D}" destId="{BA109430-A438-414C-9AF2-BB7F5F83FD63}" srcOrd="0" destOrd="0" parTransId="{C9C4F1B4-EE62-5D43-B0C6-36C04F5A1E34}" sibTransId="{9378B8DC-F575-CC4F-ADBA-32FF8DDAB2E0}"/>
    <dgm:cxn modelId="{829322A2-B0E8-E34F-BB9D-8F9BAF0C6557}" srcId="{4D437CA8-9DD8-1A41-A473-416890349ED4}" destId="{E44AD110-5FE3-5841-AEBA-3809CA84443D}" srcOrd="0" destOrd="0" parTransId="{68728923-4D5F-934B-8010-251684BD30C6}" sibTransId="{7DCD44AC-5119-EC40-A9C5-26F83F388E7F}"/>
    <dgm:cxn modelId="{F030C5A5-E105-CE40-A443-9685C9366CB0}" type="presOf" srcId="{C71F9A42-72A1-644B-A659-A24A7C3342C3}" destId="{5D903070-816A-5845-AF3E-3A6E07B6AC61}" srcOrd="0" destOrd="1" presId="urn:microsoft.com/office/officeart/2005/8/layout/hList1"/>
    <dgm:cxn modelId="{2729AF36-90BA-D94C-8605-E9E981534B12}" type="presParOf" srcId="{F205CB62-BB0C-FA44-964B-44B69A61DAA6}" destId="{DF275D31-12A1-1143-AB6E-AA27A32427B6}" srcOrd="0" destOrd="0" presId="urn:microsoft.com/office/officeart/2005/8/layout/hList1"/>
    <dgm:cxn modelId="{2DA36A64-A1A5-A34D-AE96-7864EC644190}" type="presParOf" srcId="{DF275D31-12A1-1143-AB6E-AA27A32427B6}" destId="{7DAD6FF6-BA28-4742-883A-142B05786AF5}" srcOrd="0" destOrd="0" presId="urn:microsoft.com/office/officeart/2005/8/layout/hList1"/>
    <dgm:cxn modelId="{3D4E3D47-480C-A246-96D1-DBB7CF4F3B4F}" type="presParOf" srcId="{DF275D31-12A1-1143-AB6E-AA27A32427B6}" destId="{5D903070-816A-5845-AF3E-3A6E07B6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437CA8-9DD8-1A41-A473-416890349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D110-5FE3-5841-AEBA-3809CA84443D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Research Strategy</a:t>
          </a:r>
        </a:p>
      </dgm:t>
    </dgm:pt>
    <dgm:pt modelId="{68728923-4D5F-934B-8010-251684BD30C6}" type="parTrans" cxnId="{829322A2-B0E8-E34F-BB9D-8F9BAF0C6557}">
      <dgm:prSet/>
      <dgm:spPr/>
      <dgm:t>
        <a:bodyPr/>
        <a:lstStyle/>
        <a:p>
          <a:endParaRPr lang="en-US"/>
        </a:p>
      </dgm:t>
    </dgm:pt>
    <dgm:pt modelId="{7DCD44AC-5119-EC40-A9C5-26F83F388E7F}" type="sibTrans" cxnId="{829322A2-B0E8-E34F-BB9D-8F9BAF0C6557}">
      <dgm:prSet/>
      <dgm:spPr/>
      <dgm:t>
        <a:bodyPr/>
        <a:lstStyle/>
        <a:p>
          <a:endParaRPr lang="en-US"/>
        </a:p>
      </dgm:t>
    </dgm:pt>
    <dgm:pt modelId="{BA109430-A438-414C-9AF2-BB7F5F83FD63}">
      <dgm:prSet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400" dirty="0"/>
            <a:t>Importance of the Research</a:t>
          </a:r>
        </a:p>
      </dgm:t>
    </dgm:pt>
    <dgm:pt modelId="{C9C4F1B4-EE62-5D43-B0C6-36C04F5A1E34}" type="parTrans" cxnId="{04C8E39A-A096-7142-B133-10DA5F0043A9}">
      <dgm:prSet/>
      <dgm:spPr/>
      <dgm:t>
        <a:bodyPr/>
        <a:lstStyle/>
        <a:p>
          <a:endParaRPr lang="en-US"/>
        </a:p>
      </dgm:t>
    </dgm:pt>
    <dgm:pt modelId="{9378B8DC-F575-CC4F-ADBA-32FF8DDAB2E0}" type="sibTrans" cxnId="{04C8E39A-A096-7142-B133-10DA5F0043A9}">
      <dgm:prSet/>
      <dgm:spPr/>
      <dgm:t>
        <a:bodyPr/>
        <a:lstStyle/>
        <a:p>
          <a:endParaRPr lang="en-US"/>
        </a:p>
      </dgm:t>
    </dgm:pt>
    <dgm:pt modelId="{C71F9A42-72A1-644B-A659-A24A7C3342C3}">
      <dgm:prSet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400" dirty="0"/>
            <a:t>Rigor and Feasibility</a:t>
          </a:r>
        </a:p>
      </dgm:t>
    </dgm:pt>
    <dgm:pt modelId="{18D0B43D-8DBE-1040-8D33-A136EC5D2A1E}" type="parTrans" cxnId="{C4906C6F-D144-354A-86EA-D9D8FD327FF0}">
      <dgm:prSet/>
      <dgm:spPr/>
      <dgm:t>
        <a:bodyPr/>
        <a:lstStyle/>
        <a:p>
          <a:endParaRPr lang="en-US"/>
        </a:p>
      </dgm:t>
    </dgm:pt>
    <dgm:pt modelId="{FFF229D5-DE46-CE4B-9C94-BE68586A7910}" type="sibTrans" cxnId="{C4906C6F-D144-354A-86EA-D9D8FD327FF0}">
      <dgm:prSet/>
      <dgm:spPr/>
      <dgm:t>
        <a:bodyPr/>
        <a:lstStyle/>
        <a:p>
          <a:endParaRPr lang="en-US"/>
        </a:p>
      </dgm:t>
    </dgm:pt>
    <dgm:pt modelId="{F205CB62-BB0C-FA44-964B-44B69A61DAA6}" type="pres">
      <dgm:prSet presAssocID="{4D437CA8-9DD8-1A41-A473-416890349ED4}" presName="Name0" presStyleCnt="0">
        <dgm:presLayoutVars>
          <dgm:dir/>
          <dgm:animLvl val="lvl"/>
          <dgm:resizeHandles val="exact"/>
        </dgm:presLayoutVars>
      </dgm:prSet>
      <dgm:spPr/>
    </dgm:pt>
    <dgm:pt modelId="{DF275D31-12A1-1143-AB6E-AA27A32427B6}" type="pres">
      <dgm:prSet presAssocID="{E44AD110-5FE3-5841-AEBA-3809CA84443D}" presName="composite" presStyleCnt="0"/>
      <dgm:spPr/>
    </dgm:pt>
    <dgm:pt modelId="{7DAD6FF6-BA28-4742-883A-142B05786AF5}" type="pres">
      <dgm:prSet presAssocID="{E44AD110-5FE3-5841-AEBA-3809CA84443D}" presName="parTx" presStyleLbl="alignNode1" presStyleIdx="0" presStyleCnt="1" custLinFactY="-82038" custLinFactNeighborX="2640" custLinFactNeighborY="-100000">
        <dgm:presLayoutVars>
          <dgm:chMax val="0"/>
          <dgm:chPref val="0"/>
          <dgm:bulletEnabled val="1"/>
        </dgm:presLayoutVars>
      </dgm:prSet>
      <dgm:spPr/>
    </dgm:pt>
    <dgm:pt modelId="{5D903070-816A-5845-AF3E-3A6E07B6AC61}" type="pres">
      <dgm:prSet presAssocID="{E44AD110-5FE3-5841-AEBA-3809CA8444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EDE9419-AD80-A241-956B-9D5A90586FDC}" type="presOf" srcId="{4D437CA8-9DD8-1A41-A473-416890349ED4}" destId="{F205CB62-BB0C-FA44-964B-44B69A61DAA6}" srcOrd="0" destOrd="0" presId="urn:microsoft.com/office/officeart/2005/8/layout/hList1"/>
    <dgm:cxn modelId="{0199794E-0B84-F74F-BC20-B5856733912D}" type="presOf" srcId="{E44AD110-5FE3-5841-AEBA-3809CA84443D}" destId="{7DAD6FF6-BA28-4742-883A-142B05786AF5}" srcOrd="0" destOrd="0" presId="urn:microsoft.com/office/officeart/2005/8/layout/hList1"/>
    <dgm:cxn modelId="{C8C0966D-CE0F-2045-977D-EF81ADF41BBF}" type="presOf" srcId="{BA109430-A438-414C-9AF2-BB7F5F83FD63}" destId="{5D903070-816A-5845-AF3E-3A6E07B6AC61}" srcOrd="0" destOrd="0" presId="urn:microsoft.com/office/officeart/2005/8/layout/hList1"/>
    <dgm:cxn modelId="{C4906C6F-D144-354A-86EA-D9D8FD327FF0}" srcId="{E44AD110-5FE3-5841-AEBA-3809CA84443D}" destId="{C71F9A42-72A1-644B-A659-A24A7C3342C3}" srcOrd="1" destOrd="0" parTransId="{18D0B43D-8DBE-1040-8D33-A136EC5D2A1E}" sibTransId="{FFF229D5-DE46-CE4B-9C94-BE68586A7910}"/>
    <dgm:cxn modelId="{04C8E39A-A096-7142-B133-10DA5F0043A9}" srcId="{E44AD110-5FE3-5841-AEBA-3809CA84443D}" destId="{BA109430-A438-414C-9AF2-BB7F5F83FD63}" srcOrd="0" destOrd="0" parTransId="{C9C4F1B4-EE62-5D43-B0C6-36C04F5A1E34}" sibTransId="{9378B8DC-F575-CC4F-ADBA-32FF8DDAB2E0}"/>
    <dgm:cxn modelId="{829322A2-B0E8-E34F-BB9D-8F9BAF0C6557}" srcId="{4D437CA8-9DD8-1A41-A473-416890349ED4}" destId="{E44AD110-5FE3-5841-AEBA-3809CA84443D}" srcOrd="0" destOrd="0" parTransId="{68728923-4D5F-934B-8010-251684BD30C6}" sibTransId="{7DCD44AC-5119-EC40-A9C5-26F83F388E7F}"/>
    <dgm:cxn modelId="{F030C5A5-E105-CE40-A443-9685C9366CB0}" type="presOf" srcId="{C71F9A42-72A1-644B-A659-A24A7C3342C3}" destId="{5D903070-816A-5845-AF3E-3A6E07B6AC61}" srcOrd="0" destOrd="1" presId="urn:microsoft.com/office/officeart/2005/8/layout/hList1"/>
    <dgm:cxn modelId="{2729AF36-90BA-D94C-8605-E9E981534B12}" type="presParOf" srcId="{F205CB62-BB0C-FA44-964B-44B69A61DAA6}" destId="{DF275D31-12A1-1143-AB6E-AA27A32427B6}" srcOrd="0" destOrd="0" presId="urn:microsoft.com/office/officeart/2005/8/layout/hList1"/>
    <dgm:cxn modelId="{2DA36A64-A1A5-A34D-AE96-7864EC644190}" type="presParOf" srcId="{DF275D31-12A1-1143-AB6E-AA27A32427B6}" destId="{7DAD6FF6-BA28-4742-883A-142B05786AF5}" srcOrd="0" destOrd="0" presId="urn:microsoft.com/office/officeart/2005/8/layout/hList1"/>
    <dgm:cxn modelId="{3D4E3D47-480C-A246-96D1-DBB7CF4F3B4F}" type="presParOf" srcId="{DF275D31-12A1-1143-AB6E-AA27A32427B6}" destId="{5D903070-816A-5845-AF3E-3A6E07B6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437CA8-9DD8-1A41-A473-416890349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D110-5FE3-5841-AEBA-3809CA84443D}">
      <dgm:prSet/>
      <dgm:spPr>
        <a:solidFill>
          <a:srgbClr val="65A567"/>
        </a:solidFill>
        <a:ln>
          <a:solidFill>
            <a:srgbClr val="65A567"/>
          </a:solidFill>
        </a:ln>
      </dgm:spPr>
      <dgm:t>
        <a:bodyPr/>
        <a:lstStyle/>
        <a:p>
          <a:r>
            <a:rPr lang="en-US" dirty="0"/>
            <a:t>Research Strategy</a:t>
          </a:r>
        </a:p>
      </dgm:t>
    </dgm:pt>
    <dgm:pt modelId="{68728923-4D5F-934B-8010-251684BD30C6}" type="parTrans" cxnId="{829322A2-B0E8-E34F-BB9D-8F9BAF0C6557}">
      <dgm:prSet/>
      <dgm:spPr/>
      <dgm:t>
        <a:bodyPr/>
        <a:lstStyle/>
        <a:p>
          <a:endParaRPr lang="en-US"/>
        </a:p>
      </dgm:t>
    </dgm:pt>
    <dgm:pt modelId="{7DCD44AC-5119-EC40-A9C5-26F83F388E7F}" type="sibTrans" cxnId="{829322A2-B0E8-E34F-BB9D-8F9BAF0C6557}">
      <dgm:prSet/>
      <dgm:spPr/>
      <dgm:t>
        <a:bodyPr/>
        <a:lstStyle/>
        <a:p>
          <a:endParaRPr lang="en-US"/>
        </a:p>
      </dgm:t>
    </dgm:pt>
    <dgm:pt modelId="{BA109430-A438-414C-9AF2-BB7F5F83FD6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Significance</a:t>
          </a:r>
        </a:p>
      </dgm:t>
    </dgm:pt>
    <dgm:pt modelId="{C9C4F1B4-EE62-5D43-B0C6-36C04F5A1E34}" type="parTrans" cxnId="{04C8E39A-A096-7142-B133-10DA5F0043A9}">
      <dgm:prSet/>
      <dgm:spPr/>
      <dgm:t>
        <a:bodyPr/>
        <a:lstStyle/>
        <a:p>
          <a:endParaRPr lang="en-US"/>
        </a:p>
      </dgm:t>
    </dgm:pt>
    <dgm:pt modelId="{9378B8DC-F575-CC4F-ADBA-32FF8DDAB2E0}" type="sibTrans" cxnId="{04C8E39A-A096-7142-B133-10DA5F0043A9}">
      <dgm:prSet/>
      <dgm:spPr/>
      <dgm:t>
        <a:bodyPr/>
        <a:lstStyle/>
        <a:p>
          <a:endParaRPr lang="en-US"/>
        </a:p>
      </dgm:t>
    </dgm:pt>
    <dgm:pt modelId="{C71F9A42-72A1-644B-A659-A24A7C3342C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Approach</a:t>
          </a:r>
        </a:p>
      </dgm:t>
    </dgm:pt>
    <dgm:pt modelId="{18D0B43D-8DBE-1040-8D33-A136EC5D2A1E}" type="parTrans" cxnId="{C4906C6F-D144-354A-86EA-D9D8FD327FF0}">
      <dgm:prSet/>
      <dgm:spPr/>
      <dgm:t>
        <a:bodyPr/>
        <a:lstStyle/>
        <a:p>
          <a:endParaRPr lang="en-US"/>
        </a:p>
      </dgm:t>
    </dgm:pt>
    <dgm:pt modelId="{FFF229D5-DE46-CE4B-9C94-BE68586A7910}" type="sibTrans" cxnId="{C4906C6F-D144-354A-86EA-D9D8FD327FF0}">
      <dgm:prSet/>
      <dgm:spPr/>
      <dgm:t>
        <a:bodyPr/>
        <a:lstStyle/>
        <a:p>
          <a:endParaRPr lang="en-US"/>
        </a:p>
      </dgm:t>
    </dgm:pt>
    <dgm:pt modelId="{09033EC0-FB2B-5D46-B41F-A02089FFF411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Innovation</a:t>
          </a:r>
        </a:p>
      </dgm:t>
    </dgm:pt>
    <dgm:pt modelId="{FB7916EC-56AE-6B45-A20B-52275A4D557A}" type="parTrans" cxnId="{A2140299-38BB-C64E-AD39-6BEFF96A31AF}">
      <dgm:prSet/>
      <dgm:spPr/>
      <dgm:t>
        <a:bodyPr/>
        <a:lstStyle/>
        <a:p>
          <a:endParaRPr lang="en-US"/>
        </a:p>
      </dgm:t>
    </dgm:pt>
    <dgm:pt modelId="{15CF8CE7-2C1A-944A-8E9B-6D8529FE72E2}" type="sibTrans" cxnId="{A2140299-38BB-C64E-AD39-6BEFF96A31AF}">
      <dgm:prSet/>
      <dgm:spPr/>
      <dgm:t>
        <a:bodyPr/>
        <a:lstStyle/>
        <a:p>
          <a:endParaRPr lang="en-US"/>
        </a:p>
      </dgm:t>
    </dgm:pt>
    <dgm:pt modelId="{F205CB62-BB0C-FA44-964B-44B69A61DAA6}" type="pres">
      <dgm:prSet presAssocID="{4D437CA8-9DD8-1A41-A473-416890349ED4}" presName="Name0" presStyleCnt="0">
        <dgm:presLayoutVars>
          <dgm:dir/>
          <dgm:animLvl val="lvl"/>
          <dgm:resizeHandles val="exact"/>
        </dgm:presLayoutVars>
      </dgm:prSet>
      <dgm:spPr/>
    </dgm:pt>
    <dgm:pt modelId="{DF275D31-12A1-1143-AB6E-AA27A32427B6}" type="pres">
      <dgm:prSet presAssocID="{E44AD110-5FE3-5841-AEBA-3809CA84443D}" presName="composite" presStyleCnt="0"/>
      <dgm:spPr/>
    </dgm:pt>
    <dgm:pt modelId="{7DAD6FF6-BA28-4742-883A-142B05786AF5}" type="pres">
      <dgm:prSet presAssocID="{E44AD110-5FE3-5841-AEBA-3809CA84443D}" presName="parTx" presStyleLbl="alignNode1" presStyleIdx="0" presStyleCnt="1" custLinFactY="-82038" custLinFactNeighborX="2640" custLinFactNeighborY="-100000">
        <dgm:presLayoutVars>
          <dgm:chMax val="0"/>
          <dgm:chPref val="0"/>
          <dgm:bulletEnabled val="1"/>
        </dgm:presLayoutVars>
      </dgm:prSet>
      <dgm:spPr/>
    </dgm:pt>
    <dgm:pt modelId="{5D903070-816A-5845-AF3E-3A6E07B6AC61}" type="pres">
      <dgm:prSet presAssocID="{E44AD110-5FE3-5841-AEBA-3809CA8444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2BDAA07-A8AA-E340-ABCD-37600470B279}" type="presOf" srcId="{09033EC0-FB2B-5D46-B41F-A02089FFF411}" destId="{5D903070-816A-5845-AF3E-3A6E07B6AC61}" srcOrd="0" destOrd="1" presId="urn:microsoft.com/office/officeart/2005/8/layout/hList1"/>
    <dgm:cxn modelId="{BEDE9419-AD80-A241-956B-9D5A90586FDC}" type="presOf" srcId="{4D437CA8-9DD8-1A41-A473-416890349ED4}" destId="{F205CB62-BB0C-FA44-964B-44B69A61DAA6}" srcOrd="0" destOrd="0" presId="urn:microsoft.com/office/officeart/2005/8/layout/hList1"/>
    <dgm:cxn modelId="{0199794E-0B84-F74F-BC20-B5856733912D}" type="presOf" srcId="{E44AD110-5FE3-5841-AEBA-3809CA84443D}" destId="{7DAD6FF6-BA28-4742-883A-142B05786AF5}" srcOrd="0" destOrd="0" presId="urn:microsoft.com/office/officeart/2005/8/layout/hList1"/>
    <dgm:cxn modelId="{C8C0966D-CE0F-2045-977D-EF81ADF41BBF}" type="presOf" srcId="{BA109430-A438-414C-9AF2-BB7F5F83FD63}" destId="{5D903070-816A-5845-AF3E-3A6E07B6AC61}" srcOrd="0" destOrd="0" presId="urn:microsoft.com/office/officeart/2005/8/layout/hList1"/>
    <dgm:cxn modelId="{C4906C6F-D144-354A-86EA-D9D8FD327FF0}" srcId="{E44AD110-5FE3-5841-AEBA-3809CA84443D}" destId="{C71F9A42-72A1-644B-A659-A24A7C3342C3}" srcOrd="2" destOrd="0" parTransId="{18D0B43D-8DBE-1040-8D33-A136EC5D2A1E}" sibTransId="{FFF229D5-DE46-CE4B-9C94-BE68586A7910}"/>
    <dgm:cxn modelId="{A2140299-38BB-C64E-AD39-6BEFF96A31AF}" srcId="{E44AD110-5FE3-5841-AEBA-3809CA84443D}" destId="{09033EC0-FB2B-5D46-B41F-A02089FFF411}" srcOrd="1" destOrd="0" parTransId="{FB7916EC-56AE-6B45-A20B-52275A4D557A}" sibTransId="{15CF8CE7-2C1A-944A-8E9B-6D8529FE72E2}"/>
    <dgm:cxn modelId="{04C8E39A-A096-7142-B133-10DA5F0043A9}" srcId="{E44AD110-5FE3-5841-AEBA-3809CA84443D}" destId="{BA109430-A438-414C-9AF2-BB7F5F83FD63}" srcOrd="0" destOrd="0" parTransId="{C9C4F1B4-EE62-5D43-B0C6-36C04F5A1E34}" sibTransId="{9378B8DC-F575-CC4F-ADBA-32FF8DDAB2E0}"/>
    <dgm:cxn modelId="{829322A2-B0E8-E34F-BB9D-8F9BAF0C6557}" srcId="{4D437CA8-9DD8-1A41-A473-416890349ED4}" destId="{E44AD110-5FE3-5841-AEBA-3809CA84443D}" srcOrd="0" destOrd="0" parTransId="{68728923-4D5F-934B-8010-251684BD30C6}" sibTransId="{7DCD44AC-5119-EC40-A9C5-26F83F388E7F}"/>
    <dgm:cxn modelId="{F030C5A5-E105-CE40-A443-9685C9366CB0}" type="presOf" srcId="{C71F9A42-72A1-644B-A659-A24A7C3342C3}" destId="{5D903070-816A-5845-AF3E-3A6E07B6AC61}" srcOrd="0" destOrd="2" presId="urn:microsoft.com/office/officeart/2005/8/layout/hList1"/>
    <dgm:cxn modelId="{2729AF36-90BA-D94C-8605-E9E981534B12}" type="presParOf" srcId="{F205CB62-BB0C-FA44-964B-44B69A61DAA6}" destId="{DF275D31-12A1-1143-AB6E-AA27A32427B6}" srcOrd="0" destOrd="0" presId="urn:microsoft.com/office/officeart/2005/8/layout/hList1"/>
    <dgm:cxn modelId="{2DA36A64-A1A5-A34D-AE96-7864EC644190}" type="presParOf" srcId="{DF275D31-12A1-1143-AB6E-AA27A32427B6}" destId="{7DAD6FF6-BA28-4742-883A-142B05786AF5}" srcOrd="0" destOrd="0" presId="urn:microsoft.com/office/officeart/2005/8/layout/hList1"/>
    <dgm:cxn modelId="{3D4E3D47-480C-A246-96D1-DBB7CF4F3B4F}" type="presParOf" srcId="{DF275D31-12A1-1143-AB6E-AA27A32427B6}" destId="{5D903070-816A-5845-AF3E-3A6E07B6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437CA8-9DD8-1A41-A473-416890349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D110-5FE3-5841-AEBA-3809CA84443D}">
      <dgm:prSet/>
      <dgm:spPr>
        <a:solidFill>
          <a:srgbClr val="65A567"/>
        </a:solidFill>
        <a:ln>
          <a:solidFill>
            <a:srgbClr val="65A567"/>
          </a:solidFill>
        </a:ln>
      </dgm:spPr>
      <dgm:t>
        <a:bodyPr/>
        <a:lstStyle/>
        <a:p>
          <a:r>
            <a:rPr lang="en-US" dirty="0"/>
            <a:t>Research Strategy</a:t>
          </a:r>
        </a:p>
      </dgm:t>
    </dgm:pt>
    <dgm:pt modelId="{68728923-4D5F-934B-8010-251684BD30C6}" type="parTrans" cxnId="{829322A2-B0E8-E34F-BB9D-8F9BAF0C6557}">
      <dgm:prSet/>
      <dgm:spPr/>
      <dgm:t>
        <a:bodyPr/>
        <a:lstStyle/>
        <a:p>
          <a:endParaRPr lang="en-US"/>
        </a:p>
      </dgm:t>
    </dgm:pt>
    <dgm:pt modelId="{7DCD44AC-5119-EC40-A9C5-26F83F388E7F}" type="sibTrans" cxnId="{829322A2-B0E8-E34F-BB9D-8F9BAF0C6557}">
      <dgm:prSet/>
      <dgm:spPr/>
      <dgm:t>
        <a:bodyPr/>
        <a:lstStyle/>
        <a:p>
          <a:endParaRPr lang="en-US"/>
        </a:p>
      </dgm:t>
    </dgm:pt>
    <dgm:pt modelId="{BA109430-A438-414C-9AF2-BB7F5F83FD6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Significance</a:t>
          </a:r>
        </a:p>
      </dgm:t>
    </dgm:pt>
    <dgm:pt modelId="{C9C4F1B4-EE62-5D43-B0C6-36C04F5A1E34}" type="parTrans" cxnId="{04C8E39A-A096-7142-B133-10DA5F0043A9}">
      <dgm:prSet/>
      <dgm:spPr/>
      <dgm:t>
        <a:bodyPr/>
        <a:lstStyle/>
        <a:p>
          <a:endParaRPr lang="en-US"/>
        </a:p>
      </dgm:t>
    </dgm:pt>
    <dgm:pt modelId="{9378B8DC-F575-CC4F-ADBA-32FF8DDAB2E0}" type="sibTrans" cxnId="{04C8E39A-A096-7142-B133-10DA5F0043A9}">
      <dgm:prSet/>
      <dgm:spPr/>
      <dgm:t>
        <a:bodyPr/>
        <a:lstStyle/>
        <a:p>
          <a:endParaRPr lang="en-US"/>
        </a:p>
      </dgm:t>
    </dgm:pt>
    <dgm:pt modelId="{C71F9A42-72A1-644B-A659-A24A7C3342C3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Approach</a:t>
          </a:r>
        </a:p>
      </dgm:t>
    </dgm:pt>
    <dgm:pt modelId="{18D0B43D-8DBE-1040-8D33-A136EC5D2A1E}" type="parTrans" cxnId="{C4906C6F-D144-354A-86EA-D9D8FD327FF0}">
      <dgm:prSet/>
      <dgm:spPr/>
      <dgm:t>
        <a:bodyPr/>
        <a:lstStyle/>
        <a:p>
          <a:endParaRPr lang="en-US"/>
        </a:p>
      </dgm:t>
    </dgm:pt>
    <dgm:pt modelId="{FFF229D5-DE46-CE4B-9C94-BE68586A7910}" type="sibTrans" cxnId="{C4906C6F-D144-354A-86EA-D9D8FD327FF0}">
      <dgm:prSet/>
      <dgm:spPr/>
      <dgm:t>
        <a:bodyPr/>
        <a:lstStyle/>
        <a:p>
          <a:endParaRPr lang="en-US"/>
        </a:p>
      </dgm:t>
    </dgm:pt>
    <dgm:pt modelId="{09033EC0-FB2B-5D46-B41F-A02089FFF411}">
      <dgm:prSet/>
      <dgm:spPr>
        <a:solidFill>
          <a:srgbClr val="98BE9D">
            <a:alpha val="30000"/>
          </a:srgbClr>
        </a:solidFill>
        <a:ln>
          <a:solidFill>
            <a:srgbClr val="98BE9D">
              <a:alpha val="90000"/>
            </a:srgbClr>
          </a:solidFill>
        </a:ln>
      </dgm:spPr>
      <dgm:t>
        <a:bodyPr/>
        <a:lstStyle/>
        <a:p>
          <a:r>
            <a:rPr lang="en-US" dirty="0"/>
            <a:t>Innovation</a:t>
          </a:r>
        </a:p>
      </dgm:t>
    </dgm:pt>
    <dgm:pt modelId="{FB7916EC-56AE-6B45-A20B-52275A4D557A}" type="parTrans" cxnId="{A2140299-38BB-C64E-AD39-6BEFF96A31AF}">
      <dgm:prSet/>
      <dgm:spPr/>
      <dgm:t>
        <a:bodyPr/>
        <a:lstStyle/>
        <a:p>
          <a:endParaRPr lang="en-US"/>
        </a:p>
      </dgm:t>
    </dgm:pt>
    <dgm:pt modelId="{15CF8CE7-2C1A-944A-8E9B-6D8529FE72E2}" type="sibTrans" cxnId="{A2140299-38BB-C64E-AD39-6BEFF96A31AF}">
      <dgm:prSet/>
      <dgm:spPr/>
      <dgm:t>
        <a:bodyPr/>
        <a:lstStyle/>
        <a:p>
          <a:endParaRPr lang="en-US"/>
        </a:p>
      </dgm:t>
    </dgm:pt>
    <dgm:pt modelId="{F205CB62-BB0C-FA44-964B-44B69A61DAA6}" type="pres">
      <dgm:prSet presAssocID="{4D437CA8-9DD8-1A41-A473-416890349ED4}" presName="Name0" presStyleCnt="0">
        <dgm:presLayoutVars>
          <dgm:dir/>
          <dgm:animLvl val="lvl"/>
          <dgm:resizeHandles val="exact"/>
        </dgm:presLayoutVars>
      </dgm:prSet>
      <dgm:spPr/>
    </dgm:pt>
    <dgm:pt modelId="{DF275D31-12A1-1143-AB6E-AA27A32427B6}" type="pres">
      <dgm:prSet presAssocID="{E44AD110-5FE3-5841-AEBA-3809CA84443D}" presName="composite" presStyleCnt="0"/>
      <dgm:spPr/>
    </dgm:pt>
    <dgm:pt modelId="{7DAD6FF6-BA28-4742-883A-142B05786AF5}" type="pres">
      <dgm:prSet presAssocID="{E44AD110-5FE3-5841-AEBA-3809CA84443D}" presName="parTx" presStyleLbl="alignNode1" presStyleIdx="0" presStyleCnt="1" custLinFactY="-82038" custLinFactNeighborX="2640" custLinFactNeighborY="-100000">
        <dgm:presLayoutVars>
          <dgm:chMax val="0"/>
          <dgm:chPref val="0"/>
          <dgm:bulletEnabled val="1"/>
        </dgm:presLayoutVars>
      </dgm:prSet>
      <dgm:spPr/>
    </dgm:pt>
    <dgm:pt modelId="{5D903070-816A-5845-AF3E-3A6E07B6AC61}" type="pres">
      <dgm:prSet presAssocID="{E44AD110-5FE3-5841-AEBA-3809CA8444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2BDAA07-A8AA-E340-ABCD-37600470B279}" type="presOf" srcId="{09033EC0-FB2B-5D46-B41F-A02089FFF411}" destId="{5D903070-816A-5845-AF3E-3A6E07B6AC61}" srcOrd="0" destOrd="1" presId="urn:microsoft.com/office/officeart/2005/8/layout/hList1"/>
    <dgm:cxn modelId="{BEDE9419-AD80-A241-956B-9D5A90586FDC}" type="presOf" srcId="{4D437CA8-9DD8-1A41-A473-416890349ED4}" destId="{F205CB62-BB0C-FA44-964B-44B69A61DAA6}" srcOrd="0" destOrd="0" presId="urn:microsoft.com/office/officeart/2005/8/layout/hList1"/>
    <dgm:cxn modelId="{0199794E-0B84-F74F-BC20-B5856733912D}" type="presOf" srcId="{E44AD110-5FE3-5841-AEBA-3809CA84443D}" destId="{7DAD6FF6-BA28-4742-883A-142B05786AF5}" srcOrd="0" destOrd="0" presId="urn:microsoft.com/office/officeart/2005/8/layout/hList1"/>
    <dgm:cxn modelId="{C8C0966D-CE0F-2045-977D-EF81ADF41BBF}" type="presOf" srcId="{BA109430-A438-414C-9AF2-BB7F5F83FD63}" destId="{5D903070-816A-5845-AF3E-3A6E07B6AC61}" srcOrd="0" destOrd="0" presId="urn:microsoft.com/office/officeart/2005/8/layout/hList1"/>
    <dgm:cxn modelId="{C4906C6F-D144-354A-86EA-D9D8FD327FF0}" srcId="{E44AD110-5FE3-5841-AEBA-3809CA84443D}" destId="{C71F9A42-72A1-644B-A659-A24A7C3342C3}" srcOrd="2" destOrd="0" parTransId="{18D0B43D-8DBE-1040-8D33-A136EC5D2A1E}" sibTransId="{FFF229D5-DE46-CE4B-9C94-BE68586A7910}"/>
    <dgm:cxn modelId="{A2140299-38BB-C64E-AD39-6BEFF96A31AF}" srcId="{E44AD110-5FE3-5841-AEBA-3809CA84443D}" destId="{09033EC0-FB2B-5D46-B41F-A02089FFF411}" srcOrd="1" destOrd="0" parTransId="{FB7916EC-56AE-6B45-A20B-52275A4D557A}" sibTransId="{15CF8CE7-2C1A-944A-8E9B-6D8529FE72E2}"/>
    <dgm:cxn modelId="{04C8E39A-A096-7142-B133-10DA5F0043A9}" srcId="{E44AD110-5FE3-5841-AEBA-3809CA84443D}" destId="{BA109430-A438-414C-9AF2-BB7F5F83FD63}" srcOrd="0" destOrd="0" parTransId="{C9C4F1B4-EE62-5D43-B0C6-36C04F5A1E34}" sibTransId="{9378B8DC-F575-CC4F-ADBA-32FF8DDAB2E0}"/>
    <dgm:cxn modelId="{829322A2-B0E8-E34F-BB9D-8F9BAF0C6557}" srcId="{4D437CA8-9DD8-1A41-A473-416890349ED4}" destId="{E44AD110-5FE3-5841-AEBA-3809CA84443D}" srcOrd="0" destOrd="0" parTransId="{68728923-4D5F-934B-8010-251684BD30C6}" sibTransId="{7DCD44AC-5119-EC40-A9C5-26F83F388E7F}"/>
    <dgm:cxn modelId="{F030C5A5-E105-CE40-A443-9685C9366CB0}" type="presOf" srcId="{C71F9A42-72A1-644B-A659-A24A7C3342C3}" destId="{5D903070-816A-5845-AF3E-3A6E07B6AC61}" srcOrd="0" destOrd="2" presId="urn:microsoft.com/office/officeart/2005/8/layout/hList1"/>
    <dgm:cxn modelId="{2729AF36-90BA-D94C-8605-E9E981534B12}" type="presParOf" srcId="{F205CB62-BB0C-FA44-964B-44B69A61DAA6}" destId="{DF275D31-12A1-1143-AB6E-AA27A32427B6}" srcOrd="0" destOrd="0" presId="urn:microsoft.com/office/officeart/2005/8/layout/hList1"/>
    <dgm:cxn modelId="{2DA36A64-A1A5-A34D-AE96-7864EC644190}" type="presParOf" srcId="{DF275D31-12A1-1143-AB6E-AA27A32427B6}" destId="{7DAD6FF6-BA28-4742-883A-142B05786AF5}" srcOrd="0" destOrd="0" presId="urn:microsoft.com/office/officeart/2005/8/layout/hList1"/>
    <dgm:cxn modelId="{3D4E3D47-480C-A246-96D1-DBB7CF4F3B4F}" type="presParOf" srcId="{DF275D31-12A1-1143-AB6E-AA27A32427B6}" destId="{5D903070-816A-5845-AF3E-3A6E07B6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9FFF-6295-9F4B-9633-BAE08198A029}">
      <dsp:nvSpPr>
        <dsp:cNvPr id="0" name=""/>
        <dsp:cNvSpPr/>
      </dsp:nvSpPr>
      <dsp:spPr>
        <a:xfrm>
          <a:off x="1843787" y="50450"/>
          <a:ext cx="2421614" cy="24216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Science</a:t>
          </a:r>
        </a:p>
      </dsp:txBody>
      <dsp:txXfrm>
        <a:off x="2166669" y="474232"/>
        <a:ext cx="1775850" cy="1089726"/>
      </dsp:txXfrm>
    </dsp:sp>
    <dsp:sp modelId="{E06AA046-87C2-DA4A-987F-BCEE2A31C34F}">
      <dsp:nvSpPr>
        <dsp:cNvPr id="0" name=""/>
        <dsp:cNvSpPr/>
      </dsp:nvSpPr>
      <dsp:spPr>
        <a:xfrm>
          <a:off x="2717586" y="1563959"/>
          <a:ext cx="2421614" cy="24216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Clear Writing</a:t>
          </a:r>
        </a:p>
      </dsp:txBody>
      <dsp:txXfrm>
        <a:off x="3458197" y="2189543"/>
        <a:ext cx="1452968" cy="1331887"/>
      </dsp:txXfrm>
    </dsp:sp>
    <dsp:sp modelId="{2A9B2E97-F462-5044-A3B5-075CBAACC533}">
      <dsp:nvSpPr>
        <dsp:cNvPr id="0" name=""/>
        <dsp:cNvSpPr/>
      </dsp:nvSpPr>
      <dsp:spPr>
        <a:xfrm>
          <a:off x="969988" y="1563959"/>
          <a:ext cx="2421614" cy="2421614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Strategic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Writing</a:t>
          </a:r>
        </a:p>
      </dsp:txBody>
      <dsp:txXfrm>
        <a:off x="1198023" y="2189543"/>
        <a:ext cx="1452968" cy="1331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9FFF-6295-9F4B-9633-BAE08198A029}">
      <dsp:nvSpPr>
        <dsp:cNvPr id="0" name=""/>
        <dsp:cNvSpPr/>
      </dsp:nvSpPr>
      <dsp:spPr>
        <a:xfrm>
          <a:off x="814623" y="25266"/>
          <a:ext cx="1212805" cy="1212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Science</a:t>
          </a:r>
        </a:p>
      </dsp:txBody>
      <dsp:txXfrm>
        <a:off x="976331" y="237507"/>
        <a:ext cx="889390" cy="545762"/>
      </dsp:txXfrm>
    </dsp:sp>
    <dsp:sp modelId="{E06AA046-87C2-DA4A-987F-BCEE2A31C34F}">
      <dsp:nvSpPr>
        <dsp:cNvPr id="0" name=""/>
        <dsp:cNvSpPr/>
      </dsp:nvSpPr>
      <dsp:spPr>
        <a:xfrm>
          <a:off x="1252244" y="783270"/>
          <a:ext cx="1212805" cy="1212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Clear Writing</a:t>
          </a:r>
        </a:p>
      </dsp:txBody>
      <dsp:txXfrm>
        <a:off x="1623160" y="1096578"/>
        <a:ext cx="727683" cy="667043"/>
      </dsp:txXfrm>
    </dsp:sp>
    <dsp:sp modelId="{2A9B2E97-F462-5044-A3B5-075CBAACC533}">
      <dsp:nvSpPr>
        <dsp:cNvPr id="0" name=""/>
        <dsp:cNvSpPr/>
      </dsp:nvSpPr>
      <dsp:spPr>
        <a:xfrm>
          <a:off x="377002" y="783270"/>
          <a:ext cx="1212805" cy="121280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Strategic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Writing</a:t>
          </a:r>
        </a:p>
      </dsp:txBody>
      <dsp:txXfrm>
        <a:off x="491208" y="1096578"/>
        <a:ext cx="727683" cy="667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3E20F-A6D8-42FB-8F00-58BFEF9B9CE4}">
      <dsp:nvSpPr>
        <dsp:cNvPr id="0" name=""/>
        <dsp:cNvSpPr/>
      </dsp:nvSpPr>
      <dsp:spPr>
        <a:xfrm>
          <a:off x="672013" y="14722"/>
          <a:ext cx="3628881" cy="97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+mn-lt"/>
              <a:ea typeface="Lato"/>
              <a:cs typeface="Lato"/>
            </a:rPr>
            <a:t>First-Level Review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Lato"/>
              <a:cs typeface="Lato"/>
            </a:rPr>
            <a:t>By scientific peers in a standing or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Lato"/>
              <a:cs typeface="Lato"/>
            </a:rPr>
            <a:t>special emphasis panel</a:t>
          </a:r>
        </a:p>
      </dsp:txBody>
      <dsp:txXfrm>
        <a:off x="700480" y="43189"/>
        <a:ext cx="3571947" cy="915003"/>
      </dsp:txXfrm>
    </dsp:sp>
    <dsp:sp modelId="{21ABF2DA-8173-46CF-AEC3-0D5828C54623}">
      <dsp:nvSpPr>
        <dsp:cNvPr id="0" name=""/>
        <dsp:cNvSpPr/>
      </dsp:nvSpPr>
      <dsp:spPr>
        <a:xfrm rot="5374148">
          <a:off x="2314607" y="1027939"/>
          <a:ext cx="354558" cy="43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360275" y="1069347"/>
        <a:ext cx="262423" cy="248191"/>
      </dsp:txXfrm>
    </dsp:sp>
    <dsp:sp modelId="{D126E1FB-EEB3-47BC-80B8-DE2887D15CB3}">
      <dsp:nvSpPr>
        <dsp:cNvPr id="0" name=""/>
        <dsp:cNvSpPr/>
      </dsp:nvSpPr>
      <dsp:spPr>
        <a:xfrm>
          <a:off x="670236" y="1459390"/>
          <a:ext cx="3654164" cy="97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+mn-lt"/>
              <a:ea typeface="Lato"/>
              <a:cs typeface="Lato"/>
            </a:rPr>
            <a:t>Second-Level Review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Lato"/>
              <a:ea typeface="Lato"/>
              <a:cs typeface="Lato"/>
            </a:rPr>
            <a:t>By Advisory Council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Lato"/>
              <a:ea typeface="Lato"/>
              <a:cs typeface="Lato"/>
            </a:rPr>
            <a:t>(funding institute/center)</a:t>
          </a:r>
        </a:p>
      </dsp:txBody>
      <dsp:txXfrm>
        <a:off x="698703" y="1487857"/>
        <a:ext cx="3597230" cy="915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6FF6-BA28-4742-883A-142B05786AF5}">
      <dsp:nvSpPr>
        <dsp:cNvPr id="0" name=""/>
        <dsp:cNvSpPr/>
      </dsp:nvSpPr>
      <dsp:spPr>
        <a:xfrm>
          <a:off x="0" y="0"/>
          <a:ext cx="4237720" cy="777600"/>
        </a:xfrm>
        <a:prstGeom prst="rect">
          <a:avLst/>
        </a:prstGeom>
        <a:solidFill>
          <a:srgbClr val="65A567"/>
        </a:solidFill>
        <a:ln w="12700" cap="flat" cmpd="sng" algn="ctr">
          <a:solidFill>
            <a:srgbClr val="65A5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Research Strategy</a:t>
          </a:r>
        </a:p>
      </dsp:txBody>
      <dsp:txXfrm>
        <a:off x="0" y="0"/>
        <a:ext cx="4237720" cy="777600"/>
      </dsp:txXfrm>
    </dsp:sp>
    <dsp:sp modelId="{5D903070-816A-5845-AF3E-3A6E07B6AC61}">
      <dsp:nvSpPr>
        <dsp:cNvPr id="0" name=""/>
        <dsp:cNvSpPr/>
      </dsp:nvSpPr>
      <dsp:spPr>
        <a:xfrm>
          <a:off x="0" y="787999"/>
          <a:ext cx="4237720" cy="1630529"/>
        </a:xfrm>
        <a:prstGeom prst="rect">
          <a:avLst/>
        </a:prstGeom>
        <a:solidFill>
          <a:srgbClr val="98BE9D">
            <a:alpha val="30000"/>
          </a:srgbClr>
        </a:solidFill>
        <a:ln w="12700" cap="flat" cmpd="sng" algn="ctr">
          <a:solidFill>
            <a:srgbClr val="98BE9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Significance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Innovation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Approach</a:t>
          </a:r>
        </a:p>
      </dsp:txBody>
      <dsp:txXfrm>
        <a:off x="0" y="787999"/>
        <a:ext cx="4237720" cy="1630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6FF6-BA28-4742-883A-142B05786AF5}">
      <dsp:nvSpPr>
        <dsp:cNvPr id="0" name=""/>
        <dsp:cNvSpPr/>
      </dsp:nvSpPr>
      <dsp:spPr>
        <a:xfrm>
          <a:off x="0" y="0"/>
          <a:ext cx="4706938" cy="748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Strategy</a:t>
          </a:r>
        </a:p>
      </dsp:txBody>
      <dsp:txXfrm>
        <a:off x="0" y="0"/>
        <a:ext cx="4706938" cy="748800"/>
      </dsp:txXfrm>
    </dsp:sp>
    <dsp:sp modelId="{5D903070-816A-5845-AF3E-3A6E07B6AC61}">
      <dsp:nvSpPr>
        <dsp:cNvPr id="0" name=""/>
        <dsp:cNvSpPr/>
      </dsp:nvSpPr>
      <dsp:spPr>
        <a:xfrm>
          <a:off x="0" y="761560"/>
          <a:ext cx="4706938" cy="1141920"/>
        </a:xfrm>
        <a:prstGeom prst="rect">
          <a:avLst/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Significance and Innovation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Approach</a:t>
          </a:r>
        </a:p>
      </dsp:txBody>
      <dsp:txXfrm>
        <a:off x="0" y="761560"/>
        <a:ext cx="4706938" cy="1141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6FF6-BA28-4742-883A-142B05786AF5}">
      <dsp:nvSpPr>
        <dsp:cNvPr id="0" name=""/>
        <dsp:cNvSpPr/>
      </dsp:nvSpPr>
      <dsp:spPr>
        <a:xfrm>
          <a:off x="0" y="0"/>
          <a:ext cx="4706938" cy="7488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Strategy</a:t>
          </a:r>
        </a:p>
      </dsp:txBody>
      <dsp:txXfrm>
        <a:off x="0" y="0"/>
        <a:ext cx="4706938" cy="748800"/>
      </dsp:txXfrm>
    </dsp:sp>
    <dsp:sp modelId="{5D903070-816A-5845-AF3E-3A6E07B6AC61}">
      <dsp:nvSpPr>
        <dsp:cNvPr id="0" name=""/>
        <dsp:cNvSpPr/>
      </dsp:nvSpPr>
      <dsp:spPr>
        <a:xfrm>
          <a:off x="0" y="761560"/>
          <a:ext cx="4706938" cy="1141920"/>
        </a:xfrm>
        <a:prstGeom prst="rect">
          <a:avLst/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Importance of the Research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Rigor and Feasibility</a:t>
          </a:r>
        </a:p>
      </dsp:txBody>
      <dsp:txXfrm>
        <a:off x="0" y="761560"/>
        <a:ext cx="4706938" cy="1141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6FF6-BA28-4742-883A-142B05786AF5}">
      <dsp:nvSpPr>
        <dsp:cNvPr id="0" name=""/>
        <dsp:cNvSpPr/>
      </dsp:nvSpPr>
      <dsp:spPr>
        <a:xfrm>
          <a:off x="0" y="0"/>
          <a:ext cx="4237720" cy="777600"/>
        </a:xfrm>
        <a:prstGeom prst="rect">
          <a:avLst/>
        </a:prstGeom>
        <a:solidFill>
          <a:srgbClr val="65A567"/>
        </a:solidFill>
        <a:ln w="12700" cap="flat" cmpd="sng" algn="ctr">
          <a:solidFill>
            <a:srgbClr val="65A5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Research Strategy</a:t>
          </a:r>
        </a:p>
      </dsp:txBody>
      <dsp:txXfrm>
        <a:off x="0" y="0"/>
        <a:ext cx="4237720" cy="777600"/>
      </dsp:txXfrm>
    </dsp:sp>
    <dsp:sp modelId="{5D903070-816A-5845-AF3E-3A6E07B6AC61}">
      <dsp:nvSpPr>
        <dsp:cNvPr id="0" name=""/>
        <dsp:cNvSpPr/>
      </dsp:nvSpPr>
      <dsp:spPr>
        <a:xfrm>
          <a:off x="0" y="787999"/>
          <a:ext cx="4237720" cy="1630529"/>
        </a:xfrm>
        <a:prstGeom prst="rect">
          <a:avLst/>
        </a:prstGeom>
        <a:solidFill>
          <a:srgbClr val="98BE9D">
            <a:alpha val="30000"/>
          </a:srgbClr>
        </a:solidFill>
        <a:ln w="12700" cap="flat" cmpd="sng" algn="ctr">
          <a:solidFill>
            <a:srgbClr val="98BE9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Significance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Innovation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Approach</a:t>
          </a:r>
        </a:p>
      </dsp:txBody>
      <dsp:txXfrm>
        <a:off x="0" y="787999"/>
        <a:ext cx="4237720" cy="16305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6FF6-BA28-4742-883A-142B05786AF5}">
      <dsp:nvSpPr>
        <dsp:cNvPr id="0" name=""/>
        <dsp:cNvSpPr/>
      </dsp:nvSpPr>
      <dsp:spPr>
        <a:xfrm>
          <a:off x="0" y="0"/>
          <a:ext cx="4237720" cy="777600"/>
        </a:xfrm>
        <a:prstGeom prst="rect">
          <a:avLst/>
        </a:prstGeom>
        <a:solidFill>
          <a:srgbClr val="65A567"/>
        </a:solidFill>
        <a:ln w="12700" cap="flat" cmpd="sng" algn="ctr">
          <a:solidFill>
            <a:srgbClr val="65A5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Research Strategy</a:t>
          </a:r>
        </a:p>
      </dsp:txBody>
      <dsp:txXfrm>
        <a:off x="0" y="0"/>
        <a:ext cx="4237720" cy="777600"/>
      </dsp:txXfrm>
    </dsp:sp>
    <dsp:sp modelId="{5D903070-816A-5845-AF3E-3A6E07B6AC61}">
      <dsp:nvSpPr>
        <dsp:cNvPr id="0" name=""/>
        <dsp:cNvSpPr/>
      </dsp:nvSpPr>
      <dsp:spPr>
        <a:xfrm>
          <a:off x="0" y="787999"/>
          <a:ext cx="4237720" cy="1630529"/>
        </a:xfrm>
        <a:prstGeom prst="rect">
          <a:avLst/>
        </a:prstGeom>
        <a:solidFill>
          <a:srgbClr val="98BE9D">
            <a:alpha val="30000"/>
          </a:srgbClr>
        </a:solidFill>
        <a:ln w="12700" cap="flat" cmpd="sng" algn="ctr">
          <a:solidFill>
            <a:srgbClr val="98BE9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Significance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Innovation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Approach</a:t>
          </a:r>
        </a:p>
      </dsp:txBody>
      <dsp:txXfrm>
        <a:off x="0" y="787999"/>
        <a:ext cx="4237720" cy="1630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5/5/26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/>
              <a:t>Thank you for inviting me to talk to you about recent changes in review at NIH.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1F98-0710-F587-D182-9CEC04B3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C7D39-B08E-88C8-0A37-A816748F7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0FC63-971E-4BCF-C915-27DD8A663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Changes were also made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Additional Review Criteria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Additional Review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60FFC-304E-4EFF-8E5D-B7674A347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1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1AA3F-B60D-C150-8335-926A1FAF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27974-53C6-F65D-359A-3C826BBA4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4266F-AFBF-A091-3F3C-F863900FB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Principles of the overall impact score and how it's derived have not 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F1BAB-25B9-AE2B-504B-48FAEA67E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35D0-1DB3-14FC-708B-084476FE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0D5430-AC62-1303-DC5D-B7D25183D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51B15-9E2D-AAFD-03F3-B12E300A2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Let's look at what they want for each factor in a bit greater depth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In the case of Factor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Either Significance or Innovation must be strong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may both be strong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are now reviewed together so that their complementarity can be evaluated.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4C590-360B-8930-D67E-43B5B630C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6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C3A7F-31FB-DFA6-C2F6-ED8DD3F49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D2514-6C3F-BF2E-AB2F-4648142A5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158AD-FE7E-B669-39A0-DF564AF45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Approach has two components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Rigor: Will it produce compelling, reproducible (and interpretable) findings?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B8A88-54FC-56B0-F8E9-22A7BFC38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5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CCD18-4D25-2F52-7025-8E830182F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DC91D-EC5F-6C9F-69A8-88BFDE122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577C8-0235-3C00-F37B-938D0523C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...and Feasibility: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the studies be done well?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they be done within the proposed period of funding?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A3DC4-AA63-D2EE-EED1-E3843DB5F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8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BB5B-F797-0121-2BFA-A938E8D0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C31BB-9DA2-825C-AB85-CDE577041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5689A-2B9C-5D39-ED03-7F5C68587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This is now a yes/no question: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Are both the Investigator(s) and the Environment suitable for performing the proposed studies?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80280-E8FB-D343-D32C-3804A6FE4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742E-AA4D-1EFE-1473-242E40B9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0B588-ACCF-2201-C2A7-A807246CD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0C9F6-FD74-2321-1DB7-FD326C777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Reviewers</a:t>
            </a:r>
            <a:r>
              <a:rPr lang="en-US" dirty="0">
                <a:ea typeface="ＭＳ Ｐゴシック" charset="0"/>
              </a:rPr>
              <a:t> will likely get confused if you use: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</a:rPr>
              <a:t>different headings and/or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</a:rPr>
              <a:t>additional higher-level headings (e.g., Importance of the Research section subdivided into Significance in Innovation subsections).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D40B7-586B-6CC8-1297-42EA6BF18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3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DB126-0ACA-B8B1-2BBE-DE93516C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93D34-A7FD-6DBB-1935-C2C06928B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D7D15-76B1-7D9E-314E-B02604481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Our advice for writing Research grants is based in part on this workbook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By 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a group that comes to UI to teach grant writing annually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ea typeface="ＭＳ Ｐゴシック" charset="0"/>
                <a:cs typeface="ＭＳ Ｐゴシック" charset="0"/>
              </a:rPr>
              <a:t>We find their suggestions for the Specific Aims page especially helpful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>
                <a:ea typeface="ＭＳ Ｐゴシック" charset="0"/>
                <a:cs typeface="ＭＳ Ｐゴシック" charset="0"/>
              </a:rPr>
              <a:t>The SERCC developed a template based in part on the workbook by Grant Writers’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It should be helpful in getting you started on an outline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Our advice for writing the Significance and Approach sections of an NIH grant diverge slightly from the Grant Writers’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5297C-3939-FF59-3C53-AC44470CE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79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23C7-096B-4123-46E6-FACC7000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A0AE0-1F35-15F6-BE26-E0FE6AEBA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A286E-7187-DC56-D41A-8CD2F81F4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Suggestions for incorporating rigor in Approach are based largely 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our experience (and that of other grant editors/writers) 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recommendations from faculty who have served on study sections.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EB8BB-554C-B35D-A38E-AA5926BD0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9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3492E-0A83-0564-E63F-046A4F10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93037-B4B3-D15F-3D87-371409A86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2B4C5-E6C6-1E8D-131C-CD964365F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Suggestions for incorporating rigor in the Significance are based largely on: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effective submissions from our clients and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recommendations from faculty who have served on study sections.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Suggestions for writing the Innovation section come largely from the Grant Writers' workbook.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D3493-612E-C186-A8A6-5FDA92C1F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Wanted to tell you a bit about my background so that you get a sense of what I look for in grants (and manuscripts).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I’m a scientist by training..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Have worked on the composition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hnRNP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complexes, Notch signal transduction, tissue growth during development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transitioned from the lab in 2000, serving first as the reviews editor and then scientific editor at EMBO reports; among other things 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did line editing of reviews/meeting reports 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shepherded research articles though the review process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I’ve seen a lot of science communicated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Some very well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Some not so well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What do I care about in the writing projects I work on with clients?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6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3208-C148-F3B4-D65E-FF4C0975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09923-CEC7-9B33-914F-11757DD3F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09DF1-165E-6E8B-8A47-1A9DC3A5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BFE8-4414-B106-4DBC-D084BC604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3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02B2-D729-C76E-41FC-0C4F169C5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B47BA-4628-9E17-35F6-9A971731A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5B353-0650-37B2-CD04-2ED5A63A1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interviews were done with a small group of reviewers (some of whom were study section chairs)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always, takeaways for other study sections may be slightly different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may be worth watching these videos (they are short), but on the next slides, we provide a summary of key messages...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A75F7-8E74-A2E9-2A3D-27A0F4126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66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4024D-4AA6-2842-9F42-7783B5C5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49CBA-CC45-F323-C236-BFE39CA37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C50E2-AF2C-75F4-5A90-B5972F044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Factor 1 takeaway: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can't have good Overall Impact score without good Factor 1 score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is now more emphasis on clearly explaining how you envision your research moving the field forward (vs. the message that the problem you're addressing is important)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BB8B2-9D64-93FA-5B85-7CD9FB96D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01353-DF7C-35F0-12D3-9E1640A2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2E916-2808-5517-0029-C8DE45B64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76F7D-E482-0137-1C56-590C8FF1B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B9028-93BE-8AFE-585D-E51A56176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68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4FD6-8B75-4985-A201-BD0759D3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C451A-00A1-2D19-0434-216834A43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5A57E-9123-294F-9081-E0D935889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NIH resources for applicants.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AE79C-50BF-2AE7-F167-FAC82465F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25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F655-DDB0-F732-A339-B0D8A74F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E889D-E805-0CB3-2515-1511EA23A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19FBB-2316-E539-E585-655A32C2A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NIH resources for reviewers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as a writer vs a reviewer, these resources may give you better insights into how to convey your message effectively.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5C8C-5B63-2CD0-0E32-69BBF5DCE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6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4E3B-1114-BB3F-A2B9-62417EB8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C72DD-36C9-777F-2227-653E84FB9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B2F65-1ED1-B9BC-5AED-737799EB9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Also consider the effects of the Fall government shutdown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Fewer applications are being discussed in study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Even for the applications that are discussed, less information is being provided about that discussion.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B97E8-C569-A68D-9D80-EBE4098D8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8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3AF4-9A4A-78DB-D9F9-38132002D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E5501-F459-DE08-4685-0D0EDFF52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6FABA-B85A-3F47-400C-AB9BD9D7F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2FF84-F495-5B61-FF73-2DADF92AE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1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04D3-4CD9-F0BE-3E36-17EBE95C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1E375-0331-4ECB-E194-88090D80E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87412-3478-1CF3-3BB5-677995013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your department/center doesn't contribute to costs of editing, you can still take advantage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Resources we provide on our website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Ask-the-Editor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BD8AD-6C24-3EB1-6082-940F16B0E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73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3607-6EBF-A457-9465-079CE560B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C299B-A6EF-D355-9AA9-7FB86356A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1E9BD-914F-CBF2-9ECE-0872F8AA0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We work with scientists at all career level, and many of our activities are directly relevant to our work with faculty: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Do mostly editing (and some writing for large-scale proposals)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To do that well, we keep track of requirements, especially those of funding agencies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That helps us develop resources and with our teaching – e.g., seminars and workshops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Free: SERCC Ask-the-Editor sessions are open to faculty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8BEB5-23B2-7684-4A84-5BBDC5E16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9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95FC0-A713-ADEF-FE2D-1B02151A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4907F-1882-A2FC-B3D5-DA6C48106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3F937-9953-4DAD-E1E2-2E0107DA2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Science </a:t>
            </a:r>
          </a:p>
          <a:p>
            <a:pPr marL="685800" lvl="1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Can I follow it?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Strategic Communication of the Science </a:t>
            </a:r>
          </a:p>
          <a:p>
            <a:pPr marL="685800" lvl="1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Did they follow instructions and address review criteria? </a:t>
            </a:r>
          </a:p>
          <a:p>
            <a:pPr marL="685800" lvl="1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Can I follow </a:t>
            </a:r>
          </a:p>
          <a:p>
            <a:pPr marL="1143000" lvl="2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WHY they did what they did and/or </a:t>
            </a:r>
          </a:p>
          <a:p>
            <a:pPr marL="1143000" lvl="2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WHY they've proposed what they're proposing?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Clear Communication</a:t>
            </a:r>
          </a:p>
          <a:p>
            <a:pPr marL="685800" lvl="1" indent="-228600" eaLnBrk="1" hangingPunct="1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Can I follow the story on a first read? (i.e., no need for backtracking or jumping ahead)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0992D-3241-2B8F-1815-A26899727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5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1611-FE5F-30DE-60FA-680A45E9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0CDF5-7346-31BC-3E33-8E975CAA3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B196D-5BAD-AD30-7F29-570EC772E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Templates are available on this page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We also provide many other resources: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Instructions for preparing NIH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Biosketches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using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SciENcv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(Common and Supplementary forms)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Boilerplate text for facilities supported by the CCOM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Advice for writing Data Management and Sharing (DMS) plans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Links to resources from other UI offices and funding agencies.</a:t>
            </a:r>
          </a:p>
          <a:p>
            <a:pPr marL="285750" lvl="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Explore our website!</a:t>
            </a:r>
          </a:p>
          <a:p>
            <a:pPr eaLnBrk="1" hangingPunct="1"/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A3CF-F57D-DCBB-C15F-41FD27CC8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54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C5C2-617F-620F-D604-C1FFD606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80A46-6C33-0CD5-4CCE-A2ED0ADF1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761CF-2C28-4F91-848A-8D7ED0ED9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new resource currently being "beta tested".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0CEE1-BD09-5F40-400F-28CC21C93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3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465F9-74F5-E698-756E-436D82A30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8E731-D05C-06B3-437A-1E64B9818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300F8-66A7-7125-1EB7-FD394422E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The same is true for all the editors in the SERCC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We are all scientists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bg2">
                    <a:lumMod val="90000"/>
                  </a:schemeClr>
                </a:solidFill>
              </a:rPr>
              <a:t>Although the details of our path to editing vary, we all have…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Advanced degrees in the sciences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Laboratory experience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 love of clear writing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We all look for the same things in writing projects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D2CB3-E485-652C-20D0-97FE013E0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9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Complementary activities go into training good writers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provide direct feedback on and input into writing – helps us with our teaching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 scientific writing (courses, seminars, workshops)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help our clients, we collect and generate resources – helps us with our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1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E753-90AC-495D-FB64-BB86AB10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8F79D-90CA-4E2A-2F33-B32C86512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F07B0-2001-39D5-B9F0-FED226777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introduced a "Simplified Review Framework” (SRF) in January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discuss what the SRF is (how it compares to past review),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it impacts grant structure – note that instructions haven't 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8DC15-A7BA-B2F2-9D35-8EE0F3C46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4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24C9F-6B09-A062-3847-83EC8105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EB30D-40A4-DB0F-B062-003683ADA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B9CAB-6ACA-B2E6-F76D-B60A9E949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NIH do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21690-E67C-0025-0E3A-9A5CDBEDC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2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0B249-E1EA-10D7-2434-A828F4C4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B8883-B583-E03F-B3D1-371D22D9D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9D6B8-DBB7-3D00-0F3F-0D595C452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C277D-6E14-C5F5-2592-84C15562C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2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5DC5-AB26-C3F6-F245-E86B484A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FF091-C9BA-B701-5E65-9260959ED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BB237-3B99-56BF-CEC2-332E0F81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this looks like in comparison to previous scoring scheme at the level of the scored review criteria</a:t>
            </a:r>
          </a:p>
          <a:p>
            <a:r>
              <a:rPr lang="en-US" dirty="0"/>
              <a:t>NIH provides nice before and after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072AB-253F-468E-C2A1-EDDE89ACB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F7803-3539-7DBD-4520-1043AE67F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5A4A98C-CFAA-6356-5F93-D9AA7790DCF7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8F3BAF0-9BC2-152D-2249-54CB549C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BC17B-F5FC-122D-C59F-A14A3CDAD49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CD8-5ACC-2392-B588-166E10B7C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A7F39-3913-E6ED-89F3-9A69CD7B50C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EA276E71-DA42-6D22-CF21-4A5701273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FEC1A-250F-5C6F-1CA1-C007F74917FD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8AEE01-CDB5-0E19-4DCE-6C414D0C8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Scientific Editing and Research Communication Core (SERCC)</a:t>
            </a:r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  <p15:guide id="9" orient="horz" pos="1608" userDrawn="1">
          <p15:clr>
            <a:srgbClr val="FBAE40"/>
          </p15:clr>
        </p15:guide>
        <p15:guide id="10" pos="1248" userDrawn="1">
          <p15:clr>
            <a:srgbClr val="FBAE40"/>
          </p15:clr>
        </p15:guide>
        <p15:guide id="11" pos="1896" userDrawn="1">
          <p15:clr>
            <a:srgbClr val="FBAE40"/>
          </p15:clr>
        </p15:guide>
        <p15:guide id="12" pos="2544" userDrawn="1">
          <p15:clr>
            <a:srgbClr val="FBAE40"/>
          </p15:clr>
        </p15:guide>
        <p15:guide id="13" pos="3192" userDrawn="1">
          <p15:clr>
            <a:srgbClr val="FBAE40"/>
          </p15:clr>
        </p15:guide>
        <p15:guide id="14" pos="4488" userDrawn="1">
          <p15:clr>
            <a:srgbClr val="FBAE40"/>
          </p15:clr>
        </p15:guide>
        <p15:guide id="15" pos="5136" userDrawn="1">
          <p15:clr>
            <a:srgbClr val="FBAE40"/>
          </p15:clr>
        </p15:guide>
        <p15:guide id="16" pos="6432" userDrawn="1">
          <p15:clr>
            <a:srgbClr val="FBAE40"/>
          </p15:clr>
        </p15:guide>
        <p15:guide id="17" pos="5784" userDrawn="1">
          <p15:clr>
            <a:srgbClr val="FBAE40"/>
          </p15:clr>
        </p15:guide>
        <p15:guide id="18" orient="horz" pos="2160" userDrawn="1">
          <p15:clr>
            <a:srgbClr val="FBAE40"/>
          </p15:clr>
        </p15:guide>
        <p15:guide id="19" orient="horz" pos="2712" userDrawn="1">
          <p15:clr>
            <a:srgbClr val="FBAE40"/>
          </p15:clr>
        </p15:guide>
        <p15:guide id="20" orient="horz" pos="3264" userDrawn="1">
          <p15:clr>
            <a:srgbClr val="FBAE40"/>
          </p15:clr>
        </p15:guide>
        <p15:guide id="21" orient="horz" pos="3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FD0869-90A0-6363-688F-E8A4A4F99C74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15CBE5F8-025C-6069-3350-9D9F57FA8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39E24-2CEF-F627-DF42-F285A50BC960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9C086F-7D58-EC00-7015-D1BF774C9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D921CB-C27A-D7E5-9242-1C124235C5A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4AFB3A8B-E08E-ED0A-7B66-32267F4FA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4F593F-35AB-0D35-F089-181ACD06A88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C2AFA2-E512-D592-1B0B-E710FAF2E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62772C-9C43-5348-5603-DC67A3512588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35384344-D9CA-297D-47CB-7B0831B14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E1E2E-45EB-9322-0FB4-86D74968EDE3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6BFE654-278E-CF97-5A37-563ACE29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CE712B-1232-1862-7051-C001F0CF6C5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7FB627B1-061C-858C-2C51-6C808738A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B6049-8FA4-4091-28E1-54389CFA51A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58734-082B-4067-5F4D-D52884E76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7A8FD0-2AC1-275A-9524-9DE4BF6C6B13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D129EA6D-59B6-C4E7-4D09-FB65990DD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EBF7C-437C-6E4A-CC6C-3F1FDFCA4A4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29D04-8924-B265-368A-56B1AD5C9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9E4697-1DF2-48BD-9681-3CCBC4EBCF1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61A6B1C7-6A30-86C7-6FE3-ADF71634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BA4F46-2AB1-AD17-D08A-8219BA7DFEE3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7CAAA8-968D-A7FD-9D6C-BD51A44F0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20D79B-99BE-30F4-FFDB-B35DFE81DAB5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664C53B2-F375-3502-9348-6B16A1670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87D047-BE9C-9EE2-4CBC-3A4A349B92D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25E65-2F3A-38C3-72BE-3E43D8594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2A103D-B44C-09C1-7BB8-33D77CD43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D30604-A152-EC8B-3BB0-1BC10618E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BD71F8-36C7-0D6F-BA71-A4EC45774EB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6937614-60E1-E380-25FA-F31283CF8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4F738-4F1D-B5E5-68C3-A88C436A2F17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DE8A0-0211-6CAF-8226-2403F2B8E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>
            <a:cxnSpLocks/>
          </p:cNvCxnSpPr>
          <p:nvPr userDrawn="1"/>
        </p:nvCxnSpPr>
        <p:spPr>
          <a:xfrm>
            <a:off x="3443288" y="2921860"/>
            <a:ext cx="1733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6ACD5D-F5F8-A848-B9BA-91AAB700F112}"/>
              </a:ext>
            </a:extLst>
          </p:cNvPr>
          <p:cNvCxnSpPr>
            <a:cxnSpLocks/>
          </p:cNvCxnSpPr>
          <p:nvPr userDrawn="1"/>
        </p:nvCxnSpPr>
        <p:spPr>
          <a:xfrm>
            <a:off x="7013575" y="2921860"/>
            <a:ext cx="16926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67C6A6-8114-73E3-9530-83F659442862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A5DAF273-CDB7-03A3-FBDF-FE4565C74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EF3DD-680F-FA81-D902-AC9F3792208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694EA-7E6B-08F2-9A5D-276E24C4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1316" userDrawn="1">
          <p15:clr>
            <a:srgbClr val="FBAE40"/>
          </p15:clr>
        </p15:guide>
        <p15:guide id="9" orient="horz" pos="2366" userDrawn="1">
          <p15:clr>
            <a:srgbClr val="FBAE40"/>
          </p15:clr>
        </p15:guide>
        <p15:guide id="14" pos="5544" userDrawn="1">
          <p15:clr>
            <a:srgbClr val="FBAE40"/>
          </p15:clr>
        </p15:guide>
        <p15:guide id="15" pos="6600" userDrawn="1">
          <p15:clr>
            <a:srgbClr val="FBAE40"/>
          </p15:clr>
        </p15:guide>
        <p15:guide id="16" pos="1066" userDrawn="1">
          <p15:clr>
            <a:srgbClr val="FBAE40"/>
          </p15:clr>
        </p15:guide>
        <p15:guide id="17" pos="2118" userDrawn="1">
          <p15:clr>
            <a:srgbClr val="FBAE40"/>
          </p15:clr>
        </p15:guide>
        <p15:guide id="18" pos="3313" userDrawn="1">
          <p15:clr>
            <a:srgbClr val="FBAE40"/>
          </p15:clr>
        </p15:guide>
        <p15:guide id="19" pos="4370" userDrawn="1">
          <p15:clr>
            <a:srgbClr val="FBAE40"/>
          </p15:clr>
        </p15:guide>
        <p15:guide id="20" pos="2169" userDrawn="1">
          <p15:clr>
            <a:srgbClr val="FBAE40"/>
          </p15:clr>
        </p15:guide>
        <p15:guide id="21" pos="3261" userDrawn="1">
          <p15:clr>
            <a:srgbClr val="FBAE40"/>
          </p15:clr>
        </p15:guide>
        <p15:guide id="22" pos="4418" userDrawn="1">
          <p15:clr>
            <a:srgbClr val="FBAE40"/>
          </p15:clr>
        </p15:guide>
        <p15:guide id="23" pos="5490" userDrawn="1">
          <p15:clr>
            <a:srgbClr val="FBAE40"/>
          </p15:clr>
        </p15:guide>
        <p15:guide id="24" pos="665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2921860"/>
            <a:ext cx="83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4D14F-B31B-CAB8-5FB9-945EA37FC8EF}"/>
              </a:ext>
            </a:extLst>
          </p:cNvPr>
          <p:cNvCxnSpPr>
            <a:cxnSpLocks/>
          </p:cNvCxnSpPr>
          <p:nvPr userDrawn="1"/>
        </p:nvCxnSpPr>
        <p:spPr>
          <a:xfrm>
            <a:off x="5715000" y="2921860"/>
            <a:ext cx="749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ABC3FA-D70B-45FB-B0C5-595AA93535D8}"/>
              </a:ext>
            </a:extLst>
          </p:cNvPr>
          <p:cNvCxnSpPr>
            <a:cxnSpLocks/>
          </p:cNvCxnSpPr>
          <p:nvPr userDrawn="1"/>
        </p:nvCxnSpPr>
        <p:spPr>
          <a:xfrm>
            <a:off x="8305800" y="2921860"/>
            <a:ext cx="8350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617AE9-9221-2FF1-B4EE-6D815ABA3C1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8FCC65E-BE26-8E29-DC46-1AAB7E85D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85B48-5D90-C618-107D-098EF96842AE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87B0-318C-0DA9-F4EB-A1869A988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pos="816" userDrawn="1">
          <p15:clr>
            <a:srgbClr val="FBAE40"/>
          </p15:clr>
        </p15:guide>
        <p15:guide id="9" pos="1868" userDrawn="1">
          <p15:clr>
            <a:srgbClr val="FBAE40"/>
          </p15:clr>
        </p15:guide>
        <p15:guide id="10" pos="2500" userDrawn="1">
          <p15:clr>
            <a:srgbClr val="FBAE40"/>
          </p15:clr>
        </p15:guide>
        <p15:guide id="11" pos="3548" userDrawn="1">
          <p15:clr>
            <a:srgbClr val="FBAE40"/>
          </p15:clr>
        </p15:guide>
        <p15:guide id="12" pos="4124" userDrawn="1">
          <p15:clr>
            <a:srgbClr val="FBAE40"/>
          </p15:clr>
        </p15:guide>
        <p15:guide id="13" pos="5175" userDrawn="1">
          <p15:clr>
            <a:srgbClr val="FBAE40"/>
          </p15:clr>
        </p15:guide>
        <p15:guide id="14" pos="5813" userDrawn="1">
          <p15:clr>
            <a:srgbClr val="FBAE40"/>
          </p15:clr>
        </p15:guide>
        <p15:guide id="15" pos="6864" userDrawn="1">
          <p15:clr>
            <a:srgbClr val="FBAE40"/>
          </p15:clr>
        </p15:guide>
        <p15:guide id="16" orient="horz" pos="1315" userDrawn="1">
          <p15:clr>
            <a:srgbClr val="FBAE40"/>
          </p15:clr>
        </p15:guide>
        <p15:guide id="17" orient="horz" pos="2367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pos="2448" userDrawn="1">
          <p15:clr>
            <a:srgbClr val="FBAE40"/>
          </p15:clr>
        </p15:guide>
        <p15:guide id="20" pos="3600" userDrawn="1">
          <p15:clr>
            <a:srgbClr val="FBAE40"/>
          </p15:clr>
        </p15:guide>
        <p15:guide id="21" pos="4072" userDrawn="1">
          <p15:clr>
            <a:srgbClr val="FBAE40"/>
          </p15:clr>
        </p15:guide>
        <p15:guide id="22" pos="5232" userDrawn="1">
          <p15:clr>
            <a:srgbClr val="FBAE40"/>
          </p15:clr>
        </p15:guide>
        <p15:guide id="23" pos="575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28257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9B4F0C-FBF6-6B23-6019-CE0930AF8B81}"/>
              </a:ext>
            </a:extLst>
          </p:cNvPr>
          <p:cNvCxnSpPr>
            <a:cxnSpLocks/>
          </p:cNvCxnSpPr>
          <p:nvPr userDrawn="1"/>
        </p:nvCxnSpPr>
        <p:spPr>
          <a:xfrm>
            <a:off x="48736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5E7EB7-C08C-A706-75F5-163114F556B0}"/>
              </a:ext>
            </a:extLst>
          </p:cNvPr>
          <p:cNvCxnSpPr>
            <a:cxnSpLocks/>
          </p:cNvCxnSpPr>
          <p:nvPr userDrawn="1"/>
        </p:nvCxnSpPr>
        <p:spPr>
          <a:xfrm>
            <a:off x="69310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9DC6E-06D3-01FD-6A70-A0F2D9B643AA}"/>
              </a:ext>
            </a:extLst>
          </p:cNvPr>
          <p:cNvCxnSpPr>
            <a:cxnSpLocks/>
          </p:cNvCxnSpPr>
          <p:nvPr userDrawn="1"/>
        </p:nvCxnSpPr>
        <p:spPr>
          <a:xfrm>
            <a:off x="89852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3D2A58-F486-9EB8-D8FB-EA5FA2896940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D5E8EA98-EFDE-CDAE-9376-E68D473D6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1FCD3-6A37-D3DB-ECA0-B8B631E6147C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57E3-29D1-AA87-06B1-AAC9065E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318" userDrawn="1">
          <p15:clr>
            <a:srgbClr val="FBAE40"/>
          </p15:clr>
        </p15:guide>
        <p15:guide id="9" orient="horz" pos="1358" userDrawn="1">
          <p15:clr>
            <a:srgbClr val="FBAE40"/>
          </p15:clr>
        </p15:guide>
        <p15:guide id="10" pos="772" userDrawn="1">
          <p15:clr>
            <a:srgbClr val="FBAE40"/>
          </p15:clr>
        </p15:guide>
        <p15:guide id="11" pos="1724" userDrawn="1">
          <p15:clr>
            <a:srgbClr val="FBAE40"/>
          </p15:clr>
        </p15:guide>
        <p15:guide id="12" pos="3356" userDrawn="1">
          <p15:clr>
            <a:srgbClr val="FBAE40"/>
          </p15:clr>
        </p15:guide>
        <p15:guide id="13" pos="3016" userDrawn="1">
          <p15:clr>
            <a:srgbClr val="FBAE40"/>
          </p15:clr>
        </p15:guide>
        <p15:guide id="14" pos="1464" userDrawn="1">
          <p15:clr>
            <a:srgbClr val="FBAE40"/>
          </p15:clr>
        </p15:guide>
        <p15:guide id="15" pos="4308" userDrawn="1">
          <p15:clr>
            <a:srgbClr val="FBAE40"/>
          </p15:clr>
        </p15:guide>
        <p15:guide id="16" pos="4649" userDrawn="1">
          <p15:clr>
            <a:srgbClr val="FBAE40"/>
          </p15:clr>
        </p15:guide>
        <p15:guide id="17" pos="5606" userDrawn="1">
          <p15:clr>
            <a:srgbClr val="FBAE40"/>
          </p15:clr>
        </p15:guide>
        <p15:guide id="19" pos="7512" userDrawn="1">
          <p15:clr>
            <a:srgbClr val="FBAE40"/>
          </p15:clr>
        </p15:guide>
        <p15:guide id="20" pos="1780" userDrawn="1">
          <p15:clr>
            <a:srgbClr val="FBAE40"/>
          </p15:clr>
        </p15:guide>
        <p15:guide id="21" pos="2010" userDrawn="1">
          <p15:clr>
            <a:srgbClr val="FBAE40"/>
          </p15:clr>
        </p15:guide>
        <p15:guide id="22" pos="3072" userDrawn="1">
          <p15:clr>
            <a:srgbClr val="FBAE40"/>
          </p15:clr>
        </p15:guide>
        <p15:guide id="23" pos="3300" userDrawn="1">
          <p15:clr>
            <a:srgbClr val="FBAE40"/>
          </p15:clr>
        </p15:guide>
        <p15:guide id="24" pos="4366" userDrawn="1">
          <p15:clr>
            <a:srgbClr val="FBAE40"/>
          </p15:clr>
        </p15:guide>
        <p15:guide id="25" pos="7056" userDrawn="1">
          <p15:clr>
            <a:srgbClr val="FBAE40"/>
          </p15:clr>
        </p15:guide>
        <p15:guide id="26" pos="5660" userDrawn="1">
          <p15:clr>
            <a:srgbClr val="FBAE40"/>
          </p15:clr>
        </p15:guide>
        <p15:guide id="27" pos="7464" userDrawn="1">
          <p15:clr>
            <a:srgbClr val="FBAE40"/>
          </p15:clr>
        </p15:guide>
        <p15:guide id="28" pos="2064" userDrawn="1">
          <p15:clr>
            <a:srgbClr val="FBAE40"/>
          </p15:clr>
        </p15:guide>
        <p15:guide id="29" userDrawn="1">
          <p15:clr>
            <a:srgbClr val="FBAE40"/>
          </p15:clr>
        </p15:guide>
        <p15:guide id="30" pos="5888" userDrawn="1">
          <p15:clr>
            <a:srgbClr val="FBAE40"/>
          </p15:clr>
        </p15:guide>
        <p15:guide id="31" pos="5944" userDrawn="1">
          <p15:clr>
            <a:srgbClr val="FBAE40"/>
          </p15:clr>
        </p15:guide>
        <p15:guide id="32" pos="7416" userDrawn="1">
          <p15:clr>
            <a:srgbClr val="FBAE40"/>
          </p15:clr>
        </p15:guide>
        <p15:guide id="33" pos="68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4636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53512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53512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C41B9A-FCFA-1172-37A7-AB47B0D25EC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31551D0-D988-B533-FEAE-D9ED22BD5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B6CDF-A384-368D-AEF5-8582156E8926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6BC2A-2875-1DD2-C60B-E3C92A920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3513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452508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1DB74C6-E1E3-4A4F-A899-AE944C4BC2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0308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7834FAF-E63C-4237-A219-3A85ABAC9E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3337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E71239-E0C1-04AC-A5F1-6AB44F76757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2FBA26C-C21C-2554-DC90-61C8FB5AF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538DD-E1A5-E4B2-B97D-BD4032EDB124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2684D1-E12A-AE8B-CEF3-21FFBD93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535130"/>
            <a:ext cx="1835088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3545060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4535130"/>
            <a:ext cx="183823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4223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76DD000-F678-4F74-B689-3C21D4B60D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29003" y="1680599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23E9D90-8EEF-4864-BB43-ED190DB0B4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87023" y="1673225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B2CFB9A-A9AE-487A-9D9A-22147BC5B8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46978" y="1678310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0E1D3434-C81E-4BE5-A058-CC08F92460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94654" y="1686759"/>
            <a:ext cx="184484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5EFF98-ADBF-6CEF-0AEA-81947E94052D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E7A8EA17-0614-F71D-406F-3C11ED964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38B9AF-7EBB-A255-1D93-786E238BBB4F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14F94-05E0-F6BD-4F6E-05E5B384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26BD-8233-4CE9-BFDD-A9E26AEFE3E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2037C0-D5E4-AD2E-ECED-E9336924D92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4BD2C714-0EBA-F1DA-5D5E-B639B7D32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7A075-DE36-BC2E-6F6E-224252D427B6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994AAE-C893-AE53-C309-76109E7AE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193-F2CF-43C4-A4FA-5D8A65CDD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742992-6A62-A002-308C-891025F5CF3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B5EB2867-613F-34CC-8008-8C1E04333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71B2B2-AE6D-BA2E-6969-5E86D23E3A9F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C4616A-5807-15E6-C1F6-AF4115571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1692" userDrawn="1">
          <p15:clr>
            <a:srgbClr val="FBAE40"/>
          </p15:clr>
        </p15:guide>
        <p15:guide id="9" orient="horz" pos="271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0" indent="0">
              <a:buClr>
                <a:schemeClr val="tx2"/>
              </a:buClr>
              <a:buSzPct val="95000"/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AF337-04E3-4F84-A120-0176D637DD2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94D8D6-8C56-CB32-8075-755E5E13CD2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169A6ACB-D1CA-A06D-40AD-5CA96AFCB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A3460-EF09-1211-DD70-FEC3D01D665C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F66267-73AA-7027-10A8-345EC05E6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Insert-&gt;Header and Footer-&gt;Customizable Name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30B0FF-B8B8-4613-C41D-21C55415C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1" y="149875"/>
            <a:ext cx="3345554" cy="1135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A6C661-D8A2-5608-36CB-BCDED9A24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7947" y="2979719"/>
            <a:ext cx="6666171" cy="2117185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3D990-DA2C-4325-9406-725AE2DB1D29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1C3CD9-9FC8-F280-3338-F33333656EF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5E5B804-010C-AE55-0FAF-FC837AD3D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9A417-A7F3-4F6D-F73F-4E14F8E8A195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A696B-DBE4-ACD0-CEA0-0053B3272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Roboto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18316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0186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Further 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C0985D-0298-41E3-8BA6-09B456424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  <p15:guide id="3" pos="5808" userDrawn="1">
          <p15:clr>
            <a:srgbClr val="FBAE40"/>
          </p15:clr>
        </p15:guide>
        <p15:guide id="4" pos="56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Christine M Blaumueller, PhD | SERCC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7EC0D4-6B82-83AC-39B9-FB3C74C41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1" y="149875"/>
            <a:ext cx="3345554" cy="1135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0E22-CFEE-8FEE-D65E-3CA66E6E3A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7947" y="2979719"/>
            <a:ext cx="6666171" cy="2117185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13478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A56B-9486-5A3F-0747-8EDA8441FF8B}"/>
              </a:ext>
            </a:extLst>
          </p:cNvPr>
          <p:cNvSpPr txBox="1"/>
          <p:nvPr userDrawn="1"/>
        </p:nvSpPr>
        <p:spPr>
          <a:xfrm>
            <a:off x="960098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A4D7C-11D5-0FEB-2B1F-A66824BC0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77727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ADF7265-D175-014B-94A4-4EFAB63860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438" y="3447318"/>
            <a:ext cx="7808869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Title Slide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C61BE3-73BC-EC89-0C3E-BD4D2CC97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438" y="4993593"/>
            <a:ext cx="2547813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206F2B-12F1-2923-F3B1-B58BC2AB0F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438" y="4545706"/>
            <a:ext cx="4104329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all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4057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3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–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F1BFF78-7921-E5E6-14CF-91C39C225A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61D2154-E488-ADAC-E534-58FF92F26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EABD34-8C15-BD54-FEA5-53E8638AE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40858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279029-4B82-05CF-219D-181B86C7A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3447318"/>
            <a:ext cx="3331681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with Bars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C961381-3ACC-D2FC-E9CB-3A868FB57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438" y="4545706"/>
            <a:ext cx="4096314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none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878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84" r:id="rId3"/>
    <p:sldLayoutId id="2147483699" r:id="rId4"/>
    <p:sldLayoutId id="2147483691" r:id="rId5"/>
    <p:sldLayoutId id="2147483663" r:id="rId6"/>
    <p:sldLayoutId id="2147483693" r:id="rId7"/>
    <p:sldLayoutId id="2147483698" r:id="rId8"/>
    <p:sldLayoutId id="2147483692" r:id="rId9"/>
    <p:sldLayoutId id="2147483695" r:id="rId10"/>
    <p:sldLayoutId id="2147483650" r:id="rId11"/>
    <p:sldLayoutId id="2147483682" r:id="rId12"/>
    <p:sldLayoutId id="2147483670" r:id="rId13"/>
    <p:sldLayoutId id="2147483667" r:id="rId14"/>
    <p:sldLayoutId id="2147483668" r:id="rId15"/>
    <p:sldLayoutId id="2147483674" r:id="rId16"/>
    <p:sldLayoutId id="2147483675" r:id="rId17"/>
    <p:sldLayoutId id="2147483677" r:id="rId18"/>
    <p:sldLayoutId id="2147483676" r:id="rId19"/>
    <p:sldLayoutId id="2147483672" r:id="rId20"/>
    <p:sldLayoutId id="2147483669" r:id="rId21"/>
    <p:sldLayoutId id="2147483671" r:id="rId22"/>
    <p:sldLayoutId id="2147483673" r:id="rId23"/>
    <p:sldLayoutId id="2147483679" r:id="rId24"/>
    <p:sldLayoutId id="2147483680" r:id="rId25"/>
    <p:sldLayoutId id="2147483681" r:id="rId26"/>
    <p:sldLayoutId id="2147483662" r:id="rId27"/>
    <p:sldLayoutId id="2147483654" r:id="rId28"/>
    <p:sldLayoutId id="2147483655" r:id="rId29"/>
    <p:sldLayoutId id="2147483665" r:id="rId30"/>
    <p:sldLayoutId id="2147483678" r:id="rId31"/>
    <p:sldLayoutId id="2147483664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lgjfKDE90&amp;list=PLOEUwSnjvqBIgzR9UIQiWveYW1Rx44A9k&amp;index=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watch?v=3I-q8J2Ybbc&amp;list=PLOEUwSnjvqBIgzR9UIQiWveYW1Rx44A9k&amp;index=12" TargetMode="External"/><Relationship Id="rId5" Type="http://schemas.openxmlformats.org/officeDocument/2006/relationships/hyperlink" Target="https://www.youtube.com/watch?v=GxaYWLG3Suo&amp;list=PLOEUwSnjvqBIgzR9UIQiWveYW1Rx44A9k&amp;index=10" TargetMode="External"/><Relationship Id="rId4" Type="http://schemas.openxmlformats.org/officeDocument/2006/relationships/hyperlink" Target="https://www.youtube.com/watch?v=cADIeG3ssU0&amp;list=PLOEUwSnjvqBIgzR9UIQiWveYW1Rx44A9k&amp;index=1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grants.nih.gov/grants-process/write-application/how-to-apply-application-guide" TargetMode="External"/><Relationship Id="rId5" Type="http://schemas.openxmlformats.org/officeDocument/2006/relationships/hyperlink" Target="https://grants.nih.gov/grants/ElectronicReceipt/files/right_forms.pdf" TargetMode="External"/><Relationship Id="rId4" Type="http://schemas.openxmlformats.org/officeDocument/2006/relationships/hyperlink" Target="https://grants.nih.gov/policy-and-compliance/policy-topics/peer-review/simplifying-review/framewor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grants.nih.gov/grants/guide/notice-files/NOT-OD-26-012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grants.nih.gov/grants/guide/notice-files/NOT-OD-26-012.html" TargetMode="External"/><Relationship Id="rId4" Type="http://schemas.openxmlformats.org/officeDocument/2006/relationships/hyperlink" Target="https://grants.nih.gov/grants/guide/notice-files/NOT-OD-26-069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eg"/><Relationship Id="rId11" Type="http://schemas.microsoft.com/office/2007/relationships/diagramDrawing" Target="../diagrams/drawing2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-and-compliance/policy-topics/peer-review/simplifying-review/framework#investigatoren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335F84-1094-0DF1-3AB0-8A50C4C8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7" y="2979719"/>
            <a:ext cx="7556848" cy="2117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800" b="0" dirty="0"/>
            </a:br>
            <a:r>
              <a:rPr lang="en-US" sz="4000" b="0" dirty="0"/>
              <a:t>Changes in NIH Review</a:t>
            </a:r>
            <a:br>
              <a:rPr lang="en-US" sz="800" b="0" dirty="0"/>
            </a:br>
            <a:br>
              <a:rPr lang="en-US" sz="800" b="0" dirty="0"/>
            </a:br>
            <a:r>
              <a:rPr lang="en-US" sz="2800" b="0" i="1" dirty="0"/>
              <a:t>For Research Project Grant (RPG) applications submitted on or after January 25, 2025</a:t>
            </a:r>
            <a:br>
              <a:rPr lang="en-US" sz="800" b="0" dirty="0"/>
            </a:br>
            <a:endParaRPr lang="en-US" sz="2000" b="0" dirty="0">
              <a:solidFill>
                <a:srgbClr val="0070C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DFAFBE-296D-4385-9A45-11A5F5423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97" y="5309934"/>
            <a:ext cx="6886045" cy="494797"/>
          </a:xfrm>
        </p:spPr>
        <p:txBody>
          <a:bodyPr>
            <a:normAutofit/>
          </a:bodyPr>
          <a:lstStyle/>
          <a:p>
            <a:r>
              <a:rPr lang="en-US" b="0" cap="none" dirty="0"/>
              <a:t>HCCC PRSPR Group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450B-D7DC-4628-8806-8B3027068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April 29, 2026</a:t>
            </a:r>
          </a:p>
        </p:txBody>
      </p:sp>
      <p:pic>
        <p:nvPicPr>
          <p:cNvPr id="3" name="Picture Placeholder 2" descr="The SERCC logo A computer on a table next to one of the SERCC grant-writing templates">
            <a:extLst>
              <a:ext uri="{FF2B5EF4-FFF2-40B4-BE49-F238E27FC236}">
                <a16:creationId xmlns:a16="http://schemas.microsoft.com/office/drawing/2014/main" id="{5D4798E1-51AE-1836-34E8-08A7C320AB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795" y="0"/>
            <a:ext cx="3677205" cy="685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4767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81EF6-CC4A-98A9-F4EE-BF6CF8CA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FB34-8A29-F227-C7B8-B6E8CB48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5510"/>
            <a:ext cx="10080831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Reorganization of Additional Review Criteria and Considerations</a:t>
            </a:r>
          </a:p>
        </p:txBody>
      </p:sp>
      <p:pic>
        <p:nvPicPr>
          <p:cNvPr id="5" name="Picture 4" descr="NIH image depicting change from six Additional Review Criteria to four.">
            <a:extLst>
              <a:ext uri="{FF2B5EF4-FFF2-40B4-BE49-F238E27FC236}">
                <a16:creationId xmlns:a16="http://schemas.microsoft.com/office/drawing/2014/main" id="{C6180547-341C-B85E-199E-4170C6893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7608" r="3797"/>
          <a:stretch>
            <a:fillRect/>
          </a:stretch>
        </p:blipFill>
        <p:spPr>
          <a:xfrm>
            <a:off x="982641" y="1550666"/>
            <a:ext cx="4476466" cy="22578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NIH image depicting the reduction from five Additional Review Considerations to two.">
            <a:extLst>
              <a:ext uri="{FF2B5EF4-FFF2-40B4-BE49-F238E27FC236}">
                <a16:creationId xmlns:a16="http://schemas.microsoft.com/office/drawing/2014/main" id="{898D8799-E341-95D4-D5F7-0176D8E8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22" t="4242" r="20033" b="2808"/>
          <a:stretch>
            <a:fillRect/>
          </a:stretch>
        </p:blipFill>
        <p:spPr>
          <a:xfrm>
            <a:off x="982641" y="3901440"/>
            <a:ext cx="4476466" cy="2360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Diagram 6" descr="NIH uses a two-stage peer review process. The first stage of peer review involved review by scientific peers in a standing or special emphasis panel. The second stage of review involves the Institute or Center Advisory COuncil">
            <a:extLst>
              <a:ext uri="{FF2B5EF4-FFF2-40B4-BE49-F238E27FC236}">
                <a16:creationId xmlns:a16="http://schemas.microsoft.com/office/drawing/2014/main" id="{4CFA9A8C-8F11-BBF7-4559-06A05E711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373127"/>
              </p:ext>
            </p:extLst>
          </p:nvPr>
        </p:nvGraphicFramePr>
        <p:xfrm>
          <a:off x="6111719" y="1535125"/>
          <a:ext cx="4994637" cy="243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E136CF-937A-9671-8483-8FDFFD42BDB6}"/>
              </a:ext>
            </a:extLst>
          </p:cNvPr>
          <p:cNvSpPr txBox="1"/>
          <p:nvPr/>
        </p:nvSpPr>
        <p:spPr>
          <a:xfrm>
            <a:off x="6427140" y="4487615"/>
            <a:ext cx="499463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Additional Review 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Considerations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none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Most were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removed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from first-level peer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To shift r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esponsibility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for review of these considerations to the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institute/center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768AD-036A-EB4E-B68F-65B4135A4E13}"/>
              </a:ext>
            </a:extLst>
          </p:cNvPr>
          <p:cNvSpPr txBox="1"/>
          <p:nvPr/>
        </p:nvSpPr>
        <p:spPr>
          <a:xfrm>
            <a:off x="6096001" y="5918888"/>
            <a:ext cx="5200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182A-3ED8-B45C-6638-47A4D03E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318880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BCE3-7161-EC79-74C5-86783532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D7A8-BC61-D704-D5F4-B413F24E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Review criteria according to the SRF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690EF-C9F5-F4B7-C154-8BC815741674}"/>
              </a:ext>
            </a:extLst>
          </p:cNvPr>
          <p:cNvSpPr txBox="1"/>
          <p:nvPr/>
        </p:nvSpPr>
        <p:spPr>
          <a:xfrm>
            <a:off x="907716" y="1639506"/>
            <a:ext cx="104691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Overall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Reviewers provide an </a:t>
            </a:r>
            <a:r>
              <a:rPr lang="en-US" i="1" dirty="0">
                <a:solidFill>
                  <a:srgbClr val="0070C0"/>
                </a:solidFill>
              </a:rPr>
              <a:t>overall impact score 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To reflect their assessment of the likelihood for the project to exert a sustained, powerful influence on the research field(s) involved, 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In consideration of the review criteria and additional review criteria (as applicable for the project proposed).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An application does not need to be strong in all categories to be judged likely to have major scientific impact.</a:t>
            </a:r>
          </a:p>
          <a:p>
            <a:endParaRPr lang="en-US" b="1" dirty="0"/>
          </a:p>
          <a:p>
            <a:pPr>
              <a:spcAft>
                <a:spcPts val="1200"/>
              </a:spcAft>
            </a:pPr>
            <a:r>
              <a:rPr lang="en-US" sz="2400" dirty="0"/>
              <a:t>Review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Factors 1, 2, 3 are considered in determining scientific merit and providing an overall impact score.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Each factor receives a separate criterion score.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0703A-AFEA-86B2-6342-61F8F60EA0F3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9E8FD5-AE2B-8493-3475-A8BAE47C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5465" y="427701"/>
            <a:ext cx="1847850" cy="1847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DD6545-4813-3C45-EA61-97B479C9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2757" y="4080564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282C3-4446-A3CF-6D37-CAEAB0B1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3009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92E46-9C3E-34B9-3195-50296A2CF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87C3-5E45-91B5-75F5-1DFC835B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Factor 1. Importance of the Research (Score of 1–9)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BE9F6-FEEE-CE18-9E9D-44C8E2A43F8B}"/>
              </a:ext>
            </a:extLst>
          </p:cNvPr>
          <p:cNvSpPr txBox="1"/>
          <p:nvPr/>
        </p:nvSpPr>
        <p:spPr>
          <a:xfrm>
            <a:off x="907717" y="1533999"/>
            <a:ext cx="10347228" cy="4632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Considerations for </a:t>
            </a:r>
            <a:r>
              <a:rPr lang="en-US" sz="2400" dirty="0">
                <a:solidFill>
                  <a:srgbClr val="0070C0"/>
                </a:solidFill>
              </a:rPr>
              <a:t>Significance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importance of the proposed research in the context of current scientific challenges and opportunities, either for advancing knowledge within the field, or more broadly.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Whether the application addresses an important gap in knowledge in the field, would solve a critical problem, or create a valuable conceptual or technical advance.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rationale for undertaking the study, the rigor of the scientific background for the work (e.g., prior literature and/or preliminary data), and whether the scientific background justifies the proposed study.</a:t>
            </a:r>
          </a:p>
          <a:p>
            <a:r>
              <a:rPr lang="en-US" dirty="0"/>
              <a:t> </a:t>
            </a:r>
          </a:p>
          <a:p>
            <a:r>
              <a:rPr lang="en-US" sz="2400" dirty="0"/>
              <a:t>Considerations for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Innovation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extent to which innovation influences the importance of undertaking the proposed research. </a:t>
            </a:r>
          </a:p>
          <a:p>
            <a:pPr marL="628650" lvl="1" indent="-279400">
              <a:spcAft>
                <a:spcPts val="300"/>
              </a:spcAft>
              <a:buSzPct val="80000"/>
              <a:buFont typeface="System Font Regular"/>
              <a:buChar char="—"/>
            </a:pPr>
            <a:r>
              <a:rPr lang="en-US" sz="1400" dirty="0"/>
              <a:t>Although technical or conceptual innovation can influence the importance of the proposed research…</a:t>
            </a:r>
          </a:p>
          <a:p>
            <a:pPr marL="628650" lvl="1" indent="-279400">
              <a:buSzPct val="80000"/>
              <a:buFont typeface="System Font Regular"/>
              <a:buChar char="—"/>
            </a:pPr>
            <a:r>
              <a:rPr lang="en-US" sz="1400" dirty="0"/>
              <a:t>…a project that is not applying novel concepts or approaches may be of critical importance for the field.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Whether the proposed work applies novel concepts, methods or technologies or uses existing concepts, methods, technologies in novel ways, to enhance the overall impact of the </a:t>
            </a:r>
            <a:r>
              <a:rPr lang="en-US" dirty="0"/>
              <a:t>project.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54815-558E-49E3-9D2B-89F5AA33B0A4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8FA115-82D1-D785-0655-5FDED8687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0032" y="343487"/>
            <a:ext cx="1596277" cy="1596277"/>
            <a:chOff x="9700032" y="343487"/>
            <a:chExt cx="1596277" cy="15962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16D0B5-9C0E-97E4-6B5D-F2E5F5691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67900" y="514938"/>
              <a:ext cx="1258920" cy="123994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Yin And Yang with solid fill">
              <a:extLst>
                <a:ext uri="{FF2B5EF4-FFF2-40B4-BE49-F238E27FC236}">
                  <a16:creationId xmlns:a16="http://schemas.microsoft.com/office/drawing/2014/main" id="{11D07B81-4552-68F3-869C-EB0AA4D6537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00032" y="343487"/>
              <a:ext cx="1596277" cy="1596277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EA36F-0E1B-005E-AE09-62B450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307418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DC75-D62A-C107-1608-2372950B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BA53-9E5C-F8FE-BDE6-CC3BEF98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Factor 2. Rigor and Feasibility (Score of 1–9)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40B91-0D8B-142D-C625-9392A86D3496}"/>
              </a:ext>
            </a:extLst>
          </p:cNvPr>
          <p:cNvSpPr txBox="1"/>
          <p:nvPr/>
        </p:nvSpPr>
        <p:spPr>
          <a:xfrm>
            <a:off x="907717" y="1533999"/>
            <a:ext cx="103472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Approach</a:t>
            </a:r>
          </a:p>
          <a:p>
            <a:r>
              <a:rPr lang="en-US" sz="1600" dirty="0"/>
              <a:t>The scientific quality of the proposed work: </a:t>
            </a:r>
            <a:r>
              <a:rPr lang="en-US" sz="1600" dirty="0">
                <a:solidFill>
                  <a:srgbClr val="65A567"/>
                </a:solidFill>
              </a:rPr>
              <a:t>the likelihood that compelling, reproducible findings will result (rigor) </a:t>
            </a:r>
            <a:r>
              <a:rPr lang="en-US" sz="1600" dirty="0"/>
              <a:t>and whether the proposed studies can be done well and within the timeframes proposed (feasibility).</a:t>
            </a:r>
          </a:p>
          <a:p>
            <a:endParaRPr lang="en-US" sz="1000" dirty="0"/>
          </a:p>
          <a:p>
            <a:pPr>
              <a:spcAft>
                <a:spcPts val="600"/>
              </a:spcAft>
            </a:pPr>
            <a:r>
              <a:rPr lang="en-US" sz="2400" dirty="0"/>
              <a:t>Considerations for </a:t>
            </a:r>
            <a:r>
              <a:rPr lang="en-US" sz="2400" dirty="0">
                <a:solidFill>
                  <a:srgbClr val="65A567"/>
                </a:solidFill>
              </a:rPr>
              <a:t>Rigor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potential to produce unbiased, reproducible, robust data.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rigor of experimental design and whether appropriate controls are in place.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Whether the sample size is sufficient and well-justified.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quality of the plans for analysis, interpretation, and reporting of results.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Whether the investigators presented adequate plans to address relevant biological variables, such as sex or age, in the design, analysis, and reporting.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applications involving human subjects or vertebrate animals, also evaluate…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applications involving human subjects, including clinical trials, assess the adequacy of inclusion plans as appropriate for the scientific goals of the research...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F296A-565C-F8B7-AE22-7183B231D9A2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7C0F4D2B-8357-198F-11C4-B5246D582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38" y="1728439"/>
            <a:ext cx="613317" cy="1237785"/>
          </a:xfrm>
          <a:prstGeom prst="curvedRightArrow">
            <a:avLst/>
          </a:prstGeom>
          <a:solidFill>
            <a:srgbClr val="65A567"/>
          </a:solidFill>
          <a:ln>
            <a:solidFill>
              <a:srgbClr val="65A5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8CDD1-45BA-7F80-3473-F1A1728D9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77073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6695-4980-A9F9-B588-8CFE7163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13A8-CFA7-05FC-3B83-8C65827F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Factor 2. Rigor and Feasibility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89801-09A2-4CBB-5831-7791AF5BCA0D}"/>
              </a:ext>
            </a:extLst>
          </p:cNvPr>
          <p:cNvSpPr txBox="1"/>
          <p:nvPr/>
        </p:nvSpPr>
        <p:spPr>
          <a:xfrm>
            <a:off x="907717" y="1533999"/>
            <a:ext cx="10347228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Approach</a:t>
            </a:r>
          </a:p>
          <a:p>
            <a:r>
              <a:rPr lang="en-US" sz="1600" dirty="0"/>
              <a:t>The scientific quality of the proposed work: the likelihood that compelling, reproducible findings will result (rigor) and </a:t>
            </a:r>
            <a:r>
              <a:rPr lang="en-US" sz="1600" dirty="0">
                <a:solidFill>
                  <a:srgbClr val="65A567"/>
                </a:solidFill>
              </a:rPr>
              <a:t>whether the proposed studies can be done well and within the timeframes proposed (feasibility)</a:t>
            </a:r>
            <a:r>
              <a:rPr lang="en-US" sz="1600" dirty="0">
                <a:solidFill>
                  <a:srgbClr val="00B0F0"/>
                </a:solidFill>
              </a:rPr>
              <a:t>.</a:t>
            </a:r>
          </a:p>
          <a:p>
            <a:endParaRPr lang="en-US" sz="1000" dirty="0"/>
          </a:p>
          <a:p>
            <a:pPr>
              <a:spcAft>
                <a:spcPts val="600"/>
              </a:spcAft>
            </a:pPr>
            <a:r>
              <a:rPr lang="en-US" sz="2400" dirty="0"/>
              <a:t>Considerations for </a:t>
            </a:r>
            <a:r>
              <a:rPr lang="en-US" sz="2400" dirty="0">
                <a:solidFill>
                  <a:srgbClr val="65A567"/>
                </a:solidFill>
              </a:rPr>
              <a:t>Feasibility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Whether the proposed approach is sound and achievable, 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including plans to address problems or new challenges that emerge in the work 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If feasibility is less certain, whether the uncertainty is balanced by the potential for major advances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applications involving human subjects, including clinical trials, 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the adequacy and feasibility of the plan to recruit and retain an appropriately diverse population of participants</a:t>
            </a:r>
          </a:p>
          <a:p>
            <a:pPr marL="742950" lvl="1" indent="-285750">
              <a:buFont typeface="System Font Regular"/>
              <a:buChar char="—"/>
            </a:pPr>
            <a:r>
              <a:rPr lang="en-US" sz="1600" dirty="0"/>
              <a:t>the likelihood of successfully achieving the proposed enrollment based on age, racial, ethnic, and sex categories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clinical trial applications, whether the study timeline and milestones are feasible.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4C75A-8958-6205-9726-AA49C48CF8DC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0189EDFB-7DBA-1AC3-24C2-09B7799B1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738" y="1728439"/>
            <a:ext cx="613317" cy="1237785"/>
          </a:xfrm>
          <a:prstGeom prst="curvedRightArrow">
            <a:avLst/>
          </a:prstGeom>
          <a:solidFill>
            <a:srgbClr val="65A567"/>
          </a:solidFill>
          <a:ln>
            <a:solidFill>
              <a:srgbClr val="98BE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07B8B-7B26-963F-943F-B8B58D0F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05598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F45FD-8410-14C9-4DD0-E8DDE36B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DAC3-63DA-1414-71D5-544B9F03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Factor 3. Expertise and Resources (Scored as Yes/No)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46A97-C67D-223A-D273-392AFE3B32F6}"/>
              </a:ext>
            </a:extLst>
          </p:cNvPr>
          <p:cNvSpPr txBox="1"/>
          <p:nvPr/>
        </p:nvSpPr>
        <p:spPr>
          <a:xfrm>
            <a:off x="907717" y="1732119"/>
            <a:ext cx="103472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Investigator(s)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Whether the investigator(s) have demonstrated background, training, and expertise, as appropriate for their career stage, to conduct the proposed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Multiple Principal Investigator (MPI) applications, the quality of the leadership plan to facilitate coordination and collaboration.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Environment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Whether the institutional resources are appropriate to ensure the successful execution of the proposed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43DAB-E203-49D4-98E6-4DBD30B8B6F6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B626F-D3AF-4253-8E75-0D19ECAE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73246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600D7-089F-7F40-2F57-5FF47C35B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4421-B5FF-C1A8-F64D-285B881D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173277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Instructions have not changed – keep major sections the same</a:t>
            </a:r>
          </a:p>
        </p:txBody>
      </p:sp>
      <p:graphicFrame>
        <p:nvGraphicFramePr>
          <p:cNvPr id="6" name="Diagram 5" descr="The major subdivisions of the Research Strategy document are Significance, Innovation, and Approach.">
            <a:extLst>
              <a:ext uri="{FF2B5EF4-FFF2-40B4-BE49-F238E27FC236}">
                <a16:creationId xmlns:a16="http://schemas.microsoft.com/office/drawing/2014/main" id="{453C36EB-6A52-C6B1-AF86-88AE1B563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224012"/>
              </p:ext>
            </p:extLst>
          </p:nvPr>
        </p:nvGraphicFramePr>
        <p:xfrm>
          <a:off x="907717" y="2298055"/>
          <a:ext cx="4237720" cy="242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 descr="Do not subdivide the Research Strategy into a Significance and Innovation section and an Approach section.&#10;&#10;Also, do not subdivide the Research Strategy into an Importance of the Research section and a Rigor and Feasibility section.">
            <a:extLst>
              <a:ext uri="{FF2B5EF4-FFF2-40B4-BE49-F238E27FC236}">
                <a16:creationId xmlns:a16="http://schemas.microsoft.com/office/drawing/2014/main" id="{9D84B4A7-4A69-7254-1F21-AF103F7316E0}"/>
              </a:ext>
            </a:extLst>
          </p:cNvPr>
          <p:cNvGrpSpPr/>
          <p:nvPr/>
        </p:nvGrpSpPr>
        <p:grpSpPr>
          <a:xfrm>
            <a:off x="6374056" y="1512760"/>
            <a:ext cx="4706938" cy="4255115"/>
            <a:chOff x="5614654" y="1512760"/>
            <a:chExt cx="4706938" cy="4255115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4B0463F1-8671-F72C-2B1F-5C1C78C64F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21673355"/>
                </p:ext>
              </p:extLst>
            </p:nvPr>
          </p:nvGraphicFramePr>
          <p:xfrm>
            <a:off x="5614654" y="1512760"/>
            <a:ext cx="4706938" cy="19162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5B39FBE7-625B-4F1C-D9C3-334AD5517B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6592171"/>
                </p:ext>
              </p:extLst>
            </p:nvPr>
          </p:nvGraphicFramePr>
          <p:xfrm>
            <a:off x="5614654" y="3851635"/>
            <a:ext cx="4706938" cy="19162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26" name="Multiply 25">
            <a:extLst>
              <a:ext uri="{FF2B5EF4-FFF2-40B4-BE49-F238E27FC236}">
                <a16:creationId xmlns:a16="http://schemas.microsoft.com/office/drawing/2014/main" id="{23886D33-7191-B1C5-08F5-D941026B9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6565" y="1287759"/>
            <a:ext cx="3409380" cy="5114731"/>
          </a:xfrm>
          <a:prstGeom prst="mathMultiply">
            <a:avLst>
              <a:gd name="adj1" fmla="val 22566"/>
            </a:avLst>
          </a:prstGeom>
          <a:solidFill>
            <a:srgbClr val="C00000">
              <a:alpha val="30000"/>
            </a:srgb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9C4E4-99A7-6D9A-7B2B-BA1B1C95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76112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D9831-B2BB-B613-A7AF-3E84D58C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4C76-FF82-3149-2B8D-5C4F737A9F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Key resources</a:t>
            </a:r>
          </a:p>
        </p:txBody>
      </p:sp>
      <p:pic>
        <p:nvPicPr>
          <p:cNvPr id="6" name="Picture 12" descr="The Grant Application Writer’s Workbook">
            <a:extLst>
              <a:ext uri="{FF2B5EF4-FFF2-40B4-BE49-F238E27FC236}">
                <a16:creationId xmlns:a16="http://schemas.microsoft.com/office/drawing/2014/main" id="{CB2999F0-D6F9-EA95-FAF2-08D825BF3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47" y="1632838"/>
            <a:ext cx="3303930" cy="42443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72AF5E9B-2B48-3416-3686-F3908665B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4" y="5989935"/>
            <a:ext cx="2513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http://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www.grantcentral.com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 descr="Screenshot of SERCC template for writing an NIH Research grant application.">
            <a:extLst>
              <a:ext uri="{FF2B5EF4-FFF2-40B4-BE49-F238E27FC236}">
                <a16:creationId xmlns:a16="http://schemas.microsoft.com/office/drawing/2014/main" id="{27F83E44-B2D8-E317-09E0-B2E6D7D05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26" y="270339"/>
            <a:ext cx="3598253" cy="4637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C4E0BF-E467-10F2-B887-F6BF66A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761" y="4997823"/>
            <a:ext cx="6754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Times" charset="0"/>
              <a:buNone/>
            </a:pPr>
            <a:r>
              <a:rPr lang="en-US" sz="1600" dirty="0">
                <a:latin typeface="+mj-lt"/>
              </a:rPr>
              <a:t>SERCC templates </a:t>
            </a:r>
            <a:r>
              <a:rPr lang="en-US" sz="1600" dirty="0"/>
              <a:t>based on the workbook, our experience, other sources (for R, K, and F mechanisms; updated as requirements change)</a:t>
            </a:r>
            <a:endParaRPr lang="en-US" sz="1600" dirty="0">
              <a:latin typeface="+mj-lt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5A1D225-E0F8-11DE-EFF9-3B8B4070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50" y="5830247"/>
            <a:ext cx="488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1200" u="sng" dirty="0" err="1">
                <a:solidFill>
                  <a:srgbClr val="0070C0"/>
                </a:solidFill>
                <a:latin typeface="+mj-lt"/>
              </a:rPr>
              <a:t>sercc.medicine.uiowa.edu</a:t>
            </a:r>
            <a:r>
              <a:rPr lang="en-US" sz="1200" u="sng" dirty="0">
                <a:solidFill>
                  <a:srgbClr val="0070C0"/>
                </a:solidFill>
                <a:latin typeface="+mj-lt"/>
              </a:rPr>
              <a:t>/resources/writing-grants#accordion-item-1116-0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A3A04-2CB4-FA5B-BDB0-0EC8109BE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71FCC8-A52C-B522-FFD2-D88F62BD6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85649" y="2971800"/>
            <a:ext cx="2930561" cy="1051062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1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B5C02-FBA3-FC25-7B05-DC74C0D7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79F0-EFC0-8BE7-A7E9-2BAAEE2E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For Approach, we still recommend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8D88C-3812-C9FB-AF2B-D708CFF0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729" y="1109526"/>
            <a:ext cx="4679216" cy="44812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800" b="0" i="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70C0"/>
                </a:solidFill>
              </a:rPr>
              <a:t>Issues related to rigor and reproducibility</a:t>
            </a:r>
          </a:p>
          <a:p>
            <a:pPr marL="688975" lvl="2" indent="-285750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70C0"/>
                </a:solidFill>
              </a:rPr>
              <a:t>Addressing weaknesses in rigor of prior research</a:t>
            </a:r>
          </a:p>
          <a:p>
            <a:pPr marL="688975" lvl="2" indent="-285750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70C0"/>
                </a:solidFill>
              </a:rPr>
              <a:t>Strategies to ensure rigor of proposed research</a:t>
            </a:r>
          </a:p>
          <a:p>
            <a:pPr marL="688975" lvl="2" indent="-285750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70C0"/>
                </a:solidFill>
              </a:rPr>
              <a:t>Consideration of biological variables including sex</a:t>
            </a:r>
          </a:p>
          <a:p>
            <a:pPr marL="344488" lvl="1" indent="-293688">
              <a:spcBef>
                <a:spcPts val="8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b="0" i="0" dirty="0"/>
              <a:t> Aim x (for each aim)</a:t>
            </a:r>
          </a:p>
          <a:p>
            <a:pPr marL="688975" lvl="2" indent="-285750">
              <a:lnSpc>
                <a:spcPct val="12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/>
              <a:t>Title of Specific Aim </a:t>
            </a:r>
          </a:p>
          <a:p>
            <a:pPr marL="688975" lvl="2" indent="-285750">
              <a:lnSpc>
                <a:spcPct val="12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/>
              <a:t>Introduction/rationale paragraph</a:t>
            </a:r>
          </a:p>
          <a:p>
            <a:pPr marL="688975" lvl="2" indent="-285750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/>
              <a:t>Justification and Feasibility paragraph </a:t>
            </a:r>
          </a:p>
          <a:p>
            <a:pPr marL="688975" lvl="2" indent="-285750">
              <a:lnSpc>
                <a:spcPct val="120000"/>
              </a:lnSpc>
              <a:spcAft>
                <a:spcPts val="0"/>
              </a:spcAft>
              <a:buSzPct val="80000"/>
            </a:pPr>
            <a:r>
              <a:rPr lang="en-US" sz="1200" b="0" i="0" dirty="0"/>
              <a:t>       (including background and preliminary data)</a:t>
            </a:r>
          </a:p>
          <a:p>
            <a:pPr marL="688975" lvl="2" indent="-285750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Research Design paragraphs, including</a:t>
            </a:r>
            <a:endParaRPr lang="en-US" sz="1200" b="0" i="0" dirty="0"/>
          </a:p>
          <a:p>
            <a:pPr marL="925513" lvl="3" indent="-238125">
              <a:lnSpc>
                <a:spcPct val="120000"/>
              </a:lnSpc>
              <a:buSzPct val="80000"/>
              <a:buFont typeface="System Font Regular"/>
              <a:buChar char="—"/>
            </a:pPr>
            <a:r>
              <a:rPr lang="en-US" sz="1200" dirty="0">
                <a:solidFill>
                  <a:srgbClr val="0070C0"/>
                </a:solidFill>
              </a:rPr>
              <a:t>Addressing weaknesses in rigor of prior research</a:t>
            </a:r>
          </a:p>
          <a:p>
            <a:pPr marL="925513" lvl="3" indent="-238125">
              <a:lnSpc>
                <a:spcPct val="120000"/>
              </a:lnSpc>
              <a:buSzPct val="80000"/>
              <a:buFont typeface="System Font Regular"/>
              <a:buChar char="—"/>
            </a:pPr>
            <a:r>
              <a:rPr lang="en-US" sz="1200" dirty="0">
                <a:solidFill>
                  <a:srgbClr val="0070C0"/>
                </a:solidFill>
              </a:rPr>
              <a:t>Strategies to ensure robust and unbiased approach</a:t>
            </a:r>
          </a:p>
          <a:p>
            <a:pPr marL="925513" lvl="3" indent="-238125">
              <a:buSzPct val="80000"/>
              <a:buFont typeface="System Font Regular"/>
              <a:buChar char="—"/>
            </a:pPr>
            <a:r>
              <a:rPr lang="en-US" sz="1200" dirty="0">
                <a:solidFill>
                  <a:srgbClr val="0070C0"/>
                </a:solidFill>
              </a:rPr>
              <a:t>Consideration of biological variables</a:t>
            </a:r>
          </a:p>
          <a:p>
            <a:pPr marL="688975" lvl="2" indent="-285750">
              <a:lnSpc>
                <a:spcPct val="12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/>
              <a:t>Expected Outcomes paragraph</a:t>
            </a:r>
          </a:p>
          <a:p>
            <a:pPr marL="688975" lvl="2" indent="-285750">
              <a:lnSpc>
                <a:spcPct val="12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200" b="0" i="0" dirty="0"/>
              <a:t>Potential Problems and Alternative Strategies par</a:t>
            </a:r>
          </a:p>
          <a:p>
            <a:pPr marL="393700" lvl="1" indent="-342900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b="0" i="0" dirty="0"/>
              <a:t>Timeline and Benchmarks for success</a:t>
            </a:r>
          </a:p>
          <a:p>
            <a:pPr marL="393700" lvl="1" indent="-342900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Future Directions</a:t>
            </a:r>
            <a:endParaRPr lang="en-US" sz="1600" b="0" i="0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6FDB5515-BCC5-E1C3-ABFA-67D970DA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840" y="5967770"/>
            <a:ext cx="601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1200" u="sng" dirty="0" err="1">
                <a:solidFill>
                  <a:srgbClr val="0070C0"/>
                </a:solidFill>
                <a:latin typeface="+mj-lt"/>
              </a:rPr>
              <a:t>sercc.medicine.uiowa.edu</a:t>
            </a:r>
            <a:r>
              <a:rPr lang="en-US" sz="1200" u="sng" dirty="0">
                <a:solidFill>
                  <a:srgbClr val="0070C0"/>
                </a:solidFill>
                <a:latin typeface="+mj-lt"/>
              </a:rPr>
              <a:t>/resources/writing-grants#accordion-item-1116-0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D91D3B3-88F7-E95B-B2D1-8318D0946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087525"/>
              </p:ext>
            </p:extLst>
          </p:nvPr>
        </p:nvGraphicFramePr>
        <p:xfrm>
          <a:off x="907717" y="2298055"/>
          <a:ext cx="4237720" cy="242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8CE893-9491-A095-4D1A-B77B4FFB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45727" y="4231037"/>
            <a:ext cx="3601568" cy="1495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68035-E5D2-6414-6DF4-22A979978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414526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E241-D526-6509-3ABC-2346201C7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ED13-63D4-C930-9E1D-4C629C66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For Significance and Innovation, we still recommend…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1FF70-5513-A863-F77B-7112F84F901B}"/>
              </a:ext>
            </a:extLst>
          </p:cNvPr>
          <p:cNvSpPr/>
          <p:nvPr/>
        </p:nvSpPr>
        <p:spPr>
          <a:xfrm>
            <a:off x="6605068" y="1105231"/>
            <a:ext cx="4679215" cy="192360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800" b="0" i="0" dirty="0">
              <a:latin typeface="Helvetica" pitchFamily="2" charset="0"/>
            </a:endParaRPr>
          </a:p>
          <a:p>
            <a:pPr marL="30162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/>
              <a:t>Importance of the problem</a:t>
            </a:r>
          </a:p>
          <a:p>
            <a:pPr marL="30162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70C0"/>
                </a:solidFill>
              </a:rPr>
              <a:t>Scientific context and rigor of prior research</a:t>
            </a:r>
          </a:p>
          <a:p>
            <a:pPr marL="3016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i="0" dirty="0"/>
              <a:t>Significance of expected research contribution</a:t>
            </a:r>
          </a:p>
          <a:p>
            <a:pPr marL="698500" lvl="2" indent="-285750">
              <a:spcAft>
                <a:spcPts val="0"/>
              </a:spcAft>
              <a:buFont typeface="System Font Regular"/>
              <a:buChar char="—"/>
            </a:pPr>
            <a:r>
              <a:rPr lang="en-US" sz="1600" i="0" dirty="0"/>
              <a:t>i</a:t>
            </a:r>
            <a:r>
              <a:rPr lang="en-US" sz="1600" b="0" i="0" dirty="0"/>
              <a:t>mpact on scientific </a:t>
            </a:r>
            <a:r>
              <a:rPr lang="en-US" sz="1600" i="0" dirty="0"/>
              <a:t>k</a:t>
            </a:r>
            <a:r>
              <a:rPr lang="en-US" sz="1600" b="0" i="0" dirty="0"/>
              <a:t>nowledge</a:t>
            </a:r>
          </a:p>
          <a:p>
            <a:pPr marL="698500" lvl="2" indent="-285750">
              <a:spcAft>
                <a:spcPts val="600"/>
              </a:spcAft>
              <a:buFont typeface="System Font Regular"/>
              <a:buChar char="—"/>
            </a:pPr>
            <a:r>
              <a:rPr lang="en-US" sz="1600" i="0" dirty="0"/>
              <a:t>i</a:t>
            </a:r>
            <a:r>
              <a:rPr lang="en-US" sz="1600" b="0" i="0" dirty="0"/>
              <a:t>mpact on the field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5D16D-1085-8413-491C-4044EFD5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067" y="3107234"/>
            <a:ext cx="4679216" cy="37087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01625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016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Explain what makes the proposed approach a substantially different way to address an important problem</a:t>
            </a:r>
          </a:p>
          <a:p>
            <a:pPr marL="3016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each aspect of innovation discussed (ideally, limit to 1–3), explain:</a:t>
            </a:r>
          </a:p>
          <a:p>
            <a:pPr marL="515938" lvl="2" indent="-203200">
              <a:spcAft>
                <a:spcPts val="300"/>
              </a:spcAft>
              <a:buSzPct val="80000"/>
              <a:buFont typeface="System Font Regular"/>
              <a:buChar char="—"/>
            </a:pPr>
            <a:r>
              <a:rPr lang="en-US" sz="1600" dirty="0"/>
              <a:t>Current strategies and their limitations</a:t>
            </a:r>
          </a:p>
          <a:p>
            <a:pPr marL="515938" lvl="2" indent="-203200">
              <a:spcAft>
                <a:spcPts val="300"/>
              </a:spcAft>
              <a:buSzPct val="80000"/>
              <a:buFont typeface="System Font Regular"/>
              <a:buChar char="—"/>
            </a:pPr>
            <a:r>
              <a:rPr lang="en-US" sz="1600" dirty="0"/>
              <a:t>What makes the proposed research innovative: </a:t>
            </a:r>
          </a:p>
          <a:p>
            <a:pPr marL="862013" lvl="3" indent="-282575">
              <a:spcAft>
                <a:spcPts val="300"/>
              </a:spcAft>
              <a:buSzPct val="80000"/>
              <a:buFont typeface="Wingdings" pitchFamily="2" charset="2"/>
              <a:buChar char="§"/>
            </a:pPr>
            <a:r>
              <a:rPr lang="en-US" sz="1400" dirty="0"/>
              <a:t>New approach/use of unconventional technology? </a:t>
            </a:r>
          </a:p>
          <a:p>
            <a:pPr marL="862013" lvl="3" indent="-282575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en-US" sz="1400" dirty="0"/>
              <a:t>Non-traditional concept/challenge of dogma?</a:t>
            </a:r>
          </a:p>
          <a:p>
            <a:pPr marL="515938" lvl="2" indent="-203200">
              <a:spcAft>
                <a:spcPts val="600"/>
              </a:spcAft>
              <a:buSzPct val="80000"/>
              <a:buFont typeface="System Font Regular"/>
              <a:buChar char="—"/>
            </a:pPr>
            <a:r>
              <a:rPr lang="en-US" sz="1600" dirty="0"/>
              <a:t>What advances are only possible because of this new approach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9044734-3FF3-F65E-DDE2-AB35C35C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17" y="5825795"/>
            <a:ext cx="488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1200" u="sng" dirty="0" err="1">
                <a:solidFill>
                  <a:srgbClr val="0070C0"/>
                </a:solidFill>
                <a:latin typeface="+mj-lt"/>
              </a:rPr>
              <a:t>sercc.medicine.uiowa.edu</a:t>
            </a:r>
            <a:r>
              <a:rPr lang="en-US" sz="1200" u="sng" dirty="0">
                <a:solidFill>
                  <a:srgbClr val="0070C0"/>
                </a:solidFill>
                <a:latin typeface="+mj-lt"/>
              </a:rPr>
              <a:t>/resources/writing-grants#accordion-item-1116-0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5BD3CA5-A1A7-2879-A274-31B13F2F6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080081"/>
              </p:ext>
            </p:extLst>
          </p:nvPr>
        </p:nvGraphicFramePr>
        <p:xfrm>
          <a:off x="907717" y="2298055"/>
          <a:ext cx="4237720" cy="242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555A324-EB36-2D10-2FA2-C35AFA88D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85212" y="1834969"/>
            <a:ext cx="7866200" cy="2023563"/>
            <a:chOff x="2985212" y="1834969"/>
            <a:chExt cx="7866200" cy="202356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13750A8-9761-FA22-6B0A-A299C716C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7153" y="2547257"/>
              <a:ext cx="2614026" cy="76938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D2A9A3-D2A9-5F8E-F9CF-4C87EC1C6615}"/>
                </a:ext>
              </a:extLst>
            </p:cNvPr>
            <p:cNvCxnSpPr>
              <a:cxnSpLocks/>
            </p:cNvCxnSpPr>
            <p:nvPr/>
          </p:nvCxnSpPr>
          <p:spPr>
            <a:xfrm>
              <a:off x="2985212" y="3858532"/>
              <a:ext cx="3590517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Callout 19">
              <a:extLst>
                <a:ext uri="{FF2B5EF4-FFF2-40B4-BE49-F238E27FC236}">
                  <a16:creationId xmlns:a16="http://schemas.microsoft.com/office/drawing/2014/main" id="{7F3FCC01-1B88-1C6C-D880-A58FC60C2DEC}"/>
                </a:ext>
              </a:extLst>
            </p:cNvPr>
            <p:cNvSpPr/>
            <p:nvPr/>
          </p:nvSpPr>
          <p:spPr>
            <a:xfrm>
              <a:off x="5976257" y="1834969"/>
              <a:ext cx="4875155" cy="1139413"/>
            </a:xfrm>
            <a:prstGeom prst="wedgeEllipseCallout">
              <a:avLst>
                <a:gd name="adj1" fmla="val -12828"/>
                <a:gd name="adj2" fmla="val 48553"/>
              </a:avLst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27D3B-975E-C9DC-4198-86705F06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97845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5FE2-F3E9-4586-9F41-8D056DBF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9969687" cy="896116"/>
          </a:xfrm>
        </p:spPr>
        <p:txBody>
          <a:bodyPr>
            <a:normAutofit/>
          </a:bodyPr>
          <a:lstStyle/>
          <a:p>
            <a:r>
              <a:rPr lang="en-US" b="0" dirty="0"/>
              <a:t>Who I am</a:t>
            </a:r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id="{BBED87E5-8148-C541-ADB0-7AAED10FE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31" y="3491728"/>
            <a:ext cx="139101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42900">
              <a:defRPr/>
            </a:pPr>
            <a:r>
              <a:rPr lang="en-US" altLang="en-US" sz="1400" b="0" i="0" dirty="0">
                <a:solidFill>
                  <a:srgbClr val="4C3498"/>
                </a:solidFill>
                <a:latin typeface="Helvetica" pitchFamily="2" charset="0"/>
              </a:rPr>
              <a:t>Northwestern University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502C4DE4-C362-7138-8A42-0A394D1E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21" y="4689831"/>
            <a:ext cx="151402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5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BA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Biochemistry, Molecular Biology and Cell Biology</a:t>
            </a:r>
          </a:p>
        </p:txBody>
      </p:sp>
      <p:sp>
        <p:nvSpPr>
          <p:cNvPr id="19" name="TextBox 39">
            <a:extLst>
              <a:ext uri="{FF2B5EF4-FFF2-40B4-BE49-F238E27FC236}">
                <a16:creationId xmlns:a16="http://schemas.microsoft.com/office/drawing/2014/main" id="{880425A4-3EAA-21AF-99A9-3589B7789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37" y="2736136"/>
            <a:ext cx="1391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42900">
              <a:defRPr/>
            </a:pPr>
            <a:r>
              <a:rPr lang="en-US" altLang="en-US" sz="1400" b="0" i="0" dirty="0">
                <a:solidFill>
                  <a:srgbClr val="003E6C"/>
                </a:solidFill>
                <a:latin typeface="Helvetica" pitchFamily="2" charset="0"/>
              </a:rPr>
              <a:t>Yale</a:t>
            </a:r>
          </a:p>
          <a:p>
            <a:pPr algn="ctr" defTabSz="342900">
              <a:defRPr/>
            </a:pPr>
            <a:r>
              <a:rPr lang="en-US" altLang="en-US" sz="1400" b="0" i="0" dirty="0">
                <a:solidFill>
                  <a:srgbClr val="003E6C"/>
                </a:solidFill>
                <a:latin typeface="Helvetica" pitchFamily="2" charset="0"/>
              </a:rPr>
              <a:t>University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C2EBDD09-AD0D-C0FB-1EFE-81E2C331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488" y="4359787"/>
            <a:ext cx="10287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5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PhD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Department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of Biology</a:t>
            </a:r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D59C895B-922D-261C-23CD-AE1994A5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384" y="1917789"/>
            <a:ext cx="2114550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42900">
              <a:spcAft>
                <a:spcPts val="450"/>
              </a:spcAft>
              <a:defRPr/>
            </a:pPr>
            <a:r>
              <a:rPr lang="en-US" altLang="en-US" sz="1400" b="0" i="0" dirty="0">
                <a:solidFill>
                  <a:srgbClr val="65A567"/>
                </a:solidFill>
                <a:latin typeface="Helvetica" pitchFamily="2" charset="0"/>
              </a:rPr>
              <a:t>EMBL</a:t>
            </a:r>
          </a:p>
          <a:p>
            <a:pPr algn="ctr" defTabSz="342900">
              <a:defRPr/>
            </a:pPr>
            <a:r>
              <a:rPr lang="en-US" altLang="en-US" sz="1200" b="0" i="0" dirty="0">
                <a:solidFill>
                  <a:srgbClr val="65A567"/>
                </a:solidFill>
                <a:latin typeface="Helvetica" pitchFamily="2" charset="0"/>
              </a:rPr>
              <a:t>European Molecular</a:t>
            </a:r>
          </a:p>
          <a:p>
            <a:pPr algn="ctr" defTabSz="342900">
              <a:defRPr/>
            </a:pPr>
            <a:r>
              <a:rPr lang="en-US" altLang="en-US" sz="1200" b="0" i="0" dirty="0">
                <a:solidFill>
                  <a:srgbClr val="65A567"/>
                </a:solidFill>
                <a:latin typeface="Helvetica" pitchFamily="2" charset="0"/>
              </a:rPr>
              <a:t>Biology Laboratory</a:t>
            </a: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1BE698F1-28D5-CCF8-894D-57440EA86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53" y="5485201"/>
            <a:ext cx="172084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35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Postdoc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Developmental Biology </a:t>
            </a:r>
            <a:r>
              <a:rPr lang="en-US" altLang="en-US" sz="1200" b="0" i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Programme</a:t>
            </a:r>
            <a:endParaRPr lang="en-US" altLang="en-US" sz="1200" b="0" i="0" dirty="0">
              <a:solidFill>
                <a:prstClr val="black">
                  <a:lumMod val="50000"/>
                  <a:lumOff val="50000"/>
                </a:prstClr>
              </a:solidFill>
              <a:latin typeface="Helvetica" pitchFamily="2" charset="0"/>
            </a:endParaRP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D06A4475-B806-3F5C-BE88-B1C59845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2310328"/>
            <a:ext cx="2114550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42900">
              <a:spcAft>
                <a:spcPts val="450"/>
              </a:spcAft>
              <a:defRPr/>
            </a:pPr>
            <a:r>
              <a:rPr lang="en-US" altLang="en-US" sz="1400" b="0" i="0" dirty="0">
                <a:latin typeface="Helvetica" pitchFamily="2" charset="0"/>
              </a:rPr>
              <a:t>EMBO</a:t>
            </a:r>
          </a:p>
          <a:p>
            <a:pPr algn="ctr" defTabSz="342900">
              <a:defRPr/>
            </a:pPr>
            <a:r>
              <a:rPr lang="en-US" altLang="en-US" sz="1200" b="0" i="0" dirty="0">
                <a:latin typeface="Helvetica" pitchFamily="2" charset="0"/>
              </a:rPr>
              <a:t>European Molecular</a:t>
            </a:r>
          </a:p>
          <a:p>
            <a:pPr algn="ctr" defTabSz="342900">
              <a:defRPr/>
            </a:pPr>
            <a:r>
              <a:rPr lang="en-US" altLang="en-US" sz="1200" b="0" i="0" dirty="0">
                <a:latin typeface="Helvetica" pitchFamily="2" charset="0"/>
              </a:rPr>
              <a:t>Biology Organization</a:t>
            </a: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id="{244DD312-091A-ECDA-BAA2-D257D71DB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885" y="4869160"/>
            <a:ext cx="151402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5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Editor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Reviews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pitchFamily="2" charset="0"/>
              </a:rPr>
              <a:t>Research Articles</a:t>
            </a:r>
          </a:p>
        </p:txBody>
      </p:sp>
      <p:sp>
        <p:nvSpPr>
          <p:cNvPr id="15" name="TextBox 44">
            <a:extLst>
              <a:ext uri="{FF2B5EF4-FFF2-40B4-BE49-F238E27FC236}">
                <a16:creationId xmlns:a16="http://schemas.microsoft.com/office/drawing/2014/main" id="{7C8A339C-1284-0561-DD6A-8AB09A49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54" y="4362719"/>
            <a:ext cx="410214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5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Director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Scientific Editing and 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Research Communication Core (SERCC)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4507C-7DA3-4435-9DFB-3252D1BA8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EC25D4EC-4A57-7BCA-F860-3F432CE72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7"/>
          <a:stretch>
            <a:fillRect/>
          </a:stretch>
        </p:blipFill>
        <p:spPr bwMode="auto">
          <a:xfrm>
            <a:off x="3785320" y="2842318"/>
            <a:ext cx="946616" cy="8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5355F2-B3A4-D95C-9124-2E96158A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4691335" y="4359786"/>
            <a:ext cx="26565" cy="172251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F456725-359B-DEA7-16D4-59B4433E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035" y="3319841"/>
            <a:ext cx="790575" cy="830103"/>
          </a:xfrm>
          <a:prstGeom prst="rect">
            <a:avLst/>
          </a:prstGeom>
        </p:spPr>
      </p:pic>
      <p:pic>
        <p:nvPicPr>
          <p:cNvPr id="11" name="Picture 37">
            <a:extLst>
              <a:ext uri="{FF2B5EF4-FFF2-40B4-BE49-F238E27FC236}">
                <a16:creationId xmlns:a16="http://schemas.microsoft.com/office/drawing/2014/main" id="{E3A4C90D-4494-88C2-7FEA-5372AC66F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039" y="3089512"/>
            <a:ext cx="790575" cy="10416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E1F154-71C4-3F9A-ADD7-19B2B8E2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6144087" y="4400128"/>
            <a:ext cx="0" cy="112901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76457-FE11-A98D-DDFF-134EB2C6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11254945" y="4348372"/>
            <a:ext cx="4137" cy="67364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217AE8-499B-A1C4-679B-FDB682F7E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3859208" y="4359787"/>
            <a:ext cx="0" cy="66223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hevron 19">
            <a:extLst>
              <a:ext uri="{FF2B5EF4-FFF2-40B4-BE49-F238E27FC236}">
                <a16:creationId xmlns:a16="http://schemas.microsoft.com/office/drawing/2014/main" id="{B7EEE9B0-7629-0D22-E85B-CB133825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3331" y="4186381"/>
            <a:ext cx="5182185" cy="209340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342900">
              <a:defRPr/>
            </a:pPr>
            <a:endParaRPr lang="en-US" sz="135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F6CCD4AD-10B1-0F63-C300-191CF4CA8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1936" y="4186381"/>
            <a:ext cx="1514020" cy="209340"/>
          </a:xfrm>
          <a:prstGeom prst="chevron">
            <a:avLst/>
          </a:prstGeom>
          <a:solidFill>
            <a:schemeClr val="accent4">
              <a:lumMod val="75000"/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947C7DBF-B9AF-A7C1-1686-111DEE62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036" y="4186381"/>
            <a:ext cx="1660383" cy="209837"/>
          </a:xfrm>
          <a:prstGeom prst="chevron">
            <a:avLst/>
          </a:prstGeom>
          <a:solidFill>
            <a:srgbClr val="304F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1116B11A-9D06-67F6-59D9-A375E70D2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8408" y="4186381"/>
            <a:ext cx="888050" cy="209340"/>
          </a:xfrm>
          <a:prstGeom prst="chevron">
            <a:avLst/>
          </a:prstGeom>
          <a:solidFill>
            <a:srgbClr val="65A567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623B1548-F145-0D18-8E4F-D07E55F7C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0591" y="4186381"/>
            <a:ext cx="950539" cy="209838"/>
          </a:xfrm>
          <a:prstGeom prst="chevron">
            <a:avLst/>
          </a:prstGeom>
          <a:solidFill>
            <a:srgbClr val="521B9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E9E164-91D7-4052-BE27-BEE5D40E8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2300121" y="4386675"/>
            <a:ext cx="0" cy="112901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90E737-42B4-9F2C-F864-7F849C8E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522" y="2413140"/>
            <a:ext cx="1184883" cy="10632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1B68B-2A22-8C2F-8DA8-A390A3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67" y="2933016"/>
            <a:ext cx="2968649" cy="956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EB7D6-F06B-EAD3-22D2-AAE57992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4711" y="1598067"/>
            <a:ext cx="2575824" cy="1408188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36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4CBE-DFB2-E467-AA14-E5C290F03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342898-CDBC-1FD4-1390-48B23776E0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502" y="1548414"/>
            <a:ext cx="10951700" cy="992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  <a:cs typeface="Arial" panose="020B0604020202020204" pitchFamily="34" charset="0"/>
              </a:rPr>
              <a:t>What Reviewers </a:t>
            </a:r>
            <a:r>
              <a:rPr lang="en-US" sz="4400" b="0" dirty="0"/>
              <a:t>and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  <a:cs typeface="Arial" panose="020B0604020202020204" pitchFamily="34" charset="0"/>
              </a:rPr>
              <a:t>NIH Staff are Saying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Graphic 8" descr="Vlog outline">
            <a:extLst>
              <a:ext uri="{FF2B5EF4-FFF2-40B4-BE49-F238E27FC236}">
                <a16:creationId xmlns:a16="http://schemas.microsoft.com/office/drawing/2014/main" id="{580155D7-E74B-2AA4-7365-B2AE1042D5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9634" y="2540740"/>
            <a:ext cx="4161184" cy="41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3501-19B2-B439-7DFE-D4808C676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4193-FDA0-7034-25AA-DFA16F4B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347228" cy="896116"/>
          </a:xfrm>
        </p:spPr>
        <p:txBody>
          <a:bodyPr>
            <a:normAutofit/>
          </a:bodyPr>
          <a:lstStyle/>
          <a:p>
            <a:r>
              <a:rPr lang="en-US" sz="2400" b="0" dirty="0"/>
              <a:t>NIH Videos on Impact of Change: Reviewer impressions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F8AA3-1982-4057-95B5-756C8DA2EE0A}"/>
              </a:ext>
            </a:extLst>
          </p:cNvPr>
          <p:cNvSpPr txBox="1"/>
          <p:nvPr/>
        </p:nvSpPr>
        <p:spPr>
          <a:xfrm>
            <a:off x="907717" y="1533999"/>
            <a:ext cx="1034722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ctr"/>
            <a:r>
              <a:rPr lang="en-US" dirty="0"/>
              <a:t>Excerpts from conversations with study section chairs about their impressions of peer review under the Simplified Review Framework.</a:t>
            </a:r>
          </a:p>
          <a:p>
            <a:pPr marL="0" lvl="1" fontAlgn="ctr"/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hlinkClick r:id="rId3" tooltip="Exiting Grants &amp; Funding site - Implementing SRF With a Focus on Importance of Research"/>
              </a:rPr>
              <a:t>Implementing SRF With a Focus on Importance of Research</a:t>
            </a:r>
            <a:r>
              <a:rPr lang="en-US" dirty="0"/>
              <a:t> 		September 17, 2025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hlinkClick r:id="rId4" tooltip="Exiting Grants &amp; Funding site - Encouraging the Evaluation of Risk"/>
              </a:rPr>
              <a:t>Encouraging the Evaluation of Risk</a:t>
            </a:r>
            <a:r>
              <a:rPr lang="en-US" dirty="0"/>
              <a:t> 				September 17, 2025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hlinkClick r:id="rId5" tooltip="Exiting Grants &amp; Funding site - Impact of SRF on Review Meeting Discussions"/>
              </a:rPr>
              <a:t>Impact of SRF on Review Meeting Discussions</a:t>
            </a:r>
            <a:r>
              <a:rPr lang="en-US" dirty="0"/>
              <a:t> 			September 9, 2025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hlinkClick r:id="rId6" tooltip="Exiting Grants &amp; Funding site - How SRF Changed Reviewers’ Approach"/>
              </a:rPr>
              <a:t>How SRF Changed Reviewers’ Approach</a:t>
            </a:r>
            <a:r>
              <a:rPr lang="en-US" dirty="0"/>
              <a:t> 				September 9, 2025</a:t>
            </a:r>
          </a:p>
          <a:p>
            <a:pPr marL="393700" lvl="2" indent="-2794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945C2-C835-BF8C-8A52-ABD66A20D83A}"/>
              </a:ext>
            </a:extLst>
          </p:cNvPr>
          <p:cNvSpPr txBox="1"/>
          <p:nvPr/>
        </p:nvSpPr>
        <p:spPr>
          <a:xfrm>
            <a:off x="5401994" y="5795891"/>
            <a:ext cx="589431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/news-events/</a:t>
            </a:r>
            <a:r>
              <a:rPr lang="en-US" sz="1200" dirty="0" err="1">
                <a:solidFill>
                  <a:srgbClr val="0070C0"/>
                </a:solidFill>
              </a:rPr>
              <a:t>nih</a:t>
            </a:r>
            <a:r>
              <a:rPr lang="en-US" sz="1200" dirty="0">
                <a:solidFill>
                  <a:srgbClr val="0070C0"/>
                </a:solidFill>
              </a:rPr>
              <a:t>-extramural-nexus-news/2026/01/learn-what-reviewers-say-about-implementing-the-simplified-review-framework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E5EB-CEC7-823D-EF94-1FB4C6B4D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40942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2E4AC-B86F-75BF-13C9-1D1E066C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F3CB-76F6-811A-581B-E61B4F9B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347228" cy="896116"/>
          </a:xfrm>
        </p:spPr>
        <p:txBody>
          <a:bodyPr>
            <a:normAutofit/>
          </a:bodyPr>
          <a:lstStyle/>
          <a:p>
            <a:r>
              <a:rPr lang="en-US" sz="2400" b="0" dirty="0"/>
              <a:t>NIH Videos on Impact of Change: Reviewer Impressions Summer 2025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DEDEC-1B7A-A83B-5D90-E7F6B8BB2F04}"/>
              </a:ext>
            </a:extLst>
          </p:cNvPr>
          <p:cNvSpPr txBox="1"/>
          <p:nvPr/>
        </p:nvSpPr>
        <p:spPr>
          <a:xfrm>
            <a:off x="907717" y="1626987"/>
            <a:ext cx="10388593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2" indent="-333375" fontAlgn="ctr">
              <a:spcBef>
                <a:spcPts val="18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Culture shift to focus more on Factor 1: </a:t>
            </a:r>
          </a:p>
          <a:p>
            <a:pPr marL="696913" lvl="2" indent="-295275" fontAlgn="ctr">
              <a:spcAft>
                <a:spcPts val="300"/>
              </a:spcAft>
              <a:buSzPct val="80000"/>
              <a:buFont typeface="System Font Regular"/>
              <a:buChar char="—"/>
            </a:pPr>
            <a:r>
              <a:rPr lang="en-US" dirty="0"/>
              <a:t>Importance of problem to be addressed (Should the research be done?)</a:t>
            </a:r>
          </a:p>
          <a:p>
            <a:pPr marL="696913" lvl="3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Are the questions being asked going to move the field forward and if so, how?</a:t>
            </a:r>
          </a:p>
          <a:p>
            <a:pPr marL="696913" lvl="3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Factor 1 now sets the ceiling for Overall Impact score </a:t>
            </a:r>
          </a:p>
          <a:p>
            <a:pPr marL="347663" lvl="2" indent="-287338" fontAlgn="ctr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of review previously and now:</a:t>
            </a:r>
          </a:p>
          <a:p>
            <a:pPr marL="696913" lvl="3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Was more about the health outcome (why study of disease x is important)</a:t>
            </a:r>
          </a:p>
          <a:p>
            <a:pPr marL="696913" lvl="3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Was less about the specific contribution of the application. </a:t>
            </a:r>
          </a:p>
          <a:p>
            <a:pPr marL="696913" lvl="3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Now focuses on why </a:t>
            </a:r>
            <a:r>
              <a:rPr lang="en-US" i="1" dirty="0">
                <a:solidFill>
                  <a:srgbClr val="0070C0"/>
                </a:solidFill>
              </a:rPr>
              <a:t>this project </a:t>
            </a:r>
            <a:r>
              <a:rPr lang="en-US" dirty="0"/>
              <a:t>needs to be done.</a:t>
            </a:r>
          </a:p>
          <a:p>
            <a:pPr marL="355600" indent="-341313" fontAlgn="ctr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Importance of the proposed research needs to be specific</a:t>
            </a:r>
          </a:p>
          <a:p>
            <a:pPr marL="696913" lvl="1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It’s not sufficient to mention the disease that the work is relevant to, or its importance </a:t>
            </a:r>
          </a:p>
          <a:p>
            <a:pPr marL="696913" lvl="1" indent="-295275" fontAlgn="ctr">
              <a:spcAft>
                <a:spcPts val="300"/>
              </a:spcAft>
              <a:buFont typeface="System Font Regular"/>
              <a:buChar char="—"/>
            </a:pPr>
            <a:r>
              <a:rPr lang="en-US" dirty="0"/>
              <a:t>It’s critical to explain how the proposed research specifically will move the field forward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FC68EA3-2E36-5712-A560-E87A60558657}"/>
              </a:ext>
            </a:extLst>
          </p:cNvPr>
          <p:cNvSpPr/>
          <p:nvPr/>
        </p:nvSpPr>
        <p:spPr>
          <a:xfrm>
            <a:off x="8698629" y="1231968"/>
            <a:ext cx="3493371" cy="889000"/>
          </a:xfrm>
          <a:prstGeom prst="wedgeEllipseCallout">
            <a:avLst>
              <a:gd name="adj1" fmla="val -12828"/>
              <a:gd name="adj2" fmla="val 48553"/>
            </a:avLst>
          </a:prstGeom>
          <a:solidFill>
            <a:schemeClr val="accent1">
              <a:alpha val="35888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Summary compiled by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Jen Barr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9E16C-56F6-7A65-636B-9689322BD35C}"/>
              </a:ext>
            </a:extLst>
          </p:cNvPr>
          <p:cNvSpPr txBox="1"/>
          <p:nvPr/>
        </p:nvSpPr>
        <p:spPr>
          <a:xfrm>
            <a:off x="5360628" y="5844997"/>
            <a:ext cx="589431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/news-events/</a:t>
            </a:r>
            <a:r>
              <a:rPr lang="en-US" sz="1200" dirty="0" err="1">
                <a:solidFill>
                  <a:srgbClr val="0070C0"/>
                </a:solidFill>
              </a:rPr>
              <a:t>nih</a:t>
            </a:r>
            <a:r>
              <a:rPr lang="en-US" sz="1200" dirty="0">
                <a:solidFill>
                  <a:srgbClr val="0070C0"/>
                </a:solidFill>
              </a:rPr>
              <a:t>-extramural-nexus-news/2026/01/learn-what-reviewers-say-about-implementing-the-simplified-review-framework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25B5C-B0CD-A24A-3B8A-A6A3F4BB8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8017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F2C3-F5E4-A5AE-0023-5E5D48C7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B395-F032-3408-ABB2-491D7004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347228" cy="896116"/>
          </a:xfrm>
        </p:spPr>
        <p:txBody>
          <a:bodyPr>
            <a:normAutofit/>
          </a:bodyPr>
          <a:lstStyle/>
          <a:p>
            <a:r>
              <a:rPr lang="en-US" sz="2400" b="0" dirty="0"/>
              <a:t>NIH Videos on Impact of Change: Reviewer Impressions Summer 2025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CC788-E84F-01F1-7BD3-C404257D4C6B}"/>
              </a:ext>
            </a:extLst>
          </p:cNvPr>
          <p:cNvSpPr txBox="1"/>
          <p:nvPr/>
        </p:nvSpPr>
        <p:spPr>
          <a:xfrm>
            <a:off x="907717" y="1533999"/>
            <a:ext cx="1051545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ctr">
              <a:spcAft>
                <a:spcPts val="1200"/>
              </a:spcAft>
            </a:pPr>
            <a:r>
              <a:rPr lang="en-US" sz="2000" dirty="0"/>
              <a:t>Thoughts on the system:</a:t>
            </a:r>
          </a:p>
          <a:p>
            <a:pPr marL="401638" lvl="2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Requires emphasis on this from SRO and Study Section Chair</a:t>
            </a:r>
          </a:p>
          <a:p>
            <a:pPr marL="401638" lvl="2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new system is more efficient: discussions have shifted from technical minutia to the importance of the research</a:t>
            </a:r>
          </a:p>
          <a:p>
            <a:pPr marL="401638" lvl="2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It’s helpful that Significance and Innovation are considered together (Factor 1) – less work than having to separate these criteria</a:t>
            </a:r>
          </a:p>
          <a:p>
            <a:pPr marL="401638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Less focused on the PI and institution – this component is reviewed after the science, so there is much less bias toward senior investigators</a:t>
            </a:r>
          </a:p>
          <a:p>
            <a:pPr marL="401638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Because primary reviewers had less to cover, more time was left for overall discussion </a:t>
            </a:r>
          </a:p>
          <a:p>
            <a:pPr fontAlgn="ctr">
              <a:spcAft>
                <a:spcPts val="600"/>
              </a:spcAft>
            </a:pPr>
            <a:r>
              <a:rPr lang="en-US" dirty="0">
                <a:solidFill>
                  <a:srgbClr val="65A567"/>
                </a:solidFill>
              </a:rPr>
              <a:t>_____</a:t>
            </a:r>
          </a:p>
          <a:p>
            <a:pPr marL="61913" fontAlgn="ctr">
              <a:spcAft>
                <a:spcPts val="600"/>
              </a:spcAft>
            </a:pPr>
            <a:r>
              <a:rPr lang="en-US" sz="2000" dirty="0">
                <a:solidFill>
                  <a:srgbClr val="65A567"/>
                </a:solidFill>
              </a:rPr>
              <a:t>Additional comments from other researchers </a:t>
            </a:r>
          </a:p>
          <a:p>
            <a:pPr marL="401638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5A567"/>
                </a:solidFill>
              </a:rPr>
              <a:t>Reiterated many points in the videos, and said it’s nice to not review Innovation separately</a:t>
            </a:r>
          </a:p>
          <a:p>
            <a:pPr marL="401638" indent="-339725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5A567"/>
                </a:solidFill>
              </a:rPr>
              <a:t>Panelists were not allowed to talk about Factor 3: Investigator</a:t>
            </a:r>
          </a:p>
          <a:p>
            <a:pPr marL="285750" indent="-2857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93700" lvl="2" indent="-2794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93700" lvl="2" indent="-2794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70363D66-A5D2-2C50-8281-8100BD8CE9BE}"/>
              </a:ext>
            </a:extLst>
          </p:cNvPr>
          <p:cNvSpPr/>
          <p:nvPr/>
        </p:nvSpPr>
        <p:spPr>
          <a:xfrm>
            <a:off x="8177929" y="1312733"/>
            <a:ext cx="3493371" cy="889000"/>
          </a:xfrm>
          <a:prstGeom prst="wedgeEllipseCallout">
            <a:avLst>
              <a:gd name="adj1" fmla="val -12828"/>
              <a:gd name="adj2" fmla="val 48553"/>
            </a:avLst>
          </a:prstGeom>
          <a:solidFill>
            <a:schemeClr val="accent1">
              <a:alpha val="35888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Summary compiled by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Jen Barr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1CF25-559D-5B1A-452C-7EA23B83B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183372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E093-92C1-473D-14A9-AEB5B2DD5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8ADB-A814-6D28-4CC6-ECE268B9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347228" cy="896116"/>
          </a:xfrm>
        </p:spPr>
        <p:txBody>
          <a:bodyPr>
            <a:normAutofit/>
          </a:bodyPr>
          <a:lstStyle/>
          <a:p>
            <a:r>
              <a:rPr lang="en-US" sz="2400" b="0" dirty="0"/>
              <a:t>Applicant Guidance from NIH</a:t>
            </a:r>
          </a:p>
        </p:txBody>
      </p:sp>
      <p:pic>
        <p:nvPicPr>
          <p:cNvPr id="7" name="Picture 6" descr="NIH web page with guiance regarding the Simplified Review Frameowork for appicants.">
            <a:extLst>
              <a:ext uri="{FF2B5EF4-FFF2-40B4-BE49-F238E27FC236}">
                <a16:creationId xmlns:a16="http://schemas.microsoft.com/office/drawing/2014/main" id="{7CCE4E8B-143B-0C71-2C53-36FFE0FC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711" y="455510"/>
            <a:ext cx="5852332" cy="5613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32A5D-B148-CF72-274F-85AF2D08E307}"/>
              </a:ext>
            </a:extLst>
          </p:cNvPr>
          <p:cNvSpPr txBox="1"/>
          <p:nvPr/>
        </p:nvSpPr>
        <p:spPr>
          <a:xfrm>
            <a:off x="907717" y="1537504"/>
            <a:ext cx="766099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As always, be sure to be responsive to the application requirements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Section IV. Application and Submission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Section V. Application Review Information of the funding opportunity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Learn more about how the </a:t>
            </a:r>
            <a:r>
              <a:rPr lang="en-US" sz="1200" u="sng" dirty="0">
                <a:hlinkClick r:id="rId4"/>
              </a:rPr>
              <a:t>simplified review framework impacts application review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dirty="0"/>
              <a:t>You must apply to a funding opportunity that includes the simplified review framework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Section V. Application Review Information of the funding opportunity (i.e., review criteria are organized into three factors).</a:t>
            </a:r>
          </a:p>
          <a:p>
            <a:endParaRPr lang="en-US" sz="1400" dirty="0"/>
          </a:p>
          <a:p>
            <a:r>
              <a:rPr lang="en-US" sz="1600" dirty="0"/>
              <a:t>Make sure you are preparing your application using forms with the competition id “FORMS-I” and associated application instructions.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5"/>
              </a:rPr>
              <a:t>Do I Have the Right Forms for My Application?</a:t>
            </a:r>
            <a:r>
              <a:rPr lang="en-US" sz="1200" dirty="0"/>
              <a:t> (PDF) for help identifying the competition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6"/>
              </a:rPr>
              <a:t>FORMS-I application guide instructions are available</a:t>
            </a:r>
            <a:r>
              <a:rPr lang="en-US" sz="12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dirty="0"/>
              <a:t>Applicants are encouraged to contact a NIH Program Official if they still have questions or need additional clarification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dirty="0"/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F2965-E8A0-B87A-6A70-CC1E02D9C49E}"/>
              </a:ext>
            </a:extLst>
          </p:cNvPr>
          <p:cNvSpPr txBox="1"/>
          <p:nvPr/>
        </p:nvSpPr>
        <p:spPr>
          <a:xfrm>
            <a:off x="914392" y="5830987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/policy-and-compliance/policy-topics/peer-review/simplifying-review/applicant-guidance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93E99-1F7B-E336-C8C9-2E11FEE75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103103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CAE2-C184-3829-D403-E9BEFB42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131A-8AD6-460A-987A-4737501F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10347228" cy="896116"/>
          </a:xfrm>
        </p:spPr>
        <p:txBody>
          <a:bodyPr>
            <a:normAutofit/>
          </a:bodyPr>
          <a:lstStyle/>
          <a:p>
            <a:r>
              <a:rPr lang="en-US" sz="2400" b="0" dirty="0"/>
              <a:t>Reviewer Guidance</a:t>
            </a:r>
          </a:p>
        </p:txBody>
      </p:sp>
      <p:pic>
        <p:nvPicPr>
          <p:cNvPr id="6" name="Picture 5" descr="NIH web page with guiance regarding the Simplified Review Frameowork for reviewers.">
            <a:extLst>
              <a:ext uri="{FF2B5EF4-FFF2-40B4-BE49-F238E27FC236}">
                <a16:creationId xmlns:a16="http://schemas.microsoft.com/office/drawing/2014/main" id="{92E7C450-2F9D-D67C-B564-8CD365C9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95" y="435595"/>
            <a:ext cx="6674664" cy="56262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CF21CBFA-5F68-B492-3F1C-F3DF1C604D92}"/>
              </a:ext>
            </a:extLst>
          </p:cNvPr>
          <p:cNvSpPr/>
          <p:nvPr/>
        </p:nvSpPr>
        <p:spPr>
          <a:xfrm>
            <a:off x="3604206" y="734875"/>
            <a:ext cx="4570803" cy="896116"/>
          </a:xfrm>
          <a:prstGeom prst="wedgeEllipseCallout">
            <a:avLst>
              <a:gd name="adj1" fmla="val -10964"/>
              <a:gd name="adj2" fmla="val -43663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For reviewers and NIH staff:</a:t>
            </a:r>
          </a:p>
          <a:p>
            <a:pPr algn="ctr" font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Learn what they’re looking for!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7250C-1C69-4049-8ECA-1A51938705AE}"/>
              </a:ext>
            </a:extLst>
          </p:cNvPr>
          <p:cNvSpPr txBox="1"/>
          <p:nvPr/>
        </p:nvSpPr>
        <p:spPr>
          <a:xfrm>
            <a:off x="907717" y="1648324"/>
            <a:ext cx="7680078" cy="402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Chair Orientation Session: Revisions to the NIH Fellowship – September 19,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PDF and video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Video Introduction to the Simplified Review Framework (SRF) – March 14,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Walk through evaluation and scoring of applications under the SRF.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Reviewer Guide to Evaluating Applications (PDF) – January 8,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Guidance on evaluating and scoring applications under the SRF.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Scoring Guidance (PDF) – March 14,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of approach to scoring under the SRF, with examples.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Reviewer Training Slides (PDF) – September 22,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on reviewing and scoring applications under the SRF (for use by scientific review officers in leading orientation sessions for reviewers in their scientific review group).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Chair Orientation Video – May 21, 2025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400" dirty="0"/>
              <a:t>Role of the review group Chair in implementing the SRF.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60A69-F2FE-3C29-D1E3-8D4201BD5453}"/>
              </a:ext>
            </a:extLst>
          </p:cNvPr>
          <p:cNvSpPr txBox="1"/>
          <p:nvPr/>
        </p:nvSpPr>
        <p:spPr>
          <a:xfrm>
            <a:off x="914392" y="5830987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/policy-and-compliance/policy-topics/peer-review/simplifying-review/reviewer-guidance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7A34F-7B36-10FF-5115-29494781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79053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D9A3-948F-3626-1928-ED480DBC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3AE57-9F61-2DA6-F816-F9364FC24C14}"/>
              </a:ext>
            </a:extLst>
          </p:cNvPr>
          <p:cNvSpPr txBox="1"/>
          <p:nvPr/>
        </p:nvSpPr>
        <p:spPr>
          <a:xfrm>
            <a:off x="914392" y="6061819"/>
            <a:ext cx="56388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/grants/guide/notice-files/NOT-OD-26-012.html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75E10-E3A8-143D-153A-EADDB3C9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5" y="455510"/>
            <a:ext cx="10347229" cy="896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Modifications to Peer Review Practices implemented Nov 2025 </a:t>
            </a:r>
          </a:p>
        </p:txBody>
      </p:sp>
      <p:pic>
        <p:nvPicPr>
          <p:cNvPr id="5" name="Picture 4" descr="NIH guidance on modifications to peer review implemented for applications considered at January and May 2025 Advisory Council sections.">
            <a:extLst>
              <a:ext uri="{FF2B5EF4-FFF2-40B4-BE49-F238E27FC236}">
                <a16:creationId xmlns:a16="http://schemas.microsoft.com/office/drawing/2014/main" id="{E6FB715F-0635-5913-EE82-1767B178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896" y="1491230"/>
            <a:ext cx="5302348" cy="45705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272A3A-EF93-5536-F907-3E696280FB95}"/>
              </a:ext>
            </a:extLst>
          </p:cNvPr>
          <p:cNvSpPr txBox="1"/>
          <p:nvPr/>
        </p:nvSpPr>
        <p:spPr>
          <a:xfrm>
            <a:off x="726950" y="1491230"/>
            <a:ext cx="85060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Account for meetings missed during lapse of appropriations in 2025 (</a:t>
            </a:r>
            <a:r>
              <a:rPr lang="en-US" sz="1600" u="sng" dirty="0">
                <a:hlinkClick r:id="rId4"/>
              </a:rPr>
              <a:t>NOT-OD-26-012</a:t>
            </a:r>
            <a:r>
              <a:rPr lang="en-US" sz="1600" u="sng" dirty="0"/>
              <a:t>)</a:t>
            </a:r>
            <a:r>
              <a:rPr lang="en-US" sz="1600" dirty="0"/>
              <a:t>.</a:t>
            </a:r>
          </a:p>
          <a:p>
            <a:pPr marL="285750" indent="-2857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applications submitted for the January and May 2026 Advisory Councils</a:t>
            </a:r>
          </a:p>
          <a:p>
            <a:pPr marL="635000" lvl="1" indent="-341313" fontAlgn="ctr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Fewer applications discussed: reduction from ~50% to 30–35% in most meetings</a:t>
            </a:r>
          </a:p>
          <a:p>
            <a:pPr marL="974725" lvl="2" indent="-277813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400" dirty="0"/>
              <a:t>Top third of applications:	</a:t>
            </a:r>
            <a:r>
              <a:rPr lang="en-US" sz="1400" dirty="0">
                <a:solidFill>
                  <a:srgbClr val="853A51"/>
                </a:solidFill>
              </a:rPr>
              <a:t>competitive and discussed</a:t>
            </a:r>
          </a:p>
          <a:p>
            <a:pPr marL="974725" lvl="2" indent="-277813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400" dirty="0"/>
              <a:t>Middle third of applications: 	</a:t>
            </a:r>
            <a:r>
              <a:rPr lang="en-US" sz="1400" dirty="0">
                <a:solidFill>
                  <a:srgbClr val="853A51"/>
                </a:solidFill>
              </a:rPr>
              <a:t>competitive but not discussed</a:t>
            </a:r>
            <a:endParaRPr lang="en-US" sz="1400" dirty="0"/>
          </a:p>
          <a:p>
            <a:pPr marL="974725" lvl="2" indent="-277813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400" dirty="0"/>
              <a:t>Lowest third of applications: 	</a:t>
            </a:r>
            <a:r>
              <a:rPr lang="en-US" sz="1400" dirty="0">
                <a:solidFill>
                  <a:srgbClr val="853A51"/>
                </a:solidFill>
              </a:rPr>
              <a:t>not competitive and not discussed</a:t>
            </a:r>
            <a:endParaRPr lang="en-US" sz="1400" dirty="0"/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635000" lvl="1" indent="-341313" fontAlgn="ctr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Summary statements will be simplified:</a:t>
            </a:r>
          </a:p>
          <a:p>
            <a:pPr marL="974725" lvl="2" indent="-277813" fontAlgn="ctr">
              <a:buFont typeface="System Font Regular"/>
              <a:buChar char="—"/>
            </a:pPr>
            <a:r>
              <a:rPr lang="en-US" sz="1400" dirty="0"/>
              <a:t>Will not include narrative paragraphs summarizing committee discussion. </a:t>
            </a:r>
          </a:p>
          <a:p>
            <a:pPr marL="974725" lvl="2" indent="-277813" fontAlgn="ctr">
              <a:buFont typeface="System Font Regular"/>
              <a:buChar char="—"/>
            </a:pPr>
            <a:r>
              <a:rPr lang="en-US" sz="1400" dirty="0"/>
              <a:t>Instead, bullets will describe the main score driving points.  </a:t>
            </a:r>
          </a:p>
          <a:p>
            <a:pPr marL="974725" lvl="2" indent="-277813" fontAlgn="ctr">
              <a:buFont typeface="System Font Regular"/>
              <a:buChar char="—"/>
            </a:pPr>
            <a:r>
              <a:rPr lang="en-US" sz="1400" dirty="0"/>
              <a:t>Summaries for all applications will contain the written critiques from the 3 assigned reviewers, as is currently the case. </a:t>
            </a:r>
          </a:p>
          <a:p>
            <a:pPr marL="974725" lvl="2" indent="-277813" fontAlgn="ctr">
              <a:buFont typeface="System Font Regular"/>
              <a:buChar char="—"/>
            </a:pPr>
            <a:r>
              <a:rPr lang="en-US" sz="1400" dirty="0"/>
              <a:t>Summaries for applications that are discussed will include the overall impact score.</a:t>
            </a:r>
          </a:p>
          <a:p>
            <a:endParaRPr lang="en-US" dirty="0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2B34EC7-C2A0-CDB9-FA89-06DB604AB498}"/>
              </a:ext>
            </a:extLst>
          </p:cNvPr>
          <p:cNvSpPr/>
          <p:nvPr/>
        </p:nvSpPr>
        <p:spPr>
          <a:xfrm>
            <a:off x="4374991" y="5297648"/>
            <a:ext cx="5638799" cy="896116"/>
          </a:xfrm>
          <a:prstGeom prst="wedgeEllipseCallout">
            <a:avLst>
              <a:gd name="adj1" fmla="val -13384"/>
              <a:gd name="adj2" fmla="val -314755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Applications in middle third will be considered for funding, along with the discussed applications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BC93ED9-059E-3664-1CA8-5BBDF8AFDD16}"/>
              </a:ext>
            </a:extLst>
          </p:cNvPr>
          <p:cNvSpPr/>
          <p:nvPr/>
        </p:nvSpPr>
        <p:spPr>
          <a:xfrm>
            <a:off x="0" y="4907414"/>
            <a:ext cx="4374991" cy="1052219"/>
          </a:xfrm>
          <a:prstGeom prst="wedgeRectCallout">
            <a:avLst>
              <a:gd name="adj1" fmla="val 55948"/>
              <a:gd name="adj2" fmla="val 29908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POs have reached out for more info on middle-third apps.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If this happens to you, read the letter carefully (they might  not want a full rebuttal </a:t>
            </a:r>
            <a:r>
              <a:rPr lang="en-US" sz="1200" dirty="0" err="1">
                <a:solidFill>
                  <a:srgbClr val="853A51"/>
                </a:solidFill>
              </a:rPr>
              <a:t>ro</a:t>
            </a:r>
            <a:r>
              <a:rPr lang="en-US" sz="1200" dirty="0">
                <a:solidFill>
                  <a:srgbClr val="853A51"/>
                </a:solidFill>
              </a:rPr>
              <a:t> review comments, e.g., where in the grant ”missing” information was provided). 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53A51"/>
                </a:solidFill>
              </a:rPr>
              <a:t>Rapport with PO can be helpful.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BE86F-738A-6459-9C99-E5A371CB7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4946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73B0-93EC-661A-E3F1-3F7ED502A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3324-1105-3B90-9A84-20D84AF4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5" y="455510"/>
            <a:ext cx="10347229" cy="896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Modifications to Peer Review Practices extended</a:t>
            </a:r>
          </a:p>
        </p:txBody>
      </p:sp>
      <p:pic>
        <p:nvPicPr>
          <p:cNvPr id="3" name="Picture 2" descr="NIH guidance on modifications to peer review implemented for applications considered at October 2025 Advisory Council sections.">
            <a:extLst>
              <a:ext uri="{FF2B5EF4-FFF2-40B4-BE49-F238E27FC236}">
                <a16:creationId xmlns:a16="http://schemas.microsoft.com/office/drawing/2014/main" id="{475334C9-CB38-5D9F-D1EF-6D8ABB86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20" y="1756500"/>
            <a:ext cx="5100496" cy="4305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B8FD515D-48C5-A987-46FC-A6A90D2F5039}"/>
              </a:ext>
            </a:extLst>
          </p:cNvPr>
          <p:cNvSpPr/>
          <p:nvPr/>
        </p:nvSpPr>
        <p:spPr>
          <a:xfrm>
            <a:off x="8609427" y="111815"/>
            <a:ext cx="3981157" cy="896116"/>
          </a:xfrm>
          <a:prstGeom prst="wedgeEllipseCallout">
            <a:avLst>
              <a:gd name="adj1" fmla="val -16586"/>
              <a:gd name="adj2" fmla="val 135792"/>
            </a:avLst>
          </a:prstGeom>
          <a:solidFill>
            <a:srgbClr val="853A51">
              <a:alpha val="20000"/>
            </a:srgbClr>
          </a:solidFill>
          <a:ln>
            <a:solidFill>
              <a:srgbClr val="853A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1600" dirty="0">
                <a:solidFill>
                  <a:srgbClr val="853A51"/>
                </a:solidFill>
              </a:rPr>
              <a:t>For the October 2026 Advisory Council</a:t>
            </a:r>
          </a:p>
          <a:p>
            <a:pPr algn="ctr" fontAlgn="ctr">
              <a:spcAft>
                <a:spcPts val="600"/>
              </a:spcAft>
            </a:pPr>
            <a:r>
              <a:rPr lang="en-US" sz="1600" dirty="0">
                <a:hlinkClick r:id="rId4"/>
              </a:rPr>
              <a:t>NOT-OD-26-069</a:t>
            </a:r>
            <a:endParaRPr lang="en-US" sz="1600" dirty="0">
              <a:solidFill>
                <a:srgbClr val="853A5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1DA0B-E64B-2847-D97F-6210BD5200B7}"/>
              </a:ext>
            </a:extLst>
          </p:cNvPr>
          <p:cNvSpPr txBox="1"/>
          <p:nvPr/>
        </p:nvSpPr>
        <p:spPr>
          <a:xfrm>
            <a:off x="820854" y="1560352"/>
            <a:ext cx="850602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Account for meetings missed during lapse of appropriations in 2025 (</a:t>
            </a:r>
            <a:r>
              <a:rPr lang="en-US" sz="1600" u="sng" dirty="0">
                <a:hlinkClick r:id="rId5"/>
              </a:rPr>
              <a:t>NOT-OD-26-012</a:t>
            </a:r>
            <a:r>
              <a:rPr lang="en-US" sz="1600" u="sng" dirty="0"/>
              <a:t>)</a:t>
            </a:r>
            <a:r>
              <a:rPr lang="en-US" sz="1600" dirty="0"/>
              <a:t>.</a:t>
            </a:r>
          </a:p>
          <a:p>
            <a:pPr marL="285750" indent="-2857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applications submitted for the January and May 2026 Advisory Councils</a:t>
            </a:r>
          </a:p>
          <a:p>
            <a:pPr marL="635000" lvl="1" indent="-341313" fontAlgn="ctr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Fewer applications discussed: reduction from ~50% to 30–35% in most meetings</a:t>
            </a:r>
          </a:p>
          <a:p>
            <a:pPr marL="928688" lvl="2" indent="-279400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600" dirty="0"/>
              <a:t>Top third of applications:	</a:t>
            </a:r>
            <a:r>
              <a:rPr lang="en-US" sz="1600" dirty="0">
                <a:solidFill>
                  <a:srgbClr val="853A51"/>
                </a:solidFill>
              </a:rPr>
              <a:t>competitive and discussed</a:t>
            </a:r>
          </a:p>
          <a:p>
            <a:pPr marL="928688" lvl="2" indent="-279400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600" dirty="0"/>
              <a:t>Middle third of applications: 	</a:t>
            </a:r>
            <a:r>
              <a:rPr lang="en-US" sz="1600" dirty="0">
                <a:solidFill>
                  <a:srgbClr val="853A51"/>
                </a:solidFill>
              </a:rPr>
              <a:t>competitive but not discussed</a:t>
            </a:r>
            <a:endParaRPr lang="en-US" sz="1600" dirty="0"/>
          </a:p>
          <a:p>
            <a:pPr marL="928688" lvl="2" indent="-279400" fontAlgn="ctr">
              <a:buSzPct val="80000"/>
              <a:buFont typeface="System Font Regular"/>
              <a:buChar char="—"/>
              <a:tabLst>
                <a:tab pos="4157663" algn="l"/>
              </a:tabLst>
            </a:pPr>
            <a:r>
              <a:rPr lang="en-US" sz="1600" dirty="0"/>
              <a:t>Lowest third of applications: 	</a:t>
            </a:r>
            <a:r>
              <a:rPr lang="en-US" sz="1600" dirty="0">
                <a:solidFill>
                  <a:srgbClr val="853A51"/>
                </a:solidFill>
              </a:rPr>
              <a:t>not competitive and not discussed</a:t>
            </a:r>
            <a:endParaRPr lang="en-US" sz="1600" dirty="0"/>
          </a:p>
          <a:p>
            <a:pPr lvl="2" fontAlgn="ctr"/>
            <a:endParaRPr lang="en-US" sz="1600" dirty="0"/>
          </a:p>
          <a:p>
            <a:pPr marL="635000" lvl="1" indent="-341313" fontAlgn="ctr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Summary statements will be simplified:</a:t>
            </a:r>
          </a:p>
          <a:p>
            <a:pPr marL="928688" lvl="2" indent="-279400" fontAlgn="ctr">
              <a:buFont typeface="System Font Regular"/>
              <a:buChar char="—"/>
            </a:pPr>
            <a:r>
              <a:rPr lang="en-US" sz="1600" dirty="0"/>
              <a:t>Will not include narrative paragraphs summarizing committee discussion. </a:t>
            </a:r>
          </a:p>
          <a:p>
            <a:pPr marL="928688" lvl="2" indent="-279400" fontAlgn="ctr">
              <a:buFont typeface="System Font Regular"/>
              <a:buChar char="—"/>
            </a:pPr>
            <a:r>
              <a:rPr lang="en-US" sz="1600" dirty="0"/>
              <a:t>Instead, bullets will describe the main score driving points.  </a:t>
            </a:r>
          </a:p>
          <a:p>
            <a:pPr marL="928688" lvl="2" indent="-279400" fontAlgn="ctr">
              <a:buFont typeface="System Font Regular"/>
              <a:buChar char="—"/>
            </a:pPr>
            <a:r>
              <a:rPr lang="en-US" sz="1600" dirty="0"/>
              <a:t>Summaries for all applications will contain the written critiques from the 3 assigned reviewers, as is currently the case. </a:t>
            </a:r>
          </a:p>
          <a:p>
            <a:pPr marL="928688" lvl="2" indent="-279400" fontAlgn="ctr">
              <a:buFont typeface="System Font Regular"/>
              <a:buChar char="—"/>
            </a:pPr>
            <a:r>
              <a:rPr lang="en-US" sz="1600" dirty="0"/>
              <a:t>Summaries for applications that are discussed will include the overall impact score.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C7746-A8F5-20B9-48D2-3A63C165DA9E}"/>
              </a:ext>
            </a:extLst>
          </p:cNvPr>
          <p:cNvSpPr txBox="1"/>
          <p:nvPr/>
        </p:nvSpPr>
        <p:spPr>
          <a:xfrm>
            <a:off x="914392" y="6061819"/>
            <a:ext cx="56388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/grants/guide/notice-files/NOT-OD-26-069.html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E1C69-6B4B-45D5-C301-BA8CACCA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4228016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8D128-94A2-8ED8-BE7F-2B65CE24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ADCAE3-F4A5-DF2A-FA3B-A13A1F1C93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502" y="1548414"/>
            <a:ext cx="10951700" cy="992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  <a:cs typeface="Arial" panose="020B0604020202020204" pitchFamily="34" charset="0"/>
              </a:rPr>
              <a:t>Take advantage of SERCC Resources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Graphic 8" descr="Treasure Map outline">
            <a:extLst>
              <a:ext uri="{FF2B5EF4-FFF2-40B4-BE49-F238E27FC236}">
                <a16:creationId xmlns:a16="http://schemas.microsoft.com/office/drawing/2014/main" id="{9472CB92-12BE-0976-8BBA-619900FE0C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3887" y="2723687"/>
            <a:ext cx="3187147" cy="31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FA9C-7011-0CB5-6471-1CB2218D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36B4-4301-AD12-CB33-F575F6B2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How we can help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5F6040-E227-3F75-07D2-EF7DAF8138A3}"/>
              </a:ext>
            </a:extLst>
          </p:cNvPr>
          <p:cNvSpPr txBox="1"/>
          <p:nvPr/>
        </p:nvSpPr>
        <p:spPr>
          <a:xfrm>
            <a:off x="989186" y="1723081"/>
            <a:ext cx="32799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work with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Faculty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Staff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Fellows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Postdocs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Graduate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84AB-3565-B390-5DA7-AFC4769F0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4087DF-06EC-9135-7147-0A6E337C7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0120" y="3482808"/>
            <a:ext cx="1097280" cy="1097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7E110B-EFD2-C85F-6A34-C0EB552A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8798" y="5060273"/>
            <a:ext cx="1097280" cy="1097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393C9-7157-D3ED-BFDB-226FE54F8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3414" y="4720856"/>
            <a:ext cx="1743739" cy="79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7FA7C-D89F-FC53-522D-3C44FD7F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1083" y="132892"/>
            <a:ext cx="3594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Edit/Help Write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Research Proposals and Manuscripts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6B5C1-3C2D-74A7-27EB-120A4A79D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4210" y="1708715"/>
            <a:ext cx="250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Collaborate with Other UI Offices and Programs, e.g.: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CCOM Research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Obermann Working Group for Teaching with Writing (campus-wide)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Development Office (OVPR)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418737-1377-D483-A32A-ED657EE9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1240" y="5179683"/>
            <a:ext cx="125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>
                <a:solidFill>
                  <a:srgbClr val="0070C0"/>
                </a:solidFill>
              </a:rPr>
              <a:t>Develop and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Disseminate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F3007-C498-293D-F850-AE1A29942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1672" y="3588836"/>
            <a:ext cx="236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(Free)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Host Ask-the-Editor Sessions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Host Open Writing Sessions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3FFE2-52ED-BDE8-5B51-A83CE56A1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4032" y="5811118"/>
            <a:ext cx="250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 Courses and </a:t>
            </a:r>
          </a:p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Course Lectures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38374-3EE8-738E-2913-DC2F915D9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51504" y="4902222"/>
            <a:ext cx="250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Present (and Host) </a:t>
            </a:r>
          </a:p>
          <a:p>
            <a:pPr algn="r"/>
            <a:r>
              <a:rPr lang="en-US" sz="1200" dirty="0">
                <a:solidFill>
                  <a:srgbClr val="0070C0"/>
                </a:solidFill>
              </a:rPr>
              <a:t>Seminars, Workshops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E9064F-7D80-A31E-FB0C-CD4157781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8515" y="3565095"/>
            <a:ext cx="16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Host Internships in Scientific Editing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8DF367-29CC-A446-D8D5-4AC855C5B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2236" y="2172301"/>
            <a:ext cx="16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Keep Current on Funding Agency and  Journal Expectations 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A08DD2B-9887-4364-95F5-08186EDBE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6866" y="1173806"/>
            <a:ext cx="585100" cy="59036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2FD500-A6EB-AA32-6588-AD78A5D0E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4852" y="840318"/>
            <a:ext cx="178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Proposal          Development Service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1AE36D3F-804D-C992-C1F7-4E9D2D33E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946930" y="1119761"/>
            <a:ext cx="685622" cy="140501"/>
          </a:xfrm>
          <a:prstGeom prst="curvedConnector2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34DAC4-517F-324E-EBBB-2A8C1317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8372" y="5297502"/>
            <a:ext cx="778680" cy="628158"/>
            <a:chOff x="970196" y="2664809"/>
            <a:chExt cx="457200" cy="390239"/>
          </a:xfrm>
        </p:grpSpPr>
        <p:grpSp>
          <p:nvGrpSpPr>
            <p:cNvPr id="55" name="Graphic 44">
              <a:extLst>
                <a:ext uri="{FF2B5EF4-FFF2-40B4-BE49-F238E27FC236}">
                  <a16:creationId xmlns:a16="http://schemas.microsoft.com/office/drawing/2014/main" id="{BA384638-3934-78C7-50F3-89648854015F}"/>
                </a:ext>
              </a:extLst>
            </p:cNvPr>
            <p:cNvGrpSpPr/>
            <p:nvPr/>
          </p:nvGrpSpPr>
          <p:grpSpPr>
            <a:xfrm>
              <a:off x="988198" y="2773109"/>
              <a:ext cx="438149" cy="280796"/>
              <a:chOff x="1786476" y="2896995"/>
              <a:chExt cx="438149" cy="280796"/>
            </a:xfrm>
            <a:solidFill>
              <a:srgbClr val="FFCD00"/>
            </a:solidFill>
          </p:grpSpPr>
          <p:sp>
            <p:nvSpPr>
              <p:cNvPr id="73" name="Freeform: Shape 387">
                <a:extLst>
                  <a:ext uri="{FF2B5EF4-FFF2-40B4-BE49-F238E27FC236}">
                    <a16:creationId xmlns:a16="http://schemas.microsoft.com/office/drawing/2014/main" id="{5016BFC8-2B50-7455-CAB4-672400C7E680}"/>
                  </a:ext>
                </a:extLst>
              </p:cNvPr>
              <p:cNvSpPr/>
              <p:nvPr/>
            </p:nvSpPr>
            <p:spPr>
              <a:xfrm>
                <a:off x="2162618" y="3154646"/>
                <a:ext cx="62007" cy="23145"/>
              </a:xfrm>
              <a:custGeom>
                <a:avLst/>
                <a:gdLst>
                  <a:gd name="connsiteX0" fmla="*/ 62008 w 62007"/>
                  <a:gd name="connsiteY0" fmla="*/ 16478 h 23145"/>
                  <a:gd name="connsiteX1" fmla="*/ 62008 w 62007"/>
                  <a:gd name="connsiteY1" fmla="*/ 23146 h 23145"/>
                  <a:gd name="connsiteX2" fmla="*/ 0 w 62007"/>
                  <a:gd name="connsiteY2" fmla="*/ 23146 h 23145"/>
                  <a:gd name="connsiteX3" fmla="*/ 0 w 62007"/>
                  <a:gd name="connsiteY3" fmla="*/ 16478 h 23145"/>
                  <a:gd name="connsiteX4" fmla="*/ 15526 w 62007"/>
                  <a:gd name="connsiteY4" fmla="*/ 0 h 23145"/>
                  <a:gd name="connsiteX5" fmla="*/ 46292 w 62007"/>
                  <a:gd name="connsiteY5" fmla="*/ 0 h 23145"/>
                  <a:gd name="connsiteX6" fmla="*/ 62008 w 62007"/>
                  <a:gd name="connsiteY6" fmla="*/ 16478 h 2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07" h="23145">
                    <a:moveTo>
                      <a:pt x="62008" y="16478"/>
                    </a:moveTo>
                    <a:lnTo>
                      <a:pt x="62008" y="23146"/>
                    </a:lnTo>
                    <a:lnTo>
                      <a:pt x="0" y="23146"/>
                    </a:lnTo>
                    <a:lnTo>
                      <a:pt x="0" y="16478"/>
                    </a:lnTo>
                    <a:cubicBezTo>
                      <a:pt x="0" y="7620"/>
                      <a:pt x="6953" y="381"/>
                      <a:pt x="15526" y="0"/>
                    </a:cubicBezTo>
                    <a:lnTo>
                      <a:pt x="46292" y="0"/>
                    </a:lnTo>
                    <a:cubicBezTo>
                      <a:pt x="55150" y="381"/>
                      <a:pt x="62008" y="7620"/>
                      <a:pt x="62008" y="1647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88">
                <a:extLst>
                  <a:ext uri="{FF2B5EF4-FFF2-40B4-BE49-F238E27FC236}">
                    <a16:creationId xmlns:a16="http://schemas.microsoft.com/office/drawing/2014/main" id="{3E166535-9DDB-8C73-AFF3-2CFFC0FDC090}"/>
                  </a:ext>
                </a:extLst>
              </p:cNvPr>
              <p:cNvSpPr/>
              <p:nvPr/>
            </p:nvSpPr>
            <p:spPr>
              <a:xfrm>
                <a:off x="2068606" y="3154646"/>
                <a:ext cx="62007" cy="23145"/>
              </a:xfrm>
              <a:custGeom>
                <a:avLst/>
                <a:gdLst>
                  <a:gd name="connsiteX0" fmla="*/ 62008 w 62007"/>
                  <a:gd name="connsiteY0" fmla="*/ 16478 h 23145"/>
                  <a:gd name="connsiteX1" fmla="*/ 62008 w 62007"/>
                  <a:gd name="connsiteY1" fmla="*/ 23146 h 23145"/>
                  <a:gd name="connsiteX2" fmla="*/ 0 w 62007"/>
                  <a:gd name="connsiteY2" fmla="*/ 23146 h 23145"/>
                  <a:gd name="connsiteX3" fmla="*/ 0 w 62007"/>
                  <a:gd name="connsiteY3" fmla="*/ 16478 h 23145"/>
                  <a:gd name="connsiteX4" fmla="*/ 15431 w 62007"/>
                  <a:gd name="connsiteY4" fmla="*/ 0 h 23145"/>
                  <a:gd name="connsiteX5" fmla="*/ 46292 w 62007"/>
                  <a:gd name="connsiteY5" fmla="*/ 0 h 23145"/>
                  <a:gd name="connsiteX6" fmla="*/ 62008 w 62007"/>
                  <a:gd name="connsiteY6" fmla="*/ 16478 h 2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07" h="23145">
                    <a:moveTo>
                      <a:pt x="62008" y="16478"/>
                    </a:moveTo>
                    <a:lnTo>
                      <a:pt x="62008" y="23146"/>
                    </a:lnTo>
                    <a:lnTo>
                      <a:pt x="0" y="23146"/>
                    </a:lnTo>
                    <a:lnTo>
                      <a:pt x="0" y="16478"/>
                    </a:lnTo>
                    <a:cubicBezTo>
                      <a:pt x="0" y="7620"/>
                      <a:pt x="6858" y="381"/>
                      <a:pt x="15431" y="0"/>
                    </a:cubicBezTo>
                    <a:lnTo>
                      <a:pt x="46292" y="0"/>
                    </a:lnTo>
                    <a:cubicBezTo>
                      <a:pt x="55055" y="381"/>
                      <a:pt x="62008" y="7620"/>
                      <a:pt x="62008" y="1647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89">
                <a:extLst>
                  <a:ext uri="{FF2B5EF4-FFF2-40B4-BE49-F238E27FC236}">
                    <a16:creationId xmlns:a16="http://schemas.microsoft.com/office/drawing/2014/main" id="{57BA604F-1C59-9682-118C-CA9C5A577A18}"/>
                  </a:ext>
                </a:extLst>
              </p:cNvPr>
              <p:cNvSpPr/>
              <p:nvPr/>
            </p:nvSpPr>
            <p:spPr>
              <a:xfrm>
                <a:off x="1974594" y="3154646"/>
                <a:ext cx="61912" cy="23145"/>
              </a:xfrm>
              <a:custGeom>
                <a:avLst/>
                <a:gdLst>
                  <a:gd name="connsiteX0" fmla="*/ 61913 w 61912"/>
                  <a:gd name="connsiteY0" fmla="*/ 16478 h 23145"/>
                  <a:gd name="connsiteX1" fmla="*/ 61913 w 61912"/>
                  <a:gd name="connsiteY1" fmla="*/ 23146 h 23145"/>
                  <a:gd name="connsiteX2" fmla="*/ 0 w 61912"/>
                  <a:gd name="connsiteY2" fmla="*/ 23146 h 23145"/>
                  <a:gd name="connsiteX3" fmla="*/ 0 w 61912"/>
                  <a:gd name="connsiteY3" fmla="*/ 16478 h 23145"/>
                  <a:gd name="connsiteX4" fmla="*/ 15431 w 61912"/>
                  <a:gd name="connsiteY4" fmla="*/ 0 h 23145"/>
                  <a:gd name="connsiteX5" fmla="*/ 46292 w 61912"/>
                  <a:gd name="connsiteY5" fmla="*/ 0 h 23145"/>
                  <a:gd name="connsiteX6" fmla="*/ 61913 w 61912"/>
                  <a:gd name="connsiteY6" fmla="*/ 16478 h 2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12" h="23145">
                    <a:moveTo>
                      <a:pt x="61913" y="16478"/>
                    </a:moveTo>
                    <a:lnTo>
                      <a:pt x="61913" y="23146"/>
                    </a:lnTo>
                    <a:lnTo>
                      <a:pt x="0" y="23146"/>
                    </a:lnTo>
                    <a:lnTo>
                      <a:pt x="0" y="16478"/>
                    </a:lnTo>
                    <a:cubicBezTo>
                      <a:pt x="0" y="7620"/>
                      <a:pt x="6858" y="381"/>
                      <a:pt x="15431" y="0"/>
                    </a:cubicBezTo>
                    <a:lnTo>
                      <a:pt x="46292" y="0"/>
                    </a:lnTo>
                    <a:cubicBezTo>
                      <a:pt x="55055" y="381"/>
                      <a:pt x="61913" y="7620"/>
                      <a:pt x="61913" y="1647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90">
                <a:extLst>
                  <a:ext uri="{FF2B5EF4-FFF2-40B4-BE49-F238E27FC236}">
                    <a16:creationId xmlns:a16="http://schemas.microsoft.com/office/drawing/2014/main" id="{5A76439A-4759-968A-54ED-52084FCBFACF}"/>
                  </a:ext>
                </a:extLst>
              </p:cNvPr>
              <p:cNvSpPr/>
              <p:nvPr/>
            </p:nvSpPr>
            <p:spPr>
              <a:xfrm>
                <a:off x="1880488" y="3154646"/>
                <a:ext cx="62007" cy="23145"/>
              </a:xfrm>
              <a:custGeom>
                <a:avLst/>
                <a:gdLst>
                  <a:gd name="connsiteX0" fmla="*/ 62008 w 62007"/>
                  <a:gd name="connsiteY0" fmla="*/ 16478 h 23145"/>
                  <a:gd name="connsiteX1" fmla="*/ 62008 w 62007"/>
                  <a:gd name="connsiteY1" fmla="*/ 23146 h 23145"/>
                  <a:gd name="connsiteX2" fmla="*/ 0 w 62007"/>
                  <a:gd name="connsiteY2" fmla="*/ 23146 h 23145"/>
                  <a:gd name="connsiteX3" fmla="*/ 0 w 62007"/>
                  <a:gd name="connsiteY3" fmla="*/ 16478 h 23145"/>
                  <a:gd name="connsiteX4" fmla="*/ 15526 w 62007"/>
                  <a:gd name="connsiteY4" fmla="*/ 0 h 23145"/>
                  <a:gd name="connsiteX5" fmla="*/ 46292 w 62007"/>
                  <a:gd name="connsiteY5" fmla="*/ 0 h 23145"/>
                  <a:gd name="connsiteX6" fmla="*/ 62008 w 62007"/>
                  <a:gd name="connsiteY6" fmla="*/ 16478 h 2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07" h="23145">
                    <a:moveTo>
                      <a:pt x="62008" y="16478"/>
                    </a:moveTo>
                    <a:lnTo>
                      <a:pt x="62008" y="23146"/>
                    </a:lnTo>
                    <a:lnTo>
                      <a:pt x="0" y="23146"/>
                    </a:lnTo>
                    <a:lnTo>
                      <a:pt x="0" y="16478"/>
                    </a:lnTo>
                    <a:cubicBezTo>
                      <a:pt x="0" y="7620"/>
                      <a:pt x="6953" y="381"/>
                      <a:pt x="15526" y="0"/>
                    </a:cubicBezTo>
                    <a:lnTo>
                      <a:pt x="46292" y="0"/>
                    </a:lnTo>
                    <a:cubicBezTo>
                      <a:pt x="55150" y="381"/>
                      <a:pt x="62008" y="7620"/>
                      <a:pt x="62008" y="1647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91">
                <a:extLst>
                  <a:ext uri="{FF2B5EF4-FFF2-40B4-BE49-F238E27FC236}">
                    <a16:creationId xmlns:a16="http://schemas.microsoft.com/office/drawing/2014/main" id="{79570A1C-5A3C-A8B3-DA5D-4140E97758C5}"/>
                  </a:ext>
                </a:extLst>
              </p:cNvPr>
              <p:cNvSpPr/>
              <p:nvPr/>
            </p:nvSpPr>
            <p:spPr>
              <a:xfrm>
                <a:off x="1786476" y="3154646"/>
                <a:ext cx="62007" cy="23145"/>
              </a:xfrm>
              <a:custGeom>
                <a:avLst/>
                <a:gdLst>
                  <a:gd name="connsiteX0" fmla="*/ 62008 w 62007"/>
                  <a:gd name="connsiteY0" fmla="*/ 16478 h 23145"/>
                  <a:gd name="connsiteX1" fmla="*/ 62008 w 62007"/>
                  <a:gd name="connsiteY1" fmla="*/ 23146 h 23145"/>
                  <a:gd name="connsiteX2" fmla="*/ 0 w 62007"/>
                  <a:gd name="connsiteY2" fmla="*/ 23146 h 23145"/>
                  <a:gd name="connsiteX3" fmla="*/ 0 w 62007"/>
                  <a:gd name="connsiteY3" fmla="*/ 16478 h 23145"/>
                  <a:gd name="connsiteX4" fmla="*/ 15431 w 62007"/>
                  <a:gd name="connsiteY4" fmla="*/ 0 h 23145"/>
                  <a:gd name="connsiteX5" fmla="*/ 46292 w 62007"/>
                  <a:gd name="connsiteY5" fmla="*/ 0 h 23145"/>
                  <a:gd name="connsiteX6" fmla="*/ 62008 w 62007"/>
                  <a:gd name="connsiteY6" fmla="*/ 16478 h 2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07" h="23145">
                    <a:moveTo>
                      <a:pt x="62008" y="16478"/>
                    </a:moveTo>
                    <a:lnTo>
                      <a:pt x="62008" y="23146"/>
                    </a:lnTo>
                    <a:lnTo>
                      <a:pt x="0" y="23146"/>
                    </a:lnTo>
                    <a:lnTo>
                      <a:pt x="0" y="16478"/>
                    </a:lnTo>
                    <a:cubicBezTo>
                      <a:pt x="0" y="7620"/>
                      <a:pt x="6858" y="381"/>
                      <a:pt x="15431" y="0"/>
                    </a:cubicBezTo>
                    <a:lnTo>
                      <a:pt x="46292" y="0"/>
                    </a:lnTo>
                    <a:cubicBezTo>
                      <a:pt x="55055" y="381"/>
                      <a:pt x="62008" y="7620"/>
                      <a:pt x="62008" y="1647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92">
                <a:extLst>
                  <a:ext uri="{FF2B5EF4-FFF2-40B4-BE49-F238E27FC236}">
                    <a16:creationId xmlns:a16="http://schemas.microsoft.com/office/drawing/2014/main" id="{915E9DB6-1577-59BB-659E-B569C6E35B14}"/>
                  </a:ext>
                </a:extLst>
              </p:cNvPr>
              <p:cNvSpPr/>
              <p:nvPr/>
            </p:nvSpPr>
            <p:spPr>
              <a:xfrm>
                <a:off x="2015171" y="2896995"/>
                <a:ext cx="115347" cy="71913"/>
              </a:xfrm>
              <a:custGeom>
                <a:avLst/>
                <a:gdLst>
                  <a:gd name="connsiteX0" fmla="*/ 115348 w 115347"/>
                  <a:gd name="connsiteY0" fmla="*/ 43339 h 71913"/>
                  <a:gd name="connsiteX1" fmla="*/ 115348 w 115347"/>
                  <a:gd name="connsiteY1" fmla="*/ 71914 h 71913"/>
                  <a:gd name="connsiteX2" fmla="*/ 60198 w 115347"/>
                  <a:gd name="connsiteY2" fmla="*/ 71914 h 71913"/>
                  <a:gd name="connsiteX3" fmla="*/ 60198 w 115347"/>
                  <a:gd name="connsiteY3" fmla="*/ 49625 h 71913"/>
                  <a:gd name="connsiteX4" fmla="*/ 56674 w 115347"/>
                  <a:gd name="connsiteY4" fmla="*/ 45053 h 71913"/>
                  <a:gd name="connsiteX5" fmla="*/ 24479 w 115347"/>
                  <a:gd name="connsiteY5" fmla="*/ 35814 h 71913"/>
                  <a:gd name="connsiteX6" fmla="*/ 2572 w 115347"/>
                  <a:gd name="connsiteY6" fmla="*/ 16097 h 71913"/>
                  <a:gd name="connsiteX7" fmla="*/ 0 w 115347"/>
                  <a:gd name="connsiteY7" fmla="*/ 9811 h 71913"/>
                  <a:gd name="connsiteX8" fmla="*/ 0 w 115347"/>
                  <a:gd name="connsiteY8" fmla="*/ 8572 h 71913"/>
                  <a:gd name="connsiteX9" fmla="*/ 8668 w 115347"/>
                  <a:gd name="connsiteY9" fmla="*/ 0 h 71913"/>
                  <a:gd name="connsiteX10" fmla="*/ 14573 w 115347"/>
                  <a:gd name="connsiteY10" fmla="*/ 2286 h 71913"/>
                  <a:gd name="connsiteX11" fmla="*/ 32195 w 115347"/>
                  <a:gd name="connsiteY11" fmla="*/ 19812 h 71913"/>
                  <a:gd name="connsiteX12" fmla="*/ 34385 w 115347"/>
                  <a:gd name="connsiteY12" fmla="*/ 21145 h 71913"/>
                  <a:gd name="connsiteX13" fmla="*/ 61341 w 115347"/>
                  <a:gd name="connsiteY13" fmla="*/ 27527 h 71913"/>
                  <a:gd name="connsiteX14" fmla="*/ 62389 w 115347"/>
                  <a:gd name="connsiteY14" fmla="*/ 27527 h 71913"/>
                  <a:gd name="connsiteX15" fmla="*/ 100393 w 115347"/>
                  <a:gd name="connsiteY15" fmla="*/ 27527 h 71913"/>
                  <a:gd name="connsiteX16" fmla="*/ 115348 w 115347"/>
                  <a:gd name="connsiteY16" fmla="*/ 43243 h 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47" h="71913">
                    <a:moveTo>
                      <a:pt x="115348" y="43339"/>
                    </a:moveTo>
                    <a:lnTo>
                      <a:pt x="115348" y="71914"/>
                    </a:lnTo>
                    <a:lnTo>
                      <a:pt x="60198" y="71914"/>
                    </a:lnTo>
                    <a:lnTo>
                      <a:pt x="60198" y="49625"/>
                    </a:lnTo>
                    <a:cubicBezTo>
                      <a:pt x="60198" y="47434"/>
                      <a:pt x="58769" y="45625"/>
                      <a:pt x="56674" y="45053"/>
                    </a:cubicBezTo>
                    <a:lnTo>
                      <a:pt x="24479" y="35814"/>
                    </a:lnTo>
                    <a:lnTo>
                      <a:pt x="2572" y="16097"/>
                    </a:lnTo>
                    <a:cubicBezTo>
                      <a:pt x="953" y="14478"/>
                      <a:pt x="0" y="12192"/>
                      <a:pt x="0" y="9811"/>
                    </a:cubicBezTo>
                    <a:lnTo>
                      <a:pt x="0" y="8572"/>
                    </a:lnTo>
                    <a:cubicBezTo>
                      <a:pt x="95" y="3810"/>
                      <a:pt x="4001" y="0"/>
                      <a:pt x="8668" y="0"/>
                    </a:cubicBezTo>
                    <a:cubicBezTo>
                      <a:pt x="10954" y="0"/>
                      <a:pt x="13049" y="857"/>
                      <a:pt x="14573" y="2286"/>
                    </a:cubicBezTo>
                    <a:lnTo>
                      <a:pt x="32195" y="19812"/>
                    </a:lnTo>
                    <a:cubicBezTo>
                      <a:pt x="32766" y="20479"/>
                      <a:pt x="33528" y="20860"/>
                      <a:pt x="34385" y="21145"/>
                    </a:cubicBezTo>
                    <a:lnTo>
                      <a:pt x="61341" y="27527"/>
                    </a:lnTo>
                    <a:cubicBezTo>
                      <a:pt x="61341" y="27527"/>
                      <a:pt x="62008" y="27527"/>
                      <a:pt x="62389" y="27527"/>
                    </a:cubicBezTo>
                    <a:lnTo>
                      <a:pt x="100393" y="27527"/>
                    </a:lnTo>
                    <a:cubicBezTo>
                      <a:pt x="108776" y="28003"/>
                      <a:pt x="115348" y="34862"/>
                      <a:pt x="115348" y="4324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44">
              <a:extLst>
                <a:ext uri="{FF2B5EF4-FFF2-40B4-BE49-F238E27FC236}">
                  <a16:creationId xmlns:a16="http://schemas.microsoft.com/office/drawing/2014/main" id="{93A4E6B2-5758-E7AF-17B0-1B9EF99989D5}"/>
                </a:ext>
              </a:extLst>
            </p:cNvPr>
            <p:cNvGrpSpPr/>
            <p:nvPr/>
          </p:nvGrpSpPr>
          <p:grpSpPr>
            <a:xfrm>
              <a:off x="970196" y="2664809"/>
              <a:ext cx="457200" cy="390239"/>
              <a:chOff x="1768474" y="2788695"/>
              <a:chExt cx="457200" cy="390239"/>
            </a:xfrm>
            <a:solidFill>
              <a:srgbClr val="000000"/>
            </a:solidFill>
          </p:grpSpPr>
          <p:sp>
            <p:nvSpPr>
              <p:cNvPr id="57" name="Freeform: Shape 394">
                <a:extLst>
                  <a:ext uri="{FF2B5EF4-FFF2-40B4-BE49-F238E27FC236}">
                    <a16:creationId xmlns:a16="http://schemas.microsoft.com/office/drawing/2014/main" id="{B5F30F02-49E9-CF52-6AE8-DDFC4751E558}"/>
                  </a:ext>
                </a:extLst>
              </p:cNvPr>
              <p:cNvSpPr/>
              <p:nvPr/>
            </p:nvSpPr>
            <p:spPr>
              <a:xfrm>
                <a:off x="2144616" y="3136739"/>
                <a:ext cx="81057" cy="42195"/>
              </a:xfrm>
              <a:custGeom>
                <a:avLst/>
                <a:gdLst>
                  <a:gd name="connsiteX0" fmla="*/ 81058 w 81057"/>
                  <a:gd name="connsiteY0" fmla="*/ 26003 h 42195"/>
                  <a:gd name="connsiteX1" fmla="*/ 81058 w 81057"/>
                  <a:gd name="connsiteY1" fmla="*/ 37433 h 42195"/>
                  <a:gd name="connsiteX2" fmla="*/ 76295 w 81057"/>
                  <a:gd name="connsiteY2" fmla="*/ 42196 h 42195"/>
                  <a:gd name="connsiteX3" fmla="*/ 4763 w 81057"/>
                  <a:gd name="connsiteY3" fmla="*/ 42196 h 42195"/>
                  <a:gd name="connsiteX4" fmla="*/ 0 w 81057"/>
                  <a:gd name="connsiteY4" fmla="*/ 37433 h 42195"/>
                  <a:gd name="connsiteX5" fmla="*/ 0 w 81057"/>
                  <a:gd name="connsiteY5" fmla="*/ 26003 h 42195"/>
                  <a:gd name="connsiteX6" fmla="*/ 24765 w 81057"/>
                  <a:gd name="connsiteY6" fmla="*/ 0 h 42195"/>
                  <a:gd name="connsiteX7" fmla="*/ 56102 w 81057"/>
                  <a:gd name="connsiteY7" fmla="*/ 0 h 42195"/>
                  <a:gd name="connsiteX8" fmla="*/ 81058 w 81057"/>
                  <a:gd name="connsiteY8" fmla="*/ 26003 h 42195"/>
                  <a:gd name="connsiteX9" fmla="*/ 71533 w 81057"/>
                  <a:gd name="connsiteY9" fmla="*/ 32671 h 42195"/>
                  <a:gd name="connsiteX10" fmla="*/ 71533 w 81057"/>
                  <a:gd name="connsiteY10" fmla="*/ 26003 h 42195"/>
                  <a:gd name="connsiteX11" fmla="*/ 55816 w 81057"/>
                  <a:gd name="connsiteY11" fmla="*/ 9525 h 42195"/>
                  <a:gd name="connsiteX12" fmla="*/ 25051 w 81057"/>
                  <a:gd name="connsiteY12" fmla="*/ 9525 h 42195"/>
                  <a:gd name="connsiteX13" fmla="*/ 9525 w 81057"/>
                  <a:gd name="connsiteY13" fmla="*/ 26003 h 42195"/>
                  <a:gd name="connsiteX14" fmla="*/ 9525 w 81057"/>
                  <a:gd name="connsiteY14" fmla="*/ 32671 h 42195"/>
                  <a:gd name="connsiteX15" fmla="*/ 71533 w 81057"/>
                  <a:gd name="connsiteY15" fmla="*/ 32671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057" h="42195">
                    <a:moveTo>
                      <a:pt x="81058" y="26003"/>
                    </a:moveTo>
                    <a:lnTo>
                      <a:pt x="81058" y="37433"/>
                    </a:lnTo>
                    <a:cubicBezTo>
                      <a:pt x="81058" y="40005"/>
                      <a:pt x="78962" y="42196"/>
                      <a:pt x="76295" y="42196"/>
                    </a:cubicBezTo>
                    <a:lnTo>
                      <a:pt x="4763" y="42196"/>
                    </a:lnTo>
                    <a:cubicBezTo>
                      <a:pt x="2191" y="42196"/>
                      <a:pt x="0" y="40005"/>
                      <a:pt x="0" y="37433"/>
                    </a:cubicBezTo>
                    <a:lnTo>
                      <a:pt x="0" y="26003"/>
                    </a:lnTo>
                    <a:cubicBezTo>
                      <a:pt x="0" y="12097"/>
                      <a:pt x="10954" y="667"/>
                      <a:pt x="24765" y="0"/>
                    </a:cubicBezTo>
                    <a:lnTo>
                      <a:pt x="56102" y="0"/>
                    </a:lnTo>
                    <a:cubicBezTo>
                      <a:pt x="70199" y="667"/>
                      <a:pt x="81058" y="12097"/>
                      <a:pt x="81058" y="26003"/>
                    </a:cubicBezTo>
                    <a:close/>
                    <a:moveTo>
                      <a:pt x="71533" y="32671"/>
                    </a:moveTo>
                    <a:lnTo>
                      <a:pt x="71533" y="26003"/>
                    </a:lnTo>
                    <a:cubicBezTo>
                      <a:pt x="71533" y="17145"/>
                      <a:pt x="64675" y="9906"/>
                      <a:pt x="55816" y="9525"/>
                    </a:cubicBezTo>
                    <a:lnTo>
                      <a:pt x="25051" y="9525"/>
                    </a:lnTo>
                    <a:cubicBezTo>
                      <a:pt x="16478" y="9906"/>
                      <a:pt x="9525" y="17145"/>
                      <a:pt x="9525" y="26003"/>
                    </a:cubicBezTo>
                    <a:lnTo>
                      <a:pt x="9525" y="32671"/>
                    </a:lnTo>
                    <a:lnTo>
                      <a:pt x="71533" y="32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395">
                <a:extLst>
                  <a:ext uri="{FF2B5EF4-FFF2-40B4-BE49-F238E27FC236}">
                    <a16:creationId xmlns:a16="http://schemas.microsoft.com/office/drawing/2014/main" id="{4D7F3247-549B-DAA4-20A5-717C987131F6}"/>
                  </a:ext>
                </a:extLst>
              </p:cNvPr>
              <p:cNvSpPr/>
              <p:nvPr/>
            </p:nvSpPr>
            <p:spPr>
              <a:xfrm>
                <a:off x="1782761" y="2788695"/>
                <a:ext cx="428625" cy="273748"/>
              </a:xfrm>
              <a:custGeom>
                <a:avLst/>
                <a:gdLst>
                  <a:gd name="connsiteX0" fmla="*/ 428625 w 428625"/>
                  <a:gd name="connsiteY0" fmla="*/ 4763 h 273748"/>
                  <a:gd name="connsiteX1" fmla="*/ 428625 w 428625"/>
                  <a:gd name="connsiteY1" fmla="*/ 194882 h 273748"/>
                  <a:gd name="connsiteX2" fmla="*/ 423863 w 428625"/>
                  <a:gd name="connsiteY2" fmla="*/ 199644 h 273748"/>
                  <a:gd name="connsiteX3" fmla="*/ 386429 w 428625"/>
                  <a:gd name="connsiteY3" fmla="*/ 199644 h 273748"/>
                  <a:gd name="connsiteX4" fmla="*/ 386429 w 428625"/>
                  <a:gd name="connsiteY4" fmla="*/ 213169 h 273748"/>
                  <a:gd name="connsiteX5" fmla="*/ 381667 w 428625"/>
                  <a:gd name="connsiteY5" fmla="*/ 217932 h 273748"/>
                  <a:gd name="connsiteX6" fmla="*/ 374428 w 428625"/>
                  <a:gd name="connsiteY6" fmla="*/ 217932 h 273748"/>
                  <a:gd name="connsiteX7" fmla="*/ 363950 w 428625"/>
                  <a:gd name="connsiteY7" fmla="*/ 269938 h 273748"/>
                  <a:gd name="connsiteX8" fmla="*/ 359283 w 428625"/>
                  <a:gd name="connsiteY8" fmla="*/ 273749 h 273748"/>
                  <a:gd name="connsiteX9" fmla="*/ 358331 w 428625"/>
                  <a:gd name="connsiteY9" fmla="*/ 273653 h 273748"/>
                  <a:gd name="connsiteX10" fmla="*/ 354616 w 428625"/>
                  <a:gd name="connsiteY10" fmla="*/ 268034 h 273748"/>
                  <a:gd name="connsiteX11" fmla="*/ 364712 w 428625"/>
                  <a:gd name="connsiteY11" fmla="*/ 217932 h 273748"/>
                  <a:gd name="connsiteX12" fmla="*/ 242697 w 428625"/>
                  <a:gd name="connsiteY12" fmla="*/ 217932 h 273748"/>
                  <a:gd name="connsiteX13" fmla="*/ 252698 w 428625"/>
                  <a:gd name="connsiteY13" fmla="*/ 268034 h 273748"/>
                  <a:gd name="connsiteX14" fmla="*/ 248984 w 428625"/>
                  <a:gd name="connsiteY14" fmla="*/ 273653 h 273748"/>
                  <a:gd name="connsiteX15" fmla="*/ 248031 w 428625"/>
                  <a:gd name="connsiteY15" fmla="*/ 273749 h 273748"/>
                  <a:gd name="connsiteX16" fmla="*/ 243364 w 428625"/>
                  <a:gd name="connsiteY16" fmla="*/ 269938 h 273748"/>
                  <a:gd name="connsiteX17" fmla="*/ 232981 w 428625"/>
                  <a:gd name="connsiteY17" fmla="*/ 217932 h 273748"/>
                  <a:gd name="connsiteX18" fmla="*/ 225647 w 428625"/>
                  <a:gd name="connsiteY18" fmla="*/ 217932 h 273748"/>
                  <a:gd name="connsiteX19" fmla="*/ 220885 w 428625"/>
                  <a:gd name="connsiteY19" fmla="*/ 213169 h 273748"/>
                  <a:gd name="connsiteX20" fmla="*/ 220885 w 428625"/>
                  <a:gd name="connsiteY20" fmla="*/ 199644 h 273748"/>
                  <a:gd name="connsiteX21" fmla="*/ 4763 w 428625"/>
                  <a:gd name="connsiteY21" fmla="*/ 199644 h 273748"/>
                  <a:gd name="connsiteX22" fmla="*/ 0 w 428625"/>
                  <a:gd name="connsiteY22" fmla="*/ 194882 h 273748"/>
                  <a:gd name="connsiteX23" fmla="*/ 0 w 428625"/>
                  <a:gd name="connsiteY23" fmla="*/ 4763 h 273748"/>
                  <a:gd name="connsiteX24" fmla="*/ 4763 w 428625"/>
                  <a:gd name="connsiteY24" fmla="*/ 0 h 273748"/>
                  <a:gd name="connsiteX25" fmla="*/ 423863 w 428625"/>
                  <a:gd name="connsiteY25" fmla="*/ 0 h 273748"/>
                  <a:gd name="connsiteX26" fmla="*/ 428625 w 428625"/>
                  <a:gd name="connsiteY26" fmla="*/ 4763 h 273748"/>
                  <a:gd name="connsiteX27" fmla="*/ 419100 w 428625"/>
                  <a:gd name="connsiteY27" fmla="*/ 190119 h 273748"/>
                  <a:gd name="connsiteX28" fmla="*/ 419100 w 428625"/>
                  <a:gd name="connsiteY28" fmla="*/ 9525 h 273748"/>
                  <a:gd name="connsiteX29" fmla="*/ 9525 w 428625"/>
                  <a:gd name="connsiteY29" fmla="*/ 9525 h 273748"/>
                  <a:gd name="connsiteX30" fmla="*/ 9525 w 428625"/>
                  <a:gd name="connsiteY30" fmla="*/ 190119 h 273748"/>
                  <a:gd name="connsiteX31" fmla="*/ 220885 w 428625"/>
                  <a:gd name="connsiteY31" fmla="*/ 190119 h 273748"/>
                  <a:gd name="connsiteX32" fmla="*/ 220885 w 428625"/>
                  <a:gd name="connsiteY32" fmla="*/ 176594 h 273748"/>
                  <a:gd name="connsiteX33" fmla="*/ 225647 w 428625"/>
                  <a:gd name="connsiteY33" fmla="*/ 171831 h 273748"/>
                  <a:gd name="connsiteX34" fmla="*/ 274606 w 428625"/>
                  <a:gd name="connsiteY34" fmla="*/ 171831 h 273748"/>
                  <a:gd name="connsiteX35" fmla="*/ 274606 w 428625"/>
                  <a:gd name="connsiteY35" fmla="*/ 153067 h 273748"/>
                  <a:gd name="connsiteX36" fmla="*/ 244697 w 428625"/>
                  <a:gd name="connsiteY36" fmla="*/ 144590 h 273748"/>
                  <a:gd name="connsiteX37" fmla="*/ 242792 w 428625"/>
                  <a:gd name="connsiteY37" fmla="*/ 143542 h 273748"/>
                  <a:gd name="connsiteX38" fmla="*/ 219932 w 428625"/>
                  <a:gd name="connsiteY38" fmla="*/ 122873 h 273748"/>
                  <a:gd name="connsiteX39" fmla="*/ 214408 w 428625"/>
                  <a:gd name="connsiteY39" fmla="*/ 109633 h 273748"/>
                  <a:gd name="connsiteX40" fmla="*/ 214408 w 428625"/>
                  <a:gd name="connsiteY40" fmla="*/ 108394 h 273748"/>
                  <a:gd name="connsiteX41" fmla="*/ 218980 w 428625"/>
                  <a:gd name="connsiteY41" fmla="*/ 96774 h 273748"/>
                  <a:gd name="connsiteX42" fmla="*/ 197072 w 428625"/>
                  <a:gd name="connsiteY42" fmla="*/ 72390 h 273748"/>
                  <a:gd name="connsiteX43" fmla="*/ 197453 w 428625"/>
                  <a:gd name="connsiteY43" fmla="*/ 65627 h 273748"/>
                  <a:gd name="connsiteX44" fmla="*/ 204121 w 428625"/>
                  <a:gd name="connsiteY44" fmla="*/ 66008 h 273748"/>
                  <a:gd name="connsiteX45" fmla="*/ 226981 w 428625"/>
                  <a:gd name="connsiteY45" fmla="*/ 91345 h 273748"/>
                  <a:gd name="connsiteX46" fmla="*/ 232601 w 428625"/>
                  <a:gd name="connsiteY46" fmla="*/ 90392 h 273748"/>
                  <a:gd name="connsiteX47" fmla="*/ 245078 w 428625"/>
                  <a:gd name="connsiteY47" fmla="*/ 95345 h 273748"/>
                  <a:gd name="connsiteX48" fmla="*/ 261842 w 428625"/>
                  <a:gd name="connsiteY48" fmla="*/ 112109 h 273748"/>
                  <a:gd name="connsiteX49" fmla="*/ 286893 w 428625"/>
                  <a:gd name="connsiteY49" fmla="*/ 118015 h 273748"/>
                  <a:gd name="connsiteX50" fmla="*/ 324612 w 428625"/>
                  <a:gd name="connsiteY50" fmla="*/ 118015 h 273748"/>
                  <a:gd name="connsiteX51" fmla="*/ 348806 w 428625"/>
                  <a:gd name="connsiteY51" fmla="*/ 143256 h 273748"/>
                  <a:gd name="connsiteX52" fmla="*/ 348806 w 428625"/>
                  <a:gd name="connsiteY52" fmla="*/ 171831 h 273748"/>
                  <a:gd name="connsiteX53" fmla="*/ 381667 w 428625"/>
                  <a:gd name="connsiteY53" fmla="*/ 171831 h 273748"/>
                  <a:gd name="connsiteX54" fmla="*/ 386429 w 428625"/>
                  <a:gd name="connsiteY54" fmla="*/ 176594 h 273748"/>
                  <a:gd name="connsiteX55" fmla="*/ 386429 w 428625"/>
                  <a:gd name="connsiteY55" fmla="*/ 190119 h 273748"/>
                  <a:gd name="connsiteX56" fmla="*/ 419100 w 428625"/>
                  <a:gd name="connsiteY56" fmla="*/ 190119 h 273748"/>
                  <a:gd name="connsiteX57" fmla="*/ 376904 w 428625"/>
                  <a:gd name="connsiteY57" fmla="*/ 208407 h 273748"/>
                  <a:gd name="connsiteX58" fmla="*/ 376904 w 428625"/>
                  <a:gd name="connsiteY58" fmla="*/ 181356 h 273748"/>
                  <a:gd name="connsiteX59" fmla="*/ 230410 w 428625"/>
                  <a:gd name="connsiteY59" fmla="*/ 181356 h 273748"/>
                  <a:gd name="connsiteX60" fmla="*/ 230410 w 428625"/>
                  <a:gd name="connsiteY60" fmla="*/ 208407 h 273748"/>
                  <a:gd name="connsiteX61" fmla="*/ 376904 w 428625"/>
                  <a:gd name="connsiteY61" fmla="*/ 208407 h 273748"/>
                  <a:gd name="connsiteX62" fmla="*/ 339281 w 428625"/>
                  <a:gd name="connsiteY62" fmla="*/ 171831 h 273748"/>
                  <a:gd name="connsiteX63" fmla="*/ 339281 w 428625"/>
                  <a:gd name="connsiteY63" fmla="*/ 143256 h 273748"/>
                  <a:gd name="connsiteX64" fmla="*/ 324326 w 428625"/>
                  <a:gd name="connsiteY64" fmla="*/ 127540 h 273748"/>
                  <a:gd name="connsiteX65" fmla="*/ 286322 w 428625"/>
                  <a:gd name="connsiteY65" fmla="*/ 127540 h 273748"/>
                  <a:gd name="connsiteX66" fmla="*/ 285274 w 428625"/>
                  <a:gd name="connsiteY66" fmla="*/ 127540 h 273748"/>
                  <a:gd name="connsiteX67" fmla="*/ 258318 w 428625"/>
                  <a:gd name="connsiteY67" fmla="*/ 121158 h 273748"/>
                  <a:gd name="connsiteX68" fmla="*/ 256127 w 428625"/>
                  <a:gd name="connsiteY68" fmla="*/ 119825 h 273748"/>
                  <a:gd name="connsiteX69" fmla="*/ 238506 w 428625"/>
                  <a:gd name="connsiteY69" fmla="*/ 102299 h 273748"/>
                  <a:gd name="connsiteX70" fmla="*/ 232601 w 428625"/>
                  <a:gd name="connsiteY70" fmla="*/ 100013 h 273748"/>
                  <a:gd name="connsiteX71" fmla="*/ 223933 w 428625"/>
                  <a:gd name="connsiteY71" fmla="*/ 108585 h 273748"/>
                  <a:gd name="connsiteX72" fmla="*/ 223933 w 428625"/>
                  <a:gd name="connsiteY72" fmla="*/ 109823 h 273748"/>
                  <a:gd name="connsiteX73" fmla="*/ 226505 w 428625"/>
                  <a:gd name="connsiteY73" fmla="*/ 116110 h 273748"/>
                  <a:gd name="connsiteX74" fmla="*/ 248412 w 428625"/>
                  <a:gd name="connsiteY74" fmla="*/ 135827 h 273748"/>
                  <a:gd name="connsiteX75" fmla="*/ 280607 w 428625"/>
                  <a:gd name="connsiteY75" fmla="*/ 145066 h 273748"/>
                  <a:gd name="connsiteX76" fmla="*/ 284131 w 428625"/>
                  <a:gd name="connsiteY76" fmla="*/ 149638 h 273748"/>
                  <a:gd name="connsiteX77" fmla="*/ 284131 w 428625"/>
                  <a:gd name="connsiteY77" fmla="*/ 171926 h 273748"/>
                  <a:gd name="connsiteX78" fmla="*/ 339281 w 428625"/>
                  <a:gd name="connsiteY78" fmla="*/ 171926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28625" h="273748">
                    <a:moveTo>
                      <a:pt x="428625" y="4763"/>
                    </a:moveTo>
                    <a:lnTo>
                      <a:pt x="428625" y="194882"/>
                    </a:lnTo>
                    <a:cubicBezTo>
                      <a:pt x="428625" y="197549"/>
                      <a:pt x="426530" y="199644"/>
                      <a:pt x="423863" y="199644"/>
                    </a:cubicBezTo>
                    <a:lnTo>
                      <a:pt x="386429" y="199644"/>
                    </a:lnTo>
                    <a:lnTo>
                      <a:pt x="386429" y="213169"/>
                    </a:lnTo>
                    <a:cubicBezTo>
                      <a:pt x="386429" y="215837"/>
                      <a:pt x="384334" y="217932"/>
                      <a:pt x="381667" y="217932"/>
                    </a:cubicBezTo>
                    <a:lnTo>
                      <a:pt x="374428" y="217932"/>
                    </a:lnTo>
                    <a:lnTo>
                      <a:pt x="363950" y="269938"/>
                    </a:lnTo>
                    <a:cubicBezTo>
                      <a:pt x="363474" y="272225"/>
                      <a:pt x="361569" y="273749"/>
                      <a:pt x="359283" y="273749"/>
                    </a:cubicBezTo>
                    <a:cubicBezTo>
                      <a:pt x="358997" y="273749"/>
                      <a:pt x="358712" y="273749"/>
                      <a:pt x="358331" y="273653"/>
                    </a:cubicBezTo>
                    <a:cubicBezTo>
                      <a:pt x="355759" y="273177"/>
                      <a:pt x="354140" y="270701"/>
                      <a:pt x="354616" y="268034"/>
                    </a:cubicBezTo>
                    <a:lnTo>
                      <a:pt x="364712" y="217932"/>
                    </a:lnTo>
                    <a:lnTo>
                      <a:pt x="242697" y="217932"/>
                    </a:lnTo>
                    <a:lnTo>
                      <a:pt x="252698" y="268034"/>
                    </a:lnTo>
                    <a:cubicBezTo>
                      <a:pt x="253270" y="270701"/>
                      <a:pt x="251555" y="273177"/>
                      <a:pt x="248984" y="273653"/>
                    </a:cubicBezTo>
                    <a:cubicBezTo>
                      <a:pt x="248698" y="273749"/>
                      <a:pt x="248317" y="273749"/>
                      <a:pt x="248031" y="273749"/>
                    </a:cubicBezTo>
                    <a:cubicBezTo>
                      <a:pt x="245840" y="273749"/>
                      <a:pt x="243840" y="272225"/>
                      <a:pt x="243364" y="269938"/>
                    </a:cubicBezTo>
                    <a:lnTo>
                      <a:pt x="232981" y="217932"/>
                    </a:lnTo>
                    <a:lnTo>
                      <a:pt x="225647" y="217932"/>
                    </a:lnTo>
                    <a:cubicBezTo>
                      <a:pt x="223076" y="217932"/>
                      <a:pt x="220885" y="215837"/>
                      <a:pt x="220885" y="213169"/>
                    </a:cubicBezTo>
                    <a:lnTo>
                      <a:pt x="220885" y="199644"/>
                    </a:lnTo>
                    <a:lnTo>
                      <a:pt x="4763" y="199644"/>
                    </a:lnTo>
                    <a:cubicBezTo>
                      <a:pt x="2096" y="199644"/>
                      <a:pt x="0" y="197549"/>
                      <a:pt x="0" y="194882"/>
                    </a:cubicBezTo>
                    <a:lnTo>
                      <a:pt x="0" y="4763"/>
                    </a:lnTo>
                    <a:cubicBezTo>
                      <a:pt x="0" y="2096"/>
                      <a:pt x="2096" y="0"/>
                      <a:pt x="4763" y="0"/>
                    </a:cubicBezTo>
                    <a:lnTo>
                      <a:pt x="423863" y="0"/>
                    </a:lnTo>
                    <a:cubicBezTo>
                      <a:pt x="426530" y="0"/>
                      <a:pt x="428625" y="2096"/>
                      <a:pt x="428625" y="4763"/>
                    </a:cubicBezTo>
                    <a:close/>
                    <a:moveTo>
                      <a:pt x="419100" y="190119"/>
                    </a:moveTo>
                    <a:lnTo>
                      <a:pt x="419100" y="9525"/>
                    </a:lnTo>
                    <a:lnTo>
                      <a:pt x="9525" y="9525"/>
                    </a:lnTo>
                    <a:lnTo>
                      <a:pt x="9525" y="190119"/>
                    </a:lnTo>
                    <a:lnTo>
                      <a:pt x="220885" y="190119"/>
                    </a:lnTo>
                    <a:lnTo>
                      <a:pt x="220885" y="176594"/>
                    </a:lnTo>
                    <a:cubicBezTo>
                      <a:pt x="220885" y="174022"/>
                      <a:pt x="223076" y="171831"/>
                      <a:pt x="225647" y="171831"/>
                    </a:cubicBezTo>
                    <a:lnTo>
                      <a:pt x="274606" y="171831"/>
                    </a:lnTo>
                    <a:lnTo>
                      <a:pt x="274606" y="153067"/>
                    </a:lnTo>
                    <a:lnTo>
                      <a:pt x="244697" y="144590"/>
                    </a:lnTo>
                    <a:cubicBezTo>
                      <a:pt x="244031" y="144399"/>
                      <a:pt x="243364" y="144018"/>
                      <a:pt x="242792" y="143542"/>
                    </a:cubicBezTo>
                    <a:lnTo>
                      <a:pt x="219932" y="122873"/>
                    </a:lnTo>
                    <a:cubicBezTo>
                      <a:pt x="216313" y="119253"/>
                      <a:pt x="214408" y="114491"/>
                      <a:pt x="214408" y="109633"/>
                    </a:cubicBezTo>
                    <a:lnTo>
                      <a:pt x="214408" y="108394"/>
                    </a:lnTo>
                    <a:cubicBezTo>
                      <a:pt x="214503" y="103918"/>
                      <a:pt x="216218" y="99917"/>
                      <a:pt x="218980" y="96774"/>
                    </a:cubicBezTo>
                    <a:lnTo>
                      <a:pt x="197072" y="72390"/>
                    </a:lnTo>
                    <a:cubicBezTo>
                      <a:pt x="195263" y="70390"/>
                      <a:pt x="195453" y="67437"/>
                      <a:pt x="197453" y="65627"/>
                    </a:cubicBezTo>
                    <a:cubicBezTo>
                      <a:pt x="199358" y="63913"/>
                      <a:pt x="202406" y="64008"/>
                      <a:pt x="204121" y="66008"/>
                    </a:cubicBezTo>
                    <a:lnTo>
                      <a:pt x="226981" y="91345"/>
                    </a:lnTo>
                    <a:cubicBezTo>
                      <a:pt x="228791" y="90773"/>
                      <a:pt x="230600" y="90392"/>
                      <a:pt x="232601" y="90392"/>
                    </a:cubicBezTo>
                    <a:cubicBezTo>
                      <a:pt x="237268" y="90392"/>
                      <a:pt x="241744" y="92107"/>
                      <a:pt x="245078" y="95345"/>
                    </a:cubicBezTo>
                    <a:lnTo>
                      <a:pt x="261842" y="112109"/>
                    </a:lnTo>
                    <a:lnTo>
                      <a:pt x="286893" y="118015"/>
                    </a:lnTo>
                    <a:lnTo>
                      <a:pt x="324612" y="118015"/>
                    </a:lnTo>
                    <a:cubicBezTo>
                      <a:pt x="338328" y="118682"/>
                      <a:pt x="348806" y="129826"/>
                      <a:pt x="348806" y="143256"/>
                    </a:cubicBezTo>
                    <a:lnTo>
                      <a:pt x="348806" y="171831"/>
                    </a:lnTo>
                    <a:lnTo>
                      <a:pt x="381667" y="171831"/>
                    </a:lnTo>
                    <a:cubicBezTo>
                      <a:pt x="384334" y="171831"/>
                      <a:pt x="386429" y="174022"/>
                      <a:pt x="386429" y="176594"/>
                    </a:cubicBezTo>
                    <a:lnTo>
                      <a:pt x="386429" y="190119"/>
                    </a:lnTo>
                    <a:lnTo>
                      <a:pt x="419100" y="190119"/>
                    </a:lnTo>
                    <a:close/>
                    <a:moveTo>
                      <a:pt x="376904" y="208407"/>
                    </a:moveTo>
                    <a:lnTo>
                      <a:pt x="376904" y="181356"/>
                    </a:lnTo>
                    <a:lnTo>
                      <a:pt x="230410" y="181356"/>
                    </a:lnTo>
                    <a:lnTo>
                      <a:pt x="230410" y="208407"/>
                    </a:lnTo>
                    <a:lnTo>
                      <a:pt x="376904" y="208407"/>
                    </a:lnTo>
                    <a:close/>
                    <a:moveTo>
                      <a:pt x="339281" y="171831"/>
                    </a:moveTo>
                    <a:lnTo>
                      <a:pt x="339281" y="143256"/>
                    </a:lnTo>
                    <a:cubicBezTo>
                      <a:pt x="339281" y="134874"/>
                      <a:pt x="332708" y="128016"/>
                      <a:pt x="324326" y="127540"/>
                    </a:cubicBezTo>
                    <a:lnTo>
                      <a:pt x="286322" y="127540"/>
                    </a:lnTo>
                    <a:cubicBezTo>
                      <a:pt x="286322" y="127540"/>
                      <a:pt x="285560" y="127540"/>
                      <a:pt x="285274" y="127540"/>
                    </a:cubicBezTo>
                    <a:lnTo>
                      <a:pt x="258318" y="121158"/>
                    </a:lnTo>
                    <a:cubicBezTo>
                      <a:pt x="257461" y="120872"/>
                      <a:pt x="256699" y="120491"/>
                      <a:pt x="256127" y="119825"/>
                    </a:cubicBezTo>
                    <a:lnTo>
                      <a:pt x="238506" y="102299"/>
                    </a:lnTo>
                    <a:cubicBezTo>
                      <a:pt x="236982" y="100870"/>
                      <a:pt x="234887" y="100013"/>
                      <a:pt x="232601" y="100013"/>
                    </a:cubicBezTo>
                    <a:cubicBezTo>
                      <a:pt x="227933" y="100013"/>
                      <a:pt x="224028" y="103823"/>
                      <a:pt x="223933" y="108585"/>
                    </a:cubicBezTo>
                    <a:lnTo>
                      <a:pt x="223933" y="109823"/>
                    </a:lnTo>
                    <a:cubicBezTo>
                      <a:pt x="223933" y="112205"/>
                      <a:pt x="224885" y="114491"/>
                      <a:pt x="226505" y="116110"/>
                    </a:cubicBezTo>
                    <a:lnTo>
                      <a:pt x="248412" y="135827"/>
                    </a:lnTo>
                    <a:lnTo>
                      <a:pt x="280607" y="145066"/>
                    </a:lnTo>
                    <a:cubicBezTo>
                      <a:pt x="282702" y="145637"/>
                      <a:pt x="284131" y="147447"/>
                      <a:pt x="284131" y="149638"/>
                    </a:cubicBezTo>
                    <a:lnTo>
                      <a:pt x="284131" y="171926"/>
                    </a:lnTo>
                    <a:lnTo>
                      <a:pt x="339281" y="17192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96">
                <a:extLst>
                  <a:ext uri="{FF2B5EF4-FFF2-40B4-BE49-F238E27FC236}">
                    <a16:creationId xmlns:a16="http://schemas.microsoft.com/office/drawing/2014/main" id="{10CCF8F8-DC87-58D7-C128-E7064F79F9A2}"/>
                  </a:ext>
                </a:extLst>
              </p:cNvPr>
              <p:cNvSpPr/>
              <p:nvPr/>
            </p:nvSpPr>
            <p:spPr>
              <a:xfrm>
                <a:off x="2159189" y="3076160"/>
                <a:ext cx="52006" cy="52006"/>
              </a:xfrm>
              <a:custGeom>
                <a:avLst/>
                <a:gdLst>
                  <a:gd name="connsiteX0" fmla="*/ 26003 w 52006"/>
                  <a:gd name="connsiteY0" fmla="*/ 0 h 52006"/>
                  <a:gd name="connsiteX1" fmla="*/ 52006 w 52006"/>
                  <a:gd name="connsiteY1" fmla="*/ 26003 h 52006"/>
                  <a:gd name="connsiteX2" fmla="*/ 42767 w 52006"/>
                  <a:gd name="connsiteY2" fmla="*/ 45911 h 52006"/>
                  <a:gd name="connsiteX3" fmla="*/ 26003 w 52006"/>
                  <a:gd name="connsiteY3" fmla="*/ 52007 h 52006"/>
                  <a:gd name="connsiteX4" fmla="*/ 9144 w 52006"/>
                  <a:gd name="connsiteY4" fmla="*/ 45911 h 52006"/>
                  <a:gd name="connsiteX5" fmla="*/ 0 w 52006"/>
                  <a:gd name="connsiteY5" fmla="*/ 26003 h 52006"/>
                  <a:gd name="connsiteX6" fmla="*/ 26003 w 52006"/>
                  <a:gd name="connsiteY6" fmla="*/ 0 h 52006"/>
                  <a:gd name="connsiteX7" fmla="*/ 36576 w 52006"/>
                  <a:gd name="connsiteY7" fmla="*/ 38576 h 52006"/>
                  <a:gd name="connsiteX8" fmla="*/ 42481 w 52006"/>
                  <a:gd name="connsiteY8" fmla="*/ 26003 h 52006"/>
                  <a:gd name="connsiteX9" fmla="*/ 26003 w 52006"/>
                  <a:gd name="connsiteY9" fmla="*/ 9525 h 52006"/>
                  <a:gd name="connsiteX10" fmla="*/ 9525 w 52006"/>
                  <a:gd name="connsiteY10" fmla="*/ 26003 h 52006"/>
                  <a:gd name="connsiteX11" fmla="*/ 15335 w 52006"/>
                  <a:gd name="connsiteY11" fmla="*/ 38576 h 52006"/>
                  <a:gd name="connsiteX12" fmla="*/ 36576 w 52006"/>
                  <a:gd name="connsiteY12" fmla="*/ 38576 h 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06" h="52006">
                    <a:moveTo>
                      <a:pt x="26003" y="0"/>
                    </a:moveTo>
                    <a:cubicBezTo>
                      <a:pt x="40291" y="0"/>
                      <a:pt x="52006" y="11716"/>
                      <a:pt x="52006" y="26003"/>
                    </a:cubicBezTo>
                    <a:cubicBezTo>
                      <a:pt x="52006" y="33719"/>
                      <a:pt x="48577" y="40958"/>
                      <a:pt x="42767" y="45911"/>
                    </a:cubicBezTo>
                    <a:cubicBezTo>
                      <a:pt x="38100" y="49816"/>
                      <a:pt x="32099" y="52007"/>
                      <a:pt x="26003" y="52007"/>
                    </a:cubicBezTo>
                    <a:cubicBezTo>
                      <a:pt x="19907" y="52007"/>
                      <a:pt x="13906" y="49816"/>
                      <a:pt x="9144" y="45911"/>
                    </a:cubicBezTo>
                    <a:cubicBezTo>
                      <a:pt x="3334" y="40958"/>
                      <a:pt x="0" y="33719"/>
                      <a:pt x="0" y="26003"/>
                    </a:cubicBezTo>
                    <a:cubicBezTo>
                      <a:pt x="0" y="11716"/>
                      <a:pt x="11621" y="0"/>
                      <a:pt x="26003" y="0"/>
                    </a:cubicBezTo>
                    <a:close/>
                    <a:moveTo>
                      <a:pt x="36576" y="38576"/>
                    </a:moveTo>
                    <a:cubicBezTo>
                      <a:pt x="40291" y="35433"/>
                      <a:pt x="42481" y="30861"/>
                      <a:pt x="42481" y="26003"/>
                    </a:cubicBezTo>
                    <a:cubicBezTo>
                      <a:pt x="42481" y="16955"/>
                      <a:pt x="35052" y="9525"/>
                      <a:pt x="26003" y="9525"/>
                    </a:cubicBezTo>
                    <a:cubicBezTo>
                      <a:pt x="16954" y="9525"/>
                      <a:pt x="9525" y="16955"/>
                      <a:pt x="9525" y="26003"/>
                    </a:cubicBezTo>
                    <a:cubicBezTo>
                      <a:pt x="9525" y="30861"/>
                      <a:pt x="11621" y="35433"/>
                      <a:pt x="15335" y="38576"/>
                    </a:cubicBezTo>
                    <a:cubicBezTo>
                      <a:pt x="21241" y="43625"/>
                      <a:pt x="30671" y="43625"/>
                      <a:pt x="36576" y="38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97">
                <a:extLst>
                  <a:ext uri="{FF2B5EF4-FFF2-40B4-BE49-F238E27FC236}">
                    <a16:creationId xmlns:a16="http://schemas.microsoft.com/office/drawing/2014/main" id="{6D18D8EA-CA51-706B-9AF4-09A710389818}"/>
                  </a:ext>
                </a:extLst>
              </p:cNvPr>
              <p:cNvSpPr/>
              <p:nvPr/>
            </p:nvSpPr>
            <p:spPr>
              <a:xfrm>
                <a:off x="2050604" y="3136739"/>
                <a:ext cx="81057" cy="42195"/>
              </a:xfrm>
              <a:custGeom>
                <a:avLst/>
                <a:gdLst>
                  <a:gd name="connsiteX0" fmla="*/ 81058 w 81057"/>
                  <a:gd name="connsiteY0" fmla="*/ 26003 h 42195"/>
                  <a:gd name="connsiteX1" fmla="*/ 81058 w 81057"/>
                  <a:gd name="connsiteY1" fmla="*/ 37433 h 42195"/>
                  <a:gd name="connsiteX2" fmla="*/ 76295 w 81057"/>
                  <a:gd name="connsiteY2" fmla="*/ 42196 h 42195"/>
                  <a:gd name="connsiteX3" fmla="*/ 4763 w 81057"/>
                  <a:gd name="connsiteY3" fmla="*/ 42196 h 42195"/>
                  <a:gd name="connsiteX4" fmla="*/ 0 w 81057"/>
                  <a:gd name="connsiteY4" fmla="*/ 37433 h 42195"/>
                  <a:gd name="connsiteX5" fmla="*/ 0 w 81057"/>
                  <a:gd name="connsiteY5" fmla="*/ 26003 h 42195"/>
                  <a:gd name="connsiteX6" fmla="*/ 24765 w 81057"/>
                  <a:gd name="connsiteY6" fmla="*/ 0 h 42195"/>
                  <a:gd name="connsiteX7" fmla="*/ 56007 w 81057"/>
                  <a:gd name="connsiteY7" fmla="*/ 0 h 42195"/>
                  <a:gd name="connsiteX8" fmla="*/ 81058 w 81057"/>
                  <a:gd name="connsiteY8" fmla="*/ 26003 h 42195"/>
                  <a:gd name="connsiteX9" fmla="*/ 71533 w 81057"/>
                  <a:gd name="connsiteY9" fmla="*/ 32671 h 42195"/>
                  <a:gd name="connsiteX10" fmla="*/ 71533 w 81057"/>
                  <a:gd name="connsiteY10" fmla="*/ 26003 h 42195"/>
                  <a:gd name="connsiteX11" fmla="*/ 55816 w 81057"/>
                  <a:gd name="connsiteY11" fmla="*/ 9525 h 42195"/>
                  <a:gd name="connsiteX12" fmla="*/ 24956 w 81057"/>
                  <a:gd name="connsiteY12" fmla="*/ 9525 h 42195"/>
                  <a:gd name="connsiteX13" fmla="*/ 9525 w 81057"/>
                  <a:gd name="connsiteY13" fmla="*/ 26003 h 42195"/>
                  <a:gd name="connsiteX14" fmla="*/ 9525 w 81057"/>
                  <a:gd name="connsiteY14" fmla="*/ 32671 h 42195"/>
                  <a:gd name="connsiteX15" fmla="*/ 71533 w 81057"/>
                  <a:gd name="connsiteY15" fmla="*/ 32671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057" h="42195">
                    <a:moveTo>
                      <a:pt x="81058" y="26003"/>
                    </a:moveTo>
                    <a:lnTo>
                      <a:pt x="81058" y="37433"/>
                    </a:lnTo>
                    <a:cubicBezTo>
                      <a:pt x="81058" y="40005"/>
                      <a:pt x="78867" y="42196"/>
                      <a:pt x="76295" y="42196"/>
                    </a:cubicBezTo>
                    <a:lnTo>
                      <a:pt x="4763" y="42196"/>
                    </a:lnTo>
                    <a:cubicBezTo>
                      <a:pt x="2095" y="42196"/>
                      <a:pt x="0" y="40005"/>
                      <a:pt x="0" y="37433"/>
                    </a:cubicBezTo>
                    <a:lnTo>
                      <a:pt x="0" y="26003"/>
                    </a:lnTo>
                    <a:cubicBezTo>
                      <a:pt x="0" y="12097"/>
                      <a:pt x="10858" y="667"/>
                      <a:pt x="24765" y="0"/>
                    </a:cubicBezTo>
                    <a:lnTo>
                      <a:pt x="56007" y="0"/>
                    </a:lnTo>
                    <a:cubicBezTo>
                      <a:pt x="70199" y="667"/>
                      <a:pt x="81058" y="12097"/>
                      <a:pt x="81058" y="26003"/>
                    </a:cubicBezTo>
                    <a:close/>
                    <a:moveTo>
                      <a:pt x="71533" y="32671"/>
                    </a:moveTo>
                    <a:lnTo>
                      <a:pt x="71533" y="26003"/>
                    </a:lnTo>
                    <a:cubicBezTo>
                      <a:pt x="71533" y="17145"/>
                      <a:pt x="64580" y="9906"/>
                      <a:pt x="55816" y="9525"/>
                    </a:cubicBezTo>
                    <a:lnTo>
                      <a:pt x="24956" y="9525"/>
                    </a:lnTo>
                    <a:cubicBezTo>
                      <a:pt x="16383" y="9906"/>
                      <a:pt x="9525" y="17145"/>
                      <a:pt x="9525" y="26003"/>
                    </a:cubicBezTo>
                    <a:lnTo>
                      <a:pt x="9525" y="32671"/>
                    </a:lnTo>
                    <a:lnTo>
                      <a:pt x="71533" y="32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98">
                <a:extLst>
                  <a:ext uri="{FF2B5EF4-FFF2-40B4-BE49-F238E27FC236}">
                    <a16:creationId xmlns:a16="http://schemas.microsoft.com/office/drawing/2014/main" id="{54DA1429-FB31-FB95-D64C-9AC1757AB365}"/>
                  </a:ext>
                </a:extLst>
              </p:cNvPr>
              <p:cNvSpPr/>
              <p:nvPr/>
            </p:nvSpPr>
            <p:spPr>
              <a:xfrm>
                <a:off x="2065082" y="3076160"/>
                <a:ext cx="52006" cy="52006"/>
              </a:xfrm>
              <a:custGeom>
                <a:avLst/>
                <a:gdLst>
                  <a:gd name="connsiteX0" fmla="*/ 26003 w 52006"/>
                  <a:gd name="connsiteY0" fmla="*/ 0 h 52006"/>
                  <a:gd name="connsiteX1" fmla="*/ 52006 w 52006"/>
                  <a:gd name="connsiteY1" fmla="*/ 26003 h 52006"/>
                  <a:gd name="connsiteX2" fmla="*/ 42863 w 52006"/>
                  <a:gd name="connsiteY2" fmla="*/ 45911 h 52006"/>
                  <a:gd name="connsiteX3" fmla="*/ 26003 w 52006"/>
                  <a:gd name="connsiteY3" fmla="*/ 52007 h 52006"/>
                  <a:gd name="connsiteX4" fmla="*/ 9239 w 52006"/>
                  <a:gd name="connsiteY4" fmla="*/ 45911 h 52006"/>
                  <a:gd name="connsiteX5" fmla="*/ 0 w 52006"/>
                  <a:gd name="connsiteY5" fmla="*/ 26003 h 52006"/>
                  <a:gd name="connsiteX6" fmla="*/ 26003 w 52006"/>
                  <a:gd name="connsiteY6" fmla="*/ 0 h 52006"/>
                  <a:gd name="connsiteX7" fmla="*/ 36671 w 52006"/>
                  <a:gd name="connsiteY7" fmla="*/ 38576 h 52006"/>
                  <a:gd name="connsiteX8" fmla="*/ 42481 w 52006"/>
                  <a:gd name="connsiteY8" fmla="*/ 26003 h 52006"/>
                  <a:gd name="connsiteX9" fmla="*/ 26003 w 52006"/>
                  <a:gd name="connsiteY9" fmla="*/ 9525 h 52006"/>
                  <a:gd name="connsiteX10" fmla="*/ 9525 w 52006"/>
                  <a:gd name="connsiteY10" fmla="*/ 26003 h 52006"/>
                  <a:gd name="connsiteX11" fmla="*/ 15430 w 52006"/>
                  <a:gd name="connsiteY11" fmla="*/ 38576 h 52006"/>
                  <a:gd name="connsiteX12" fmla="*/ 36671 w 52006"/>
                  <a:gd name="connsiteY12" fmla="*/ 38576 h 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06" h="52006">
                    <a:moveTo>
                      <a:pt x="26003" y="0"/>
                    </a:moveTo>
                    <a:cubicBezTo>
                      <a:pt x="40386" y="0"/>
                      <a:pt x="52006" y="11716"/>
                      <a:pt x="52006" y="26003"/>
                    </a:cubicBezTo>
                    <a:cubicBezTo>
                      <a:pt x="52006" y="33719"/>
                      <a:pt x="48673" y="40958"/>
                      <a:pt x="42863" y="45911"/>
                    </a:cubicBezTo>
                    <a:cubicBezTo>
                      <a:pt x="38100" y="49816"/>
                      <a:pt x="32195" y="52007"/>
                      <a:pt x="26003" y="52007"/>
                    </a:cubicBezTo>
                    <a:cubicBezTo>
                      <a:pt x="19812" y="52007"/>
                      <a:pt x="13906" y="49816"/>
                      <a:pt x="9239" y="45911"/>
                    </a:cubicBezTo>
                    <a:cubicBezTo>
                      <a:pt x="3429" y="40958"/>
                      <a:pt x="0" y="33719"/>
                      <a:pt x="0" y="26003"/>
                    </a:cubicBezTo>
                    <a:cubicBezTo>
                      <a:pt x="0" y="11716"/>
                      <a:pt x="11716" y="0"/>
                      <a:pt x="26003" y="0"/>
                    </a:cubicBezTo>
                    <a:close/>
                    <a:moveTo>
                      <a:pt x="36671" y="38576"/>
                    </a:moveTo>
                    <a:cubicBezTo>
                      <a:pt x="40386" y="35433"/>
                      <a:pt x="42481" y="30861"/>
                      <a:pt x="42481" y="26003"/>
                    </a:cubicBezTo>
                    <a:cubicBezTo>
                      <a:pt x="42481" y="16955"/>
                      <a:pt x="35147" y="9525"/>
                      <a:pt x="26003" y="9525"/>
                    </a:cubicBezTo>
                    <a:cubicBezTo>
                      <a:pt x="16859" y="9525"/>
                      <a:pt x="9525" y="16955"/>
                      <a:pt x="9525" y="26003"/>
                    </a:cubicBezTo>
                    <a:cubicBezTo>
                      <a:pt x="9525" y="30861"/>
                      <a:pt x="11716" y="35433"/>
                      <a:pt x="15430" y="38576"/>
                    </a:cubicBezTo>
                    <a:cubicBezTo>
                      <a:pt x="21336" y="43625"/>
                      <a:pt x="30766" y="43625"/>
                      <a:pt x="36671" y="38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99">
                <a:extLst>
                  <a:ext uri="{FF2B5EF4-FFF2-40B4-BE49-F238E27FC236}">
                    <a16:creationId xmlns:a16="http://schemas.microsoft.com/office/drawing/2014/main" id="{9D27BD65-B5C6-854C-4CB2-1436E1AA3CD5}"/>
                  </a:ext>
                </a:extLst>
              </p:cNvPr>
              <p:cNvSpPr/>
              <p:nvPr/>
            </p:nvSpPr>
            <p:spPr>
              <a:xfrm>
                <a:off x="2063939" y="2848322"/>
                <a:ext cx="50577" cy="50577"/>
              </a:xfrm>
              <a:custGeom>
                <a:avLst/>
                <a:gdLst>
                  <a:gd name="connsiteX0" fmla="*/ 25241 w 50577"/>
                  <a:gd name="connsiteY0" fmla="*/ 0 h 50577"/>
                  <a:gd name="connsiteX1" fmla="*/ 50578 w 50577"/>
                  <a:gd name="connsiteY1" fmla="*/ 25336 h 50577"/>
                  <a:gd name="connsiteX2" fmla="*/ 41529 w 50577"/>
                  <a:gd name="connsiteY2" fmla="*/ 44577 h 50577"/>
                  <a:gd name="connsiteX3" fmla="*/ 25241 w 50577"/>
                  <a:gd name="connsiteY3" fmla="*/ 50578 h 50577"/>
                  <a:gd name="connsiteX4" fmla="*/ 8953 w 50577"/>
                  <a:gd name="connsiteY4" fmla="*/ 44577 h 50577"/>
                  <a:gd name="connsiteX5" fmla="*/ 0 w 50577"/>
                  <a:gd name="connsiteY5" fmla="*/ 25336 h 50577"/>
                  <a:gd name="connsiteX6" fmla="*/ 25241 w 50577"/>
                  <a:gd name="connsiteY6" fmla="*/ 0 h 50577"/>
                  <a:gd name="connsiteX7" fmla="*/ 35433 w 50577"/>
                  <a:gd name="connsiteY7" fmla="*/ 37338 h 50577"/>
                  <a:gd name="connsiteX8" fmla="*/ 41053 w 50577"/>
                  <a:gd name="connsiteY8" fmla="*/ 25336 h 50577"/>
                  <a:gd name="connsiteX9" fmla="*/ 25241 w 50577"/>
                  <a:gd name="connsiteY9" fmla="*/ 9525 h 50577"/>
                  <a:gd name="connsiteX10" fmla="*/ 9525 w 50577"/>
                  <a:gd name="connsiteY10" fmla="*/ 25336 h 50577"/>
                  <a:gd name="connsiteX11" fmla="*/ 15145 w 50577"/>
                  <a:gd name="connsiteY11" fmla="*/ 37338 h 50577"/>
                  <a:gd name="connsiteX12" fmla="*/ 35433 w 50577"/>
                  <a:gd name="connsiteY12" fmla="*/ 37338 h 50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77" h="50577">
                    <a:moveTo>
                      <a:pt x="25241" y="0"/>
                    </a:moveTo>
                    <a:cubicBezTo>
                      <a:pt x="39243" y="0"/>
                      <a:pt x="50578" y="11335"/>
                      <a:pt x="50578" y="25336"/>
                    </a:cubicBezTo>
                    <a:cubicBezTo>
                      <a:pt x="50578" y="32766"/>
                      <a:pt x="47244" y="39719"/>
                      <a:pt x="41529" y="44577"/>
                    </a:cubicBezTo>
                    <a:cubicBezTo>
                      <a:pt x="37052" y="48387"/>
                      <a:pt x="31242" y="50578"/>
                      <a:pt x="25241" y="50578"/>
                    </a:cubicBezTo>
                    <a:cubicBezTo>
                      <a:pt x="19241" y="50578"/>
                      <a:pt x="13525" y="48387"/>
                      <a:pt x="8953" y="44577"/>
                    </a:cubicBezTo>
                    <a:cubicBezTo>
                      <a:pt x="3334" y="39719"/>
                      <a:pt x="0" y="32766"/>
                      <a:pt x="0" y="25336"/>
                    </a:cubicBezTo>
                    <a:cubicBezTo>
                      <a:pt x="0" y="11335"/>
                      <a:pt x="11335" y="0"/>
                      <a:pt x="25241" y="0"/>
                    </a:cubicBezTo>
                    <a:close/>
                    <a:moveTo>
                      <a:pt x="35433" y="37338"/>
                    </a:moveTo>
                    <a:cubicBezTo>
                      <a:pt x="38957" y="34290"/>
                      <a:pt x="41053" y="29908"/>
                      <a:pt x="41053" y="25336"/>
                    </a:cubicBezTo>
                    <a:cubicBezTo>
                      <a:pt x="41053" y="16573"/>
                      <a:pt x="33909" y="9525"/>
                      <a:pt x="25241" y="9525"/>
                    </a:cubicBezTo>
                    <a:cubicBezTo>
                      <a:pt x="16573" y="9525"/>
                      <a:pt x="9525" y="16573"/>
                      <a:pt x="9525" y="25336"/>
                    </a:cubicBezTo>
                    <a:cubicBezTo>
                      <a:pt x="9525" y="29908"/>
                      <a:pt x="11621" y="34290"/>
                      <a:pt x="15145" y="37338"/>
                    </a:cubicBezTo>
                    <a:cubicBezTo>
                      <a:pt x="20860" y="42101"/>
                      <a:pt x="29718" y="42101"/>
                      <a:pt x="35433" y="373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400">
                <a:extLst>
                  <a:ext uri="{FF2B5EF4-FFF2-40B4-BE49-F238E27FC236}">
                    <a16:creationId xmlns:a16="http://schemas.microsoft.com/office/drawing/2014/main" id="{C11626F3-28C3-B1CF-4653-2BD5F4C99A58}"/>
                  </a:ext>
                </a:extLst>
              </p:cNvPr>
              <p:cNvSpPr/>
              <p:nvPr/>
            </p:nvSpPr>
            <p:spPr>
              <a:xfrm>
                <a:off x="1956592" y="3136739"/>
                <a:ext cx="80962" cy="42195"/>
              </a:xfrm>
              <a:custGeom>
                <a:avLst/>
                <a:gdLst>
                  <a:gd name="connsiteX0" fmla="*/ 80963 w 80962"/>
                  <a:gd name="connsiteY0" fmla="*/ 26003 h 42195"/>
                  <a:gd name="connsiteX1" fmla="*/ 80963 w 80962"/>
                  <a:gd name="connsiteY1" fmla="*/ 37433 h 42195"/>
                  <a:gd name="connsiteX2" fmla="*/ 76200 w 80962"/>
                  <a:gd name="connsiteY2" fmla="*/ 42196 h 42195"/>
                  <a:gd name="connsiteX3" fmla="*/ 4763 w 80962"/>
                  <a:gd name="connsiteY3" fmla="*/ 42196 h 42195"/>
                  <a:gd name="connsiteX4" fmla="*/ 0 w 80962"/>
                  <a:gd name="connsiteY4" fmla="*/ 37433 h 42195"/>
                  <a:gd name="connsiteX5" fmla="*/ 0 w 80962"/>
                  <a:gd name="connsiteY5" fmla="*/ 26003 h 42195"/>
                  <a:gd name="connsiteX6" fmla="*/ 24670 w 80962"/>
                  <a:gd name="connsiteY6" fmla="*/ 0 h 42195"/>
                  <a:gd name="connsiteX7" fmla="*/ 56007 w 80962"/>
                  <a:gd name="connsiteY7" fmla="*/ 0 h 42195"/>
                  <a:gd name="connsiteX8" fmla="*/ 80963 w 80962"/>
                  <a:gd name="connsiteY8" fmla="*/ 26003 h 42195"/>
                  <a:gd name="connsiteX9" fmla="*/ 71438 w 80962"/>
                  <a:gd name="connsiteY9" fmla="*/ 32671 h 42195"/>
                  <a:gd name="connsiteX10" fmla="*/ 71438 w 80962"/>
                  <a:gd name="connsiteY10" fmla="*/ 26003 h 42195"/>
                  <a:gd name="connsiteX11" fmla="*/ 55817 w 80962"/>
                  <a:gd name="connsiteY11" fmla="*/ 9525 h 42195"/>
                  <a:gd name="connsiteX12" fmla="*/ 24956 w 80962"/>
                  <a:gd name="connsiteY12" fmla="*/ 9525 h 42195"/>
                  <a:gd name="connsiteX13" fmla="*/ 9525 w 80962"/>
                  <a:gd name="connsiteY13" fmla="*/ 26003 h 42195"/>
                  <a:gd name="connsiteX14" fmla="*/ 9525 w 80962"/>
                  <a:gd name="connsiteY14" fmla="*/ 32671 h 42195"/>
                  <a:gd name="connsiteX15" fmla="*/ 71438 w 80962"/>
                  <a:gd name="connsiteY15" fmla="*/ 32671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962" h="42195">
                    <a:moveTo>
                      <a:pt x="80963" y="26003"/>
                    </a:moveTo>
                    <a:lnTo>
                      <a:pt x="80963" y="37433"/>
                    </a:lnTo>
                    <a:cubicBezTo>
                      <a:pt x="80963" y="40005"/>
                      <a:pt x="78867" y="42196"/>
                      <a:pt x="76200" y="42196"/>
                    </a:cubicBezTo>
                    <a:lnTo>
                      <a:pt x="4763" y="42196"/>
                    </a:lnTo>
                    <a:cubicBezTo>
                      <a:pt x="2095" y="42196"/>
                      <a:pt x="0" y="40005"/>
                      <a:pt x="0" y="37433"/>
                    </a:cubicBezTo>
                    <a:lnTo>
                      <a:pt x="0" y="26003"/>
                    </a:lnTo>
                    <a:cubicBezTo>
                      <a:pt x="0" y="12097"/>
                      <a:pt x="10858" y="667"/>
                      <a:pt x="24670" y="0"/>
                    </a:cubicBezTo>
                    <a:lnTo>
                      <a:pt x="56007" y="0"/>
                    </a:lnTo>
                    <a:cubicBezTo>
                      <a:pt x="70104" y="667"/>
                      <a:pt x="80963" y="12097"/>
                      <a:pt x="80963" y="26003"/>
                    </a:cubicBezTo>
                    <a:close/>
                    <a:moveTo>
                      <a:pt x="71438" y="32671"/>
                    </a:moveTo>
                    <a:lnTo>
                      <a:pt x="71438" y="26003"/>
                    </a:lnTo>
                    <a:cubicBezTo>
                      <a:pt x="71438" y="17145"/>
                      <a:pt x="64580" y="9906"/>
                      <a:pt x="55817" y="9525"/>
                    </a:cubicBezTo>
                    <a:lnTo>
                      <a:pt x="24956" y="9525"/>
                    </a:lnTo>
                    <a:cubicBezTo>
                      <a:pt x="16383" y="9906"/>
                      <a:pt x="9525" y="17145"/>
                      <a:pt x="9525" y="26003"/>
                    </a:cubicBezTo>
                    <a:lnTo>
                      <a:pt x="9525" y="32671"/>
                    </a:lnTo>
                    <a:lnTo>
                      <a:pt x="71438" y="32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401">
                <a:extLst>
                  <a:ext uri="{FF2B5EF4-FFF2-40B4-BE49-F238E27FC236}">
                    <a16:creationId xmlns:a16="http://schemas.microsoft.com/office/drawing/2014/main" id="{7E473C67-F636-156F-F772-6869BB99B087}"/>
                  </a:ext>
                </a:extLst>
              </p:cNvPr>
              <p:cNvSpPr/>
              <p:nvPr/>
            </p:nvSpPr>
            <p:spPr>
              <a:xfrm>
                <a:off x="1971070" y="3076160"/>
                <a:ext cx="52006" cy="52006"/>
              </a:xfrm>
              <a:custGeom>
                <a:avLst/>
                <a:gdLst>
                  <a:gd name="connsiteX0" fmla="*/ 26003 w 52006"/>
                  <a:gd name="connsiteY0" fmla="*/ 0 h 52006"/>
                  <a:gd name="connsiteX1" fmla="*/ 52006 w 52006"/>
                  <a:gd name="connsiteY1" fmla="*/ 26003 h 52006"/>
                  <a:gd name="connsiteX2" fmla="*/ 42767 w 52006"/>
                  <a:gd name="connsiteY2" fmla="*/ 45911 h 52006"/>
                  <a:gd name="connsiteX3" fmla="*/ 26003 w 52006"/>
                  <a:gd name="connsiteY3" fmla="*/ 52007 h 52006"/>
                  <a:gd name="connsiteX4" fmla="*/ 9239 w 52006"/>
                  <a:gd name="connsiteY4" fmla="*/ 45911 h 52006"/>
                  <a:gd name="connsiteX5" fmla="*/ 0 w 52006"/>
                  <a:gd name="connsiteY5" fmla="*/ 26003 h 52006"/>
                  <a:gd name="connsiteX6" fmla="*/ 26003 w 52006"/>
                  <a:gd name="connsiteY6" fmla="*/ 0 h 52006"/>
                  <a:gd name="connsiteX7" fmla="*/ 36671 w 52006"/>
                  <a:gd name="connsiteY7" fmla="*/ 38576 h 52006"/>
                  <a:gd name="connsiteX8" fmla="*/ 42481 w 52006"/>
                  <a:gd name="connsiteY8" fmla="*/ 26003 h 52006"/>
                  <a:gd name="connsiteX9" fmla="*/ 26003 w 52006"/>
                  <a:gd name="connsiteY9" fmla="*/ 9525 h 52006"/>
                  <a:gd name="connsiteX10" fmla="*/ 9525 w 52006"/>
                  <a:gd name="connsiteY10" fmla="*/ 26003 h 52006"/>
                  <a:gd name="connsiteX11" fmla="*/ 15335 w 52006"/>
                  <a:gd name="connsiteY11" fmla="*/ 38576 h 52006"/>
                  <a:gd name="connsiteX12" fmla="*/ 36671 w 52006"/>
                  <a:gd name="connsiteY12" fmla="*/ 38576 h 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06" h="52006">
                    <a:moveTo>
                      <a:pt x="26003" y="0"/>
                    </a:moveTo>
                    <a:cubicBezTo>
                      <a:pt x="40386" y="0"/>
                      <a:pt x="52006" y="11716"/>
                      <a:pt x="52006" y="26003"/>
                    </a:cubicBezTo>
                    <a:cubicBezTo>
                      <a:pt x="52006" y="33719"/>
                      <a:pt x="48673" y="40958"/>
                      <a:pt x="42767" y="45911"/>
                    </a:cubicBezTo>
                    <a:cubicBezTo>
                      <a:pt x="38100" y="49816"/>
                      <a:pt x="32099" y="52007"/>
                      <a:pt x="26003" y="52007"/>
                    </a:cubicBezTo>
                    <a:cubicBezTo>
                      <a:pt x="19907" y="52007"/>
                      <a:pt x="13906" y="49816"/>
                      <a:pt x="9239" y="45911"/>
                    </a:cubicBezTo>
                    <a:cubicBezTo>
                      <a:pt x="3334" y="40958"/>
                      <a:pt x="0" y="33719"/>
                      <a:pt x="0" y="26003"/>
                    </a:cubicBezTo>
                    <a:cubicBezTo>
                      <a:pt x="0" y="11716"/>
                      <a:pt x="11620" y="0"/>
                      <a:pt x="26003" y="0"/>
                    </a:cubicBezTo>
                    <a:close/>
                    <a:moveTo>
                      <a:pt x="36671" y="38576"/>
                    </a:moveTo>
                    <a:cubicBezTo>
                      <a:pt x="40386" y="35433"/>
                      <a:pt x="42481" y="30861"/>
                      <a:pt x="42481" y="26003"/>
                    </a:cubicBezTo>
                    <a:cubicBezTo>
                      <a:pt x="42481" y="16955"/>
                      <a:pt x="35052" y="9525"/>
                      <a:pt x="26003" y="9525"/>
                    </a:cubicBezTo>
                    <a:cubicBezTo>
                      <a:pt x="16954" y="9525"/>
                      <a:pt x="9525" y="16955"/>
                      <a:pt x="9525" y="26003"/>
                    </a:cubicBezTo>
                    <a:cubicBezTo>
                      <a:pt x="9525" y="30861"/>
                      <a:pt x="11620" y="35433"/>
                      <a:pt x="15335" y="38576"/>
                    </a:cubicBezTo>
                    <a:cubicBezTo>
                      <a:pt x="21336" y="43625"/>
                      <a:pt x="30670" y="43625"/>
                      <a:pt x="36671" y="38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402">
                <a:extLst>
                  <a:ext uri="{FF2B5EF4-FFF2-40B4-BE49-F238E27FC236}">
                    <a16:creationId xmlns:a16="http://schemas.microsoft.com/office/drawing/2014/main" id="{AAD77A5D-7B58-6F12-BA6B-5C6E5844C9D3}"/>
                  </a:ext>
                </a:extLst>
              </p:cNvPr>
              <p:cNvSpPr/>
              <p:nvPr/>
            </p:nvSpPr>
            <p:spPr>
              <a:xfrm>
                <a:off x="1823814" y="2843083"/>
                <a:ext cx="131159" cy="9525"/>
              </a:xfrm>
              <a:custGeom>
                <a:avLst/>
                <a:gdLst>
                  <a:gd name="connsiteX0" fmla="*/ 126397 w 131159"/>
                  <a:gd name="connsiteY0" fmla="*/ 0 h 9525"/>
                  <a:gd name="connsiteX1" fmla="*/ 131159 w 131159"/>
                  <a:gd name="connsiteY1" fmla="*/ 4763 h 9525"/>
                  <a:gd name="connsiteX2" fmla="*/ 126397 w 131159"/>
                  <a:gd name="connsiteY2" fmla="*/ 9525 h 9525"/>
                  <a:gd name="connsiteX3" fmla="*/ 4763 w 131159"/>
                  <a:gd name="connsiteY3" fmla="*/ 9525 h 9525"/>
                  <a:gd name="connsiteX4" fmla="*/ 0 w 131159"/>
                  <a:gd name="connsiteY4" fmla="*/ 4763 h 9525"/>
                  <a:gd name="connsiteX5" fmla="*/ 4763 w 131159"/>
                  <a:gd name="connsiteY5" fmla="*/ 0 h 9525"/>
                  <a:gd name="connsiteX6" fmla="*/ 126397 w 131159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59" h="9525">
                    <a:moveTo>
                      <a:pt x="126397" y="0"/>
                    </a:moveTo>
                    <a:cubicBezTo>
                      <a:pt x="128969" y="0"/>
                      <a:pt x="131159" y="2096"/>
                      <a:pt x="131159" y="4763"/>
                    </a:cubicBezTo>
                    <a:cubicBezTo>
                      <a:pt x="131159" y="7429"/>
                      <a:pt x="128969" y="9525"/>
                      <a:pt x="126397" y="9525"/>
                    </a:cubicBezTo>
                    <a:lnTo>
                      <a:pt x="4763" y="9525"/>
                    </a:lnTo>
                    <a:cubicBezTo>
                      <a:pt x="2191" y="9525"/>
                      <a:pt x="0" y="7334"/>
                      <a:pt x="0" y="4763"/>
                    </a:cubicBezTo>
                    <a:cubicBezTo>
                      <a:pt x="0" y="2191"/>
                      <a:pt x="2191" y="0"/>
                      <a:pt x="4763" y="0"/>
                    </a:cubicBezTo>
                    <a:lnTo>
                      <a:pt x="126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403">
                <a:extLst>
                  <a:ext uri="{FF2B5EF4-FFF2-40B4-BE49-F238E27FC236}">
                    <a16:creationId xmlns:a16="http://schemas.microsoft.com/office/drawing/2014/main" id="{8D32D346-3922-7674-30D2-9FE12C27F26A}"/>
                  </a:ext>
                </a:extLst>
              </p:cNvPr>
              <p:cNvSpPr/>
              <p:nvPr/>
            </p:nvSpPr>
            <p:spPr>
              <a:xfrm>
                <a:off x="1862485" y="3136739"/>
                <a:ext cx="81057" cy="42195"/>
              </a:xfrm>
              <a:custGeom>
                <a:avLst/>
                <a:gdLst>
                  <a:gd name="connsiteX0" fmla="*/ 81058 w 81057"/>
                  <a:gd name="connsiteY0" fmla="*/ 26003 h 42195"/>
                  <a:gd name="connsiteX1" fmla="*/ 81058 w 81057"/>
                  <a:gd name="connsiteY1" fmla="*/ 37433 h 42195"/>
                  <a:gd name="connsiteX2" fmla="*/ 76295 w 81057"/>
                  <a:gd name="connsiteY2" fmla="*/ 42196 h 42195"/>
                  <a:gd name="connsiteX3" fmla="*/ 4763 w 81057"/>
                  <a:gd name="connsiteY3" fmla="*/ 42196 h 42195"/>
                  <a:gd name="connsiteX4" fmla="*/ 0 w 81057"/>
                  <a:gd name="connsiteY4" fmla="*/ 37433 h 42195"/>
                  <a:gd name="connsiteX5" fmla="*/ 0 w 81057"/>
                  <a:gd name="connsiteY5" fmla="*/ 26003 h 42195"/>
                  <a:gd name="connsiteX6" fmla="*/ 24765 w 81057"/>
                  <a:gd name="connsiteY6" fmla="*/ 0 h 42195"/>
                  <a:gd name="connsiteX7" fmla="*/ 56102 w 81057"/>
                  <a:gd name="connsiteY7" fmla="*/ 0 h 42195"/>
                  <a:gd name="connsiteX8" fmla="*/ 81058 w 81057"/>
                  <a:gd name="connsiteY8" fmla="*/ 26003 h 42195"/>
                  <a:gd name="connsiteX9" fmla="*/ 71533 w 81057"/>
                  <a:gd name="connsiteY9" fmla="*/ 32671 h 42195"/>
                  <a:gd name="connsiteX10" fmla="*/ 71533 w 81057"/>
                  <a:gd name="connsiteY10" fmla="*/ 26003 h 42195"/>
                  <a:gd name="connsiteX11" fmla="*/ 55816 w 81057"/>
                  <a:gd name="connsiteY11" fmla="*/ 9525 h 42195"/>
                  <a:gd name="connsiteX12" fmla="*/ 25051 w 81057"/>
                  <a:gd name="connsiteY12" fmla="*/ 9525 h 42195"/>
                  <a:gd name="connsiteX13" fmla="*/ 9525 w 81057"/>
                  <a:gd name="connsiteY13" fmla="*/ 26003 h 42195"/>
                  <a:gd name="connsiteX14" fmla="*/ 9525 w 81057"/>
                  <a:gd name="connsiteY14" fmla="*/ 32671 h 42195"/>
                  <a:gd name="connsiteX15" fmla="*/ 71533 w 81057"/>
                  <a:gd name="connsiteY15" fmla="*/ 32671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057" h="42195">
                    <a:moveTo>
                      <a:pt x="81058" y="26003"/>
                    </a:moveTo>
                    <a:lnTo>
                      <a:pt x="81058" y="37433"/>
                    </a:lnTo>
                    <a:cubicBezTo>
                      <a:pt x="81058" y="40005"/>
                      <a:pt x="78962" y="42196"/>
                      <a:pt x="76295" y="42196"/>
                    </a:cubicBezTo>
                    <a:lnTo>
                      <a:pt x="4763" y="42196"/>
                    </a:lnTo>
                    <a:cubicBezTo>
                      <a:pt x="2191" y="42196"/>
                      <a:pt x="0" y="40005"/>
                      <a:pt x="0" y="37433"/>
                    </a:cubicBezTo>
                    <a:lnTo>
                      <a:pt x="0" y="26003"/>
                    </a:lnTo>
                    <a:cubicBezTo>
                      <a:pt x="0" y="12097"/>
                      <a:pt x="10859" y="667"/>
                      <a:pt x="24765" y="0"/>
                    </a:cubicBezTo>
                    <a:lnTo>
                      <a:pt x="56102" y="0"/>
                    </a:lnTo>
                    <a:cubicBezTo>
                      <a:pt x="70199" y="667"/>
                      <a:pt x="81058" y="12097"/>
                      <a:pt x="81058" y="26003"/>
                    </a:cubicBezTo>
                    <a:close/>
                    <a:moveTo>
                      <a:pt x="71533" y="32671"/>
                    </a:moveTo>
                    <a:lnTo>
                      <a:pt x="71533" y="26003"/>
                    </a:lnTo>
                    <a:cubicBezTo>
                      <a:pt x="71533" y="17145"/>
                      <a:pt x="64675" y="9906"/>
                      <a:pt x="55816" y="9525"/>
                    </a:cubicBezTo>
                    <a:lnTo>
                      <a:pt x="25051" y="9525"/>
                    </a:lnTo>
                    <a:cubicBezTo>
                      <a:pt x="16478" y="9906"/>
                      <a:pt x="9525" y="17145"/>
                      <a:pt x="9525" y="26003"/>
                    </a:cubicBezTo>
                    <a:lnTo>
                      <a:pt x="9525" y="32671"/>
                    </a:lnTo>
                    <a:lnTo>
                      <a:pt x="71533" y="32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404">
                <a:extLst>
                  <a:ext uri="{FF2B5EF4-FFF2-40B4-BE49-F238E27FC236}">
                    <a16:creationId xmlns:a16="http://schemas.microsoft.com/office/drawing/2014/main" id="{63FA0274-9AB5-CB1A-2C8D-23EDE955A3E0}"/>
                  </a:ext>
                </a:extLst>
              </p:cNvPr>
              <p:cNvSpPr/>
              <p:nvPr/>
            </p:nvSpPr>
            <p:spPr>
              <a:xfrm>
                <a:off x="1823814" y="2915092"/>
                <a:ext cx="119919" cy="9525"/>
              </a:xfrm>
              <a:custGeom>
                <a:avLst/>
                <a:gdLst>
                  <a:gd name="connsiteX0" fmla="*/ 115157 w 119919"/>
                  <a:gd name="connsiteY0" fmla="*/ 0 h 9525"/>
                  <a:gd name="connsiteX1" fmla="*/ 119920 w 119919"/>
                  <a:gd name="connsiteY1" fmla="*/ 4763 h 9525"/>
                  <a:gd name="connsiteX2" fmla="*/ 115157 w 119919"/>
                  <a:gd name="connsiteY2" fmla="*/ 9525 h 9525"/>
                  <a:gd name="connsiteX3" fmla="*/ 4763 w 119919"/>
                  <a:gd name="connsiteY3" fmla="*/ 9525 h 9525"/>
                  <a:gd name="connsiteX4" fmla="*/ 0 w 119919"/>
                  <a:gd name="connsiteY4" fmla="*/ 4763 h 9525"/>
                  <a:gd name="connsiteX5" fmla="*/ 4763 w 119919"/>
                  <a:gd name="connsiteY5" fmla="*/ 0 h 9525"/>
                  <a:gd name="connsiteX6" fmla="*/ 115157 w 119919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919" h="9525">
                    <a:moveTo>
                      <a:pt x="115157" y="0"/>
                    </a:moveTo>
                    <a:cubicBezTo>
                      <a:pt x="117824" y="0"/>
                      <a:pt x="119920" y="2191"/>
                      <a:pt x="119920" y="4763"/>
                    </a:cubicBezTo>
                    <a:cubicBezTo>
                      <a:pt x="119920" y="7334"/>
                      <a:pt x="117824" y="9525"/>
                      <a:pt x="115157" y="9525"/>
                    </a:cubicBezTo>
                    <a:lnTo>
                      <a:pt x="4763" y="9525"/>
                    </a:lnTo>
                    <a:cubicBezTo>
                      <a:pt x="2191" y="9525"/>
                      <a:pt x="0" y="7429"/>
                      <a:pt x="0" y="4763"/>
                    </a:cubicBezTo>
                    <a:cubicBezTo>
                      <a:pt x="0" y="2095"/>
                      <a:pt x="2191" y="0"/>
                      <a:pt x="4763" y="0"/>
                    </a:cubicBezTo>
                    <a:lnTo>
                      <a:pt x="1151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405">
                <a:extLst>
                  <a:ext uri="{FF2B5EF4-FFF2-40B4-BE49-F238E27FC236}">
                    <a16:creationId xmlns:a16="http://schemas.microsoft.com/office/drawing/2014/main" id="{457ED960-2F72-E5E4-7C87-D593781983C8}"/>
                  </a:ext>
                </a:extLst>
              </p:cNvPr>
              <p:cNvSpPr/>
              <p:nvPr/>
            </p:nvSpPr>
            <p:spPr>
              <a:xfrm>
                <a:off x="1877058" y="3076160"/>
                <a:ext cx="52006" cy="52006"/>
              </a:xfrm>
              <a:custGeom>
                <a:avLst/>
                <a:gdLst>
                  <a:gd name="connsiteX0" fmla="*/ 26003 w 52006"/>
                  <a:gd name="connsiteY0" fmla="*/ 0 h 52006"/>
                  <a:gd name="connsiteX1" fmla="*/ 52007 w 52006"/>
                  <a:gd name="connsiteY1" fmla="*/ 26003 h 52006"/>
                  <a:gd name="connsiteX2" fmla="*/ 42767 w 52006"/>
                  <a:gd name="connsiteY2" fmla="*/ 45911 h 52006"/>
                  <a:gd name="connsiteX3" fmla="*/ 26003 w 52006"/>
                  <a:gd name="connsiteY3" fmla="*/ 52007 h 52006"/>
                  <a:gd name="connsiteX4" fmla="*/ 9144 w 52006"/>
                  <a:gd name="connsiteY4" fmla="*/ 45911 h 52006"/>
                  <a:gd name="connsiteX5" fmla="*/ 0 w 52006"/>
                  <a:gd name="connsiteY5" fmla="*/ 26003 h 52006"/>
                  <a:gd name="connsiteX6" fmla="*/ 26003 w 52006"/>
                  <a:gd name="connsiteY6" fmla="*/ 0 h 52006"/>
                  <a:gd name="connsiteX7" fmla="*/ 36576 w 52006"/>
                  <a:gd name="connsiteY7" fmla="*/ 38576 h 52006"/>
                  <a:gd name="connsiteX8" fmla="*/ 42482 w 52006"/>
                  <a:gd name="connsiteY8" fmla="*/ 26003 h 52006"/>
                  <a:gd name="connsiteX9" fmla="*/ 26003 w 52006"/>
                  <a:gd name="connsiteY9" fmla="*/ 9525 h 52006"/>
                  <a:gd name="connsiteX10" fmla="*/ 9525 w 52006"/>
                  <a:gd name="connsiteY10" fmla="*/ 26003 h 52006"/>
                  <a:gd name="connsiteX11" fmla="*/ 15335 w 52006"/>
                  <a:gd name="connsiteY11" fmla="*/ 38576 h 52006"/>
                  <a:gd name="connsiteX12" fmla="*/ 36576 w 52006"/>
                  <a:gd name="connsiteY12" fmla="*/ 38576 h 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06" h="52006">
                    <a:moveTo>
                      <a:pt x="26003" y="0"/>
                    </a:moveTo>
                    <a:cubicBezTo>
                      <a:pt x="40291" y="0"/>
                      <a:pt x="52007" y="11716"/>
                      <a:pt x="52007" y="26003"/>
                    </a:cubicBezTo>
                    <a:cubicBezTo>
                      <a:pt x="52007" y="33719"/>
                      <a:pt x="48578" y="40958"/>
                      <a:pt x="42767" y="45911"/>
                    </a:cubicBezTo>
                    <a:cubicBezTo>
                      <a:pt x="38100" y="49816"/>
                      <a:pt x="32099" y="52007"/>
                      <a:pt x="26003" y="52007"/>
                    </a:cubicBezTo>
                    <a:cubicBezTo>
                      <a:pt x="19907" y="52007"/>
                      <a:pt x="13907" y="49816"/>
                      <a:pt x="9144" y="45911"/>
                    </a:cubicBezTo>
                    <a:cubicBezTo>
                      <a:pt x="3334" y="40958"/>
                      <a:pt x="0" y="33719"/>
                      <a:pt x="0" y="26003"/>
                    </a:cubicBezTo>
                    <a:cubicBezTo>
                      <a:pt x="0" y="11716"/>
                      <a:pt x="11621" y="0"/>
                      <a:pt x="26003" y="0"/>
                    </a:cubicBezTo>
                    <a:close/>
                    <a:moveTo>
                      <a:pt x="36576" y="38576"/>
                    </a:moveTo>
                    <a:cubicBezTo>
                      <a:pt x="40291" y="35433"/>
                      <a:pt x="42482" y="30861"/>
                      <a:pt x="42482" y="26003"/>
                    </a:cubicBezTo>
                    <a:cubicBezTo>
                      <a:pt x="42482" y="16955"/>
                      <a:pt x="35052" y="9525"/>
                      <a:pt x="26003" y="9525"/>
                    </a:cubicBezTo>
                    <a:cubicBezTo>
                      <a:pt x="16955" y="9525"/>
                      <a:pt x="9525" y="16955"/>
                      <a:pt x="9525" y="26003"/>
                    </a:cubicBezTo>
                    <a:cubicBezTo>
                      <a:pt x="9525" y="30861"/>
                      <a:pt x="11621" y="35433"/>
                      <a:pt x="15335" y="38576"/>
                    </a:cubicBezTo>
                    <a:cubicBezTo>
                      <a:pt x="21241" y="43625"/>
                      <a:pt x="30671" y="43625"/>
                      <a:pt x="36576" y="38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406">
                <a:extLst>
                  <a:ext uri="{FF2B5EF4-FFF2-40B4-BE49-F238E27FC236}">
                    <a16:creationId xmlns:a16="http://schemas.microsoft.com/office/drawing/2014/main" id="{C857A1CC-7C37-B1F0-0350-0988BB181CEC}"/>
                  </a:ext>
                </a:extLst>
              </p:cNvPr>
              <p:cNvSpPr/>
              <p:nvPr/>
            </p:nvSpPr>
            <p:spPr>
              <a:xfrm>
                <a:off x="1823814" y="2891089"/>
                <a:ext cx="98583" cy="9525"/>
              </a:xfrm>
              <a:custGeom>
                <a:avLst/>
                <a:gdLst>
                  <a:gd name="connsiteX0" fmla="*/ 93821 w 98583"/>
                  <a:gd name="connsiteY0" fmla="*/ 0 h 9525"/>
                  <a:gd name="connsiteX1" fmla="*/ 98584 w 98583"/>
                  <a:gd name="connsiteY1" fmla="*/ 4763 h 9525"/>
                  <a:gd name="connsiteX2" fmla="*/ 93821 w 98583"/>
                  <a:gd name="connsiteY2" fmla="*/ 9525 h 9525"/>
                  <a:gd name="connsiteX3" fmla="*/ 4763 w 98583"/>
                  <a:gd name="connsiteY3" fmla="*/ 9525 h 9525"/>
                  <a:gd name="connsiteX4" fmla="*/ 0 w 98583"/>
                  <a:gd name="connsiteY4" fmla="*/ 4763 h 9525"/>
                  <a:gd name="connsiteX5" fmla="*/ 4763 w 98583"/>
                  <a:gd name="connsiteY5" fmla="*/ 0 h 9525"/>
                  <a:gd name="connsiteX6" fmla="*/ 93821 w 98583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583" h="9525">
                    <a:moveTo>
                      <a:pt x="93821" y="0"/>
                    </a:moveTo>
                    <a:cubicBezTo>
                      <a:pt x="96488" y="0"/>
                      <a:pt x="98584" y="2096"/>
                      <a:pt x="98584" y="4763"/>
                    </a:cubicBezTo>
                    <a:cubicBezTo>
                      <a:pt x="98584" y="7430"/>
                      <a:pt x="96488" y="9525"/>
                      <a:pt x="93821" y="9525"/>
                    </a:cubicBezTo>
                    <a:lnTo>
                      <a:pt x="4763" y="9525"/>
                    </a:lnTo>
                    <a:cubicBezTo>
                      <a:pt x="2191" y="9525"/>
                      <a:pt x="0" y="7430"/>
                      <a:pt x="0" y="4763"/>
                    </a:cubicBezTo>
                    <a:cubicBezTo>
                      <a:pt x="0" y="2096"/>
                      <a:pt x="2191" y="0"/>
                      <a:pt x="4763" y="0"/>
                    </a:cubicBezTo>
                    <a:lnTo>
                      <a:pt x="938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407">
                <a:extLst>
                  <a:ext uri="{FF2B5EF4-FFF2-40B4-BE49-F238E27FC236}">
                    <a16:creationId xmlns:a16="http://schemas.microsoft.com/office/drawing/2014/main" id="{796616A0-3228-EEC8-65F7-0B33E29180F2}"/>
                  </a:ext>
                </a:extLst>
              </p:cNvPr>
              <p:cNvSpPr/>
              <p:nvPr/>
            </p:nvSpPr>
            <p:spPr>
              <a:xfrm>
                <a:off x="1823814" y="2867086"/>
                <a:ext cx="63817" cy="9525"/>
              </a:xfrm>
              <a:custGeom>
                <a:avLst/>
                <a:gdLst>
                  <a:gd name="connsiteX0" fmla="*/ 59055 w 63817"/>
                  <a:gd name="connsiteY0" fmla="*/ 0 h 9525"/>
                  <a:gd name="connsiteX1" fmla="*/ 63818 w 63817"/>
                  <a:gd name="connsiteY1" fmla="*/ 4763 h 9525"/>
                  <a:gd name="connsiteX2" fmla="*/ 59055 w 63817"/>
                  <a:gd name="connsiteY2" fmla="*/ 9525 h 9525"/>
                  <a:gd name="connsiteX3" fmla="*/ 4763 w 63817"/>
                  <a:gd name="connsiteY3" fmla="*/ 9525 h 9525"/>
                  <a:gd name="connsiteX4" fmla="*/ 0 w 63817"/>
                  <a:gd name="connsiteY4" fmla="*/ 4763 h 9525"/>
                  <a:gd name="connsiteX5" fmla="*/ 4763 w 63817"/>
                  <a:gd name="connsiteY5" fmla="*/ 0 h 9525"/>
                  <a:gd name="connsiteX6" fmla="*/ 59055 w 63817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17" h="9525">
                    <a:moveTo>
                      <a:pt x="59055" y="0"/>
                    </a:moveTo>
                    <a:cubicBezTo>
                      <a:pt x="61722" y="0"/>
                      <a:pt x="63818" y="2095"/>
                      <a:pt x="63818" y="4763"/>
                    </a:cubicBezTo>
                    <a:cubicBezTo>
                      <a:pt x="63818" y="7429"/>
                      <a:pt x="61722" y="9525"/>
                      <a:pt x="59055" y="9525"/>
                    </a:cubicBezTo>
                    <a:lnTo>
                      <a:pt x="4763" y="9525"/>
                    </a:lnTo>
                    <a:cubicBezTo>
                      <a:pt x="2191" y="9525"/>
                      <a:pt x="0" y="7334"/>
                      <a:pt x="0" y="4763"/>
                    </a:cubicBezTo>
                    <a:cubicBezTo>
                      <a:pt x="0" y="2191"/>
                      <a:pt x="2191" y="0"/>
                      <a:pt x="4763" y="0"/>
                    </a:cubicBezTo>
                    <a:lnTo>
                      <a:pt x="590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408">
                <a:extLst>
                  <a:ext uri="{FF2B5EF4-FFF2-40B4-BE49-F238E27FC236}">
                    <a16:creationId xmlns:a16="http://schemas.microsoft.com/office/drawing/2014/main" id="{CD825754-C389-F8D5-D9BC-92015478FFB1}"/>
                  </a:ext>
                </a:extLst>
              </p:cNvPr>
              <p:cNvSpPr/>
              <p:nvPr/>
            </p:nvSpPr>
            <p:spPr>
              <a:xfrm>
                <a:off x="1768474" y="3136739"/>
                <a:ext cx="81057" cy="42195"/>
              </a:xfrm>
              <a:custGeom>
                <a:avLst/>
                <a:gdLst>
                  <a:gd name="connsiteX0" fmla="*/ 81058 w 81057"/>
                  <a:gd name="connsiteY0" fmla="*/ 26003 h 42195"/>
                  <a:gd name="connsiteX1" fmla="*/ 81058 w 81057"/>
                  <a:gd name="connsiteY1" fmla="*/ 37433 h 42195"/>
                  <a:gd name="connsiteX2" fmla="*/ 76295 w 81057"/>
                  <a:gd name="connsiteY2" fmla="*/ 42196 h 42195"/>
                  <a:gd name="connsiteX3" fmla="*/ 4763 w 81057"/>
                  <a:gd name="connsiteY3" fmla="*/ 42196 h 42195"/>
                  <a:gd name="connsiteX4" fmla="*/ 0 w 81057"/>
                  <a:gd name="connsiteY4" fmla="*/ 37433 h 42195"/>
                  <a:gd name="connsiteX5" fmla="*/ 0 w 81057"/>
                  <a:gd name="connsiteY5" fmla="*/ 26003 h 42195"/>
                  <a:gd name="connsiteX6" fmla="*/ 24765 w 81057"/>
                  <a:gd name="connsiteY6" fmla="*/ 0 h 42195"/>
                  <a:gd name="connsiteX7" fmla="*/ 56007 w 81057"/>
                  <a:gd name="connsiteY7" fmla="*/ 0 h 42195"/>
                  <a:gd name="connsiteX8" fmla="*/ 81058 w 81057"/>
                  <a:gd name="connsiteY8" fmla="*/ 26003 h 42195"/>
                  <a:gd name="connsiteX9" fmla="*/ 71533 w 81057"/>
                  <a:gd name="connsiteY9" fmla="*/ 32671 h 42195"/>
                  <a:gd name="connsiteX10" fmla="*/ 71533 w 81057"/>
                  <a:gd name="connsiteY10" fmla="*/ 26003 h 42195"/>
                  <a:gd name="connsiteX11" fmla="*/ 55817 w 81057"/>
                  <a:gd name="connsiteY11" fmla="*/ 9525 h 42195"/>
                  <a:gd name="connsiteX12" fmla="*/ 24955 w 81057"/>
                  <a:gd name="connsiteY12" fmla="*/ 9525 h 42195"/>
                  <a:gd name="connsiteX13" fmla="*/ 9525 w 81057"/>
                  <a:gd name="connsiteY13" fmla="*/ 26003 h 42195"/>
                  <a:gd name="connsiteX14" fmla="*/ 9525 w 81057"/>
                  <a:gd name="connsiteY14" fmla="*/ 32671 h 42195"/>
                  <a:gd name="connsiteX15" fmla="*/ 71533 w 81057"/>
                  <a:gd name="connsiteY15" fmla="*/ 32671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057" h="42195">
                    <a:moveTo>
                      <a:pt x="81058" y="26003"/>
                    </a:moveTo>
                    <a:lnTo>
                      <a:pt x="81058" y="37433"/>
                    </a:lnTo>
                    <a:cubicBezTo>
                      <a:pt x="81058" y="40005"/>
                      <a:pt x="78867" y="42196"/>
                      <a:pt x="76295" y="42196"/>
                    </a:cubicBezTo>
                    <a:lnTo>
                      <a:pt x="4763" y="42196"/>
                    </a:lnTo>
                    <a:cubicBezTo>
                      <a:pt x="2096" y="42196"/>
                      <a:pt x="0" y="40005"/>
                      <a:pt x="0" y="37433"/>
                    </a:cubicBezTo>
                    <a:lnTo>
                      <a:pt x="0" y="26003"/>
                    </a:lnTo>
                    <a:cubicBezTo>
                      <a:pt x="0" y="12097"/>
                      <a:pt x="10859" y="667"/>
                      <a:pt x="24765" y="0"/>
                    </a:cubicBezTo>
                    <a:lnTo>
                      <a:pt x="56007" y="0"/>
                    </a:lnTo>
                    <a:cubicBezTo>
                      <a:pt x="70104" y="667"/>
                      <a:pt x="81058" y="12097"/>
                      <a:pt x="81058" y="26003"/>
                    </a:cubicBezTo>
                    <a:close/>
                    <a:moveTo>
                      <a:pt x="71533" y="32671"/>
                    </a:moveTo>
                    <a:lnTo>
                      <a:pt x="71533" y="26003"/>
                    </a:lnTo>
                    <a:cubicBezTo>
                      <a:pt x="71533" y="17145"/>
                      <a:pt x="64580" y="9906"/>
                      <a:pt x="55817" y="9525"/>
                    </a:cubicBezTo>
                    <a:lnTo>
                      <a:pt x="24955" y="9525"/>
                    </a:lnTo>
                    <a:cubicBezTo>
                      <a:pt x="16383" y="9906"/>
                      <a:pt x="9525" y="17145"/>
                      <a:pt x="9525" y="26003"/>
                    </a:cubicBezTo>
                    <a:lnTo>
                      <a:pt x="9525" y="32671"/>
                    </a:lnTo>
                    <a:lnTo>
                      <a:pt x="71533" y="32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409">
                <a:extLst>
                  <a:ext uri="{FF2B5EF4-FFF2-40B4-BE49-F238E27FC236}">
                    <a16:creationId xmlns:a16="http://schemas.microsoft.com/office/drawing/2014/main" id="{1F3D58CF-B2B7-07FD-17EC-12F1D91DCD76}"/>
                  </a:ext>
                </a:extLst>
              </p:cNvPr>
              <p:cNvSpPr/>
              <p:nvPr/>
            </p:nvSpPr>
            <p:spPr>
              <a:xfrm>
                <a:off x="1782951" y="3076160"/>
                <a:ext cx="52006" cy="52006"/>
              </a:xfrm>
              <a:custGeom>
                <a:avLst/>
                <a:gdLst>
                  <a:gd name="connsiteX0" fmla="*/ 26003 w 52006"/>
                  <a:gd name="connsiteY0" fmla="*/ 0 h 52006"/>
                  <a:gd name="connsiteX1" fmla="*/ 52007 w 52006"/>
                  <a:gd name="connsiteY1" fmla="*/ 26003 h 52006"/>
                  <a:gd name="connsiteX2" fmla="*/ 42767 w 52006"/>
                  <a:gd name="connsiteY2" fmla="*/ 45911 h 52006"/>
                  <a:gd name="connsiteX3" fmla="*/ 26003 w 52006"/>
                  <a:gd name="connsiteY3" fmla="*/ 52007 h 52006"/>
                  <a:gd name="connsiteX4" fmla="*/ 9239 w 52006"/>
                  <a:gd name="connsiteY4" fmla="*/ 45911 h 52006"/>
                  <a:gd name="connsiteX5" fmla="*/ 0 w 52006"/>
                  <a:gd name="connsiteY5" fmla="*/ 26003 h 52006"/>
                  <a:gd name="connsiteX6" fmla="*/ 26003 w 52006"/>
                  <a:gd name="connsiteY6" fmla="*/ 0 h 52006"/>
                  <a:gd name="connsiteX7" fmla="*/ 36671 w 52006"/>
                  <a:gd name="connsiteY7" fmla="*/ 38576 h 52006"/>
                  <a:gd name="connsiteX8" fmla="*/ 42482 w 52006"/>
                  <a:gd name="connsiteY8" fmla="*/ 26003 h 52006"/>
                  <a:gd name="connsiteX9" fmla="*/ 26003 w 52006"/>
                  <a:gd name="connsiteY9" fmla="*/ 9525 h 52006"/>
                  <a:gd name="connsiteX10" fmla="*/ 9525 w 52006"/>
                  <a:gd name="connsiteY10" fmla="*/ 26003 h 52006"/>
                  <a:gd name="connsiteX11" fmla="*/ 15430 w 52006"/>
                  <a:gd name="connsiteY11" fmla="*/ 38576 h 52006"/>
                  <a:gd name="connsiteX12" fmla="*/ 36671 w 52006"/>
                  <a:gd name="connsiteY12" fmla="*/ 38576 h 5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06" h="52006">
                    <a:moveTo>
                      <a:pt x="26003" y="0"/>
                    </a:moveTo>
                    <a:cubicBezTo>
                      <a:pt x="40386" y="0"/>
                      <a:pt x="52007" y="11716"/>
                      <a:pt x="52007" y="26003"/>
                    </a:cubicBezTo>
                    <a:cubicBezTo>
                      <a:pt x="52007" y="33719"/>
                      <a:pt x="48673" y="40958"/>
                      <a:pt x="42767" y="45911"/>
                    </a:cubicBezTo>
                    <a:cubicBezTo>
                      <a:pt x="38100" y="49816"/>
                      <a:pt x="32195" y="52007"/>
                      <a:pt x="26003" y="52007"/>
                    </a:cubicBezTo>
                    <a:cubicBezTo>
                      <a:pt x="19812" y="52007"/>
                      <a:pt x="13907" y="49816"/>
                      <a:pt x="9239" y="45911"/>
                    </a:cubicBezTo>
                    <a:cubicBezTo>
                      <a:pt x="3429" y="40958"/>
                      <a:pt x="0" y="33719"/>
                      <a:pt x="0" y="26003"/>
                    </a:cubicBezTo>
                    <a:cubicBezTo>
                      <a:pt x="0" y="11716"/>
                      <a:pt x="11716" y="0"/>
                      <a:pt x="26003" y="0"/>
                    </a:cubicBezTo>
                    <a:close/>
                    <a:moveTo>
                      <a:pt x="36671" y="38576"/>
                    </a:moveTo>
                    <a:cubicBezTo>
                      <a:pt x="40386" y="35433"/>
                      <a:pt x="42482" y="30861"/>
                      <a:pt x="42482" y="26003"/>
                    </a:cubicBezTo>
                    <a:cubicBezTo>
                      <a:pt x="42482" y="16955"/>
                      <a:pt x="35147" y="9525"/>
                      <a:pt x="26003" y="9525"/>
                    </a:cubicBezTo>
                    <a:cubicBezTo>
                      <a:pt x="16859" y="9525"/>
                      <a:pt x="9525" y="16955"/>
                      <a:pt x="9525" y="26003"/>
                    </a:cubicBezTo>
                    <a:cubicBezTo>
                      <a:pt x="9525" y="30861"/>
                      <a:pt x="11716" y="35433"/>
                      <a:pt x="15430" y="38576"/>
                    </a:cubicBezTo>
                    <a:cubicBezTo>
                      <a:pt x="21336" y="43625"/>
                      <a:pt x="30766" y="43625"/>
                      <a:pt x="36671" y="38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9" name="Graphic 66">
            <a:extLst>
              <a:ext uri="{FF2B5EF4-FFF2-40B4-BE49-F238E27FC236}">
                <a16:creationId xmlns:a16="http://schemas.microsoft.com/office/drawing/2014/main" id="{04559C21-5769-677E-5E9E-5E2EB7E1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3513" y="4720856"/>
            <a:ext cx="542292" cy="753873"/>
            <a:chOff x="10088016" y="3670478"/>
            <a:chExt cx="344995" cy="464439"/>
          </a:xfrm>
        </p:grpSpPr>
        <p:sp>
          <p:nvSpPr>
            <p:cNvPr id="80" name="Freeform: Shape 494">
              <a:extLst>
                <a:ext uri="{FF2B5EF4-FFF2-40B4-BE49-F238E27FC236}">
                  <a16:creationId xmlns:a16="http://schemas.microsoft.com/office/drawing/2014/main" id="{A5CB6CAA-72FA-B479-7C89-532FA9DD31FF}"/>
                </a:ext>
              </a:extLst>
            </p:cNvPr>
            <p:cNvSpPr/>
            <p:nvPr/>
          </p:nvSpPr>
          <p:spPr>
            <a:xfrm>
              <a:off x="10111923" y="3753441"/>
              <a:ext cx="321087" cy="381476"/>
            </a:xfrm>
            <a:custGeom>
              <a:avLst/>
              <a:gdLst>
                <a:gd name="connsiteX0" fmla="*/ 299180 w 321087"/>
                <a:gd name="connsiteY0" fmla="*/ 344043 h 381476"/>
                <a:gd name="connsiteX1" fmla="*/ 294418 w 321087"/>
                <a:gd name="connsiteY1" fmla="*/ 344043 h 381476"/>
                <a:gd name="connsiteX2" fmla="*/ 294418 w 321087"/>
                <a:gd name="connsiteY2" fmla="*/ 305753 h 381476"/>
                <a:gd name="connsiteX3" fmla="*/ 261557 w 321087"/>
                <a:gd name="connsiteY3" fmla="*/ 305753 h 381476"/>
                <a:gd name="connsiteX4" fmla="*/ 261176 w 321087"/>
                <a:gd name="connsiteY4" fmla="*/ 37243 h 381476"/>
                <a:gd name="connsiteX5" fmla="*/ 289560 w 321087"/>
                <a:gd name="connsiteY5" fmla="*/ 37243 h 381476"/>
                <a:gd name="connsiteX6" fmla="*/ 289560 w 321087"/>
                <a:gd name="connsiteY6" fmla="*/ 0 h 381476"/>
                <a:gd name="connsiteX7" fmla="*/ 31528 w 321087"/>
                <a:gd name="connsiteY7" fmla="*/ 0 h 381476"/>
                <a:gd name="connsiteX8" fmla="*/ 31528 w 321087"/>
                <a:gd name="connsiteY8" fmla="*/ 37243 h 381476"/>
                <a:gd name="connsiteX9" fmla="*/ 59436 w 321087"/>
                <a:gd name="connsiteY9" fmla="*/ 37243 h 381476"/>
                <a:gd name="connsiteX10" fmla="*/ 60198 w 321087"/>
                <a:gd name="connsiteY10" fmla="*/ 305753 h 381476"/>
                <a:gd name="connsiteX11" fmla="*/ 26670 w 321087"/>
                <a:gd name="connsiteY11" fmla="*/ 305753 h 381476"/>
                <a:gd name="connsiteX12" fmla="*/ 26670 w 321087"/>
                <a:gd name="connsiteY12" fmla="*/ 344043 h 381476"/>
                <a:gd name="connsiteX13" fmla="*/ 0 w 321087"/>
                <a:gd name="connsiteY13" fmla="*/ 344043 h 381476"/>
                <a:gd name="connsiteX14" fmla="*/ 0 w 321087"/>
                <a:gd name="connsiteY14" fmla="*/ 381476 h 381476"/>
                <a:gd name="connsiteX15" fmla="*/ 321088 w 321087"/>
                <a:gd name="connsiteY15" fmla="*/ 381476 h 381476"/>
                <a:gd name="connsiteX16" fmla="*/ 321088 w 321087"/>
                <a:gd name="connsiteY16" fmla="*/ 344043 h 381476"/>
                <a:gd name="connsiteX17" fmla="*/ 299180 w 321087"/>
                <a:gd name="connsiteY17" fmla="*/ 344043 h 381476"/>
                <a:gd name="connsiteX18" fmla="*/ 209264 w 321087"/>
                <a:gd name="connsiteY18" fmla="*/ 249555 h 381476"/>
                <a:gd name="connsiteX19" fmla="*/ 83249 w 321087"/>
                <a:gd name="connsiteY19" fmla="*/ 249555 h 381476"/>
                <a:gd name="connsiteX20" fmla="*/ 83249 w 321087"/>
                <a:gd name="connsiteY20" fmla="*/ 60865 h 381476"/>
                <a:gd name="connsiteX21" fmla="*/ 209264 w 321087"/>
                <a:gd name="connsiteY21" fmla="*/ 60865 h 381476"/>
                <a:gd name="connsiteX22" fmla="*/ 209264 w 321087"/>
                <a:gd name="connsiteY22" fmla="*/ 249555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087" h="381476">
                  <a:moveTo>
                    <a:pt x="299180" y="344043"/>
                  </a:moveTo>
                  <a:lnTo>
                    <a:pt x="294418" y="344043"/>
                  </a:lnTo>
                  <a:lnTo>
                    <a:pt x="294418" y="305753"/>
                  </a:lnTo>
                  <a:lnTo>
                    <a:pt x="261557" y="305753"/>
                  </a:lnTo>
                  <a:cubicBezTo>
                    <a:pt x="261461" y="216217"/>
                    <a:pt x="261271" y="126778"/>
                    <a:pt x="261176" y="37243"/>
                  </a:cubicBezTo>
                  <a:lnTo>
                    <a:pt x="289560" y="37243"/>
                  </a:lnTo>
                  <a:lnTo>
                    <a:pt x="289560" y="0"/>
                  </a:lnTo>
                  <a:lnTo>
                    <a:pt x="31528" y="0"/>
                  </a:lnTo>
                  <a:lnTo>
                    <a:pt x="31528" y="37243"/>
                  </a:lnTo>
                  <a:lnTo>
                    <a:pt x="59436" y="37243"/>
                  </a:lnTo>
                  <a:cubicBezTo>
                    <a:pt x="59722" y="126778"/>
                    <a:pt x="59912" y="216217"/>
                    <a:pt x="60198" y="305753"/>
                  </a:cubicBezTo>
                  <a:lnTo>
                    <a:pt x="26670" y="305753"/>
                  </a:lnTo>
                  <a:lnTo>
                    <a:pt x="26670" y="344043"/>
                  </a:lnTo>
                  <a:lnTo>
                    <a:pt x="0" y="344043"/>
                  </a:lnTo>
                  <a:lnTo>
                    <a:pt x="0" y="381476"/>
                  </a:lnTo>
                  <a:lnTo>
                    <a:pt x="321088" y="381476"/>
                  </a:lnTo>
                  <a:lnTo>
                    <a:pt x="321088" y="344043"/>
                  </a:lnTo>
                  <a:lnTo>
                    <a:pt x="299180" y="344043"/>
                  </a:lnTo>
                  <a:close/>
                  <a:moveTo>
                    <a:pt x="209264" y="249555"/>
                  </a:moveTo>
                  <a:lnTo>
                    <a:pt x="83249" y="249555"/>
                  </a:lnTo>
                  <a:lnTo>
                    <a:pt x="83249" y="60865"/>
                  </a:lnTo>
                  <a:lnTo>
                    <a:pt x="209264" y="60865"/>
                  </a:lnTo>
                  <a:lnTo>
                    <a:pt x="209264" y="24955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aphic 66">
              <a:extLst>
                <a:ext uri="{FF2B5EF4-FFF2-40B4-BE49-F238E27FC236}">
                  <a16:creationId xmlns:a16="http://schemas.microsoft.com/office/drawing/2014/main" id="{48BD4E13-CCB7-8B90-3AF6-AADC33B9EF41}"/>
                </a:ext>
              </a:extLst>
            </p:cNvPr>
            <p:cNvGrpSpPr/>
            <p:nvPr/>
          </p:nvGrpSpPr>
          <p:grpSpPr>
            <a:xfrm>
              <a:off x="10088016" y="3670478"/>
              <a:ext cx="340233" cy="459867"/>
              <a:chOff x="10088016" y="3670478"/>
              <a:chExt cx="340233" cy="459867"/>
            </a:xfrm>
            <a:solidFill>
              <a:srgbClr val="000000"/>
            </a:solidFill>
          </p:grpSpPr>
          <p:sp>
            <p:nvSpPr>
              <p:cNvPr id="82" name="Freeform: Shape 496">
                <a:extLst>
                  <a:ext uri="{FF2B5EF4-FFF2-40B4-BE49-F238E27FC236}">
                    <a16:creationId xmlns:a16="http://schemas.microsoft.com/office/drawing/2014/main" id="{ACD462B9-117C-87F3-7ED0-4A5A56044CAA}"/>
                  </a:ext>
                </a:extLst>
              </p:cNvPr>
              <p:cNvSpPr/>
              <p:nvPr/>
            </p:nvSpPr>
            <p:spPr>
              <a:xfrm>
                <a:off x="10088016" y="3670478"/>
                <a:ext cx="340233" cy="459867"/>
              </a:xfrm>
              <a:custGeom>
                <a:avLst/>
                <a:gdLst>
                  <a:gd name="connsiteX0" fmla="*/ 335471 w 340233"/>
                  <a:gd name="connsiteY0" fmla="*/ 407575 h 459867"/>
                  <a:gd name="connsiteX1" fmla="*/ 313563 w 340233"/>
                  <a:gd name="connsiteY1" fmla="*/ 407575 h 459867"/>
                  <a:gd name="connsiteX2" fmla="*/ 313563 w 340233"/>
                  <a:gd name="connsiteY2" fmla="*/ 369665 h 459867"/>
                  <a:gd name="connsiteX3" fmla="*/ 308801 w 340233"/>
                  <a:gd name="connsiteY3" fmla="*/ 364903 h 459867"/>
                  <a:gd name="connsiteX4" fmla="*/ 280321 w 340233"/>
                  <a:gd name="connsiteY4" fmla="*/ 364903 h 459867"/>
                  <a:gd name="connsiteX5" fmla="*/ 280321 w 340233"/>
                  <a:gd name="connsiteY5" fmla="*/ 111347 h 459867"/>
                  <a:gd name="connsiteX6" fmla="*/ 303848 w 340233"/>
                  <a:gd name="connsiteY6" fmla="*/ 111347 h 459867"/>
                  <a:gd name="connsiteX7" fmla="*/ 308610 w 340233"/>
                  <a:gd name="connsiteY7" fmla="*/ 106585 h 459867"/>
                  <a:gd name="connsiteX8" fmla="*/ 308610 w 340233"/>
                  <a:gd name="connsiteY8" fmla="*/ 64008 h 459867"/>
                  <a:gd name="connsiteX9" fmla="*/ 303848 w 340233"/>
                  <a:gd name="connsiteY9" fmla="*/ 59246 h 459867"/>
                  <a:gd name="connsiteX10" fmla="*/ 215741 w 340233"/>
                  <a:gd name="connsiteY10" fmla="*/ 59246 h 459867"/>
                  <a:gd name="connsiteX11" fmla="*/ 215741 w 340233"/>
                  <a:gd name="connsiteY11" fmla="*/ 30766 h 459867"/>
                  <a:gd name="connsiteX12" fmla="*/ 214313 w 340233"/>
                  <a:gd name="connsiteY12" fmla="*/ 27432 h 459867"/>
                  <a:gd name="connsiteX13" fmla="*/ 188309 w 340233"/>
                  <a:gd name="connsiteY13" fmla="*/ 1429 h 459867"/>
                  <a:gd name="connsiteX14" fmla="*/ 181547 w 340233"/>
                  <a:gd name="connsiteY14" fmla="*/ 1429 h 459867"/>
                  <a:gd name="connsiteX15" fmla="*/ 181547 w 340233"/>
                  <a:gd name="connsiteY15" fmla="*/ 8192 h 459867"/>
                  <a:gd name="connsiteX16" fmla="*/ 206121 w 340233"/>
                  <a:gd name="connsiteY16" fmla="*/ 32766 h 459867"/>
                  <a:gd name="connsiteX17" fmla="*/ 206121 w 340233"/>
                  <a:gd name="connsiteY17" fmla="*/ 59246 h 459867"/>
                  <a:gd name="connsiteX18" fmla="*/ 36386 w 340233"/>
                  <a:gd name="connsiteY18" fmla="*/ 59246 h 459867"/>
                  <a:gd name="connsiteX19" fmla="*/ 31623 w 340233"/>
                  <a:gd name="connsiteY19" fmla="*/ 64008 h 459867"/>
                  <a:gd name="connsiteX20" fmla="*/ 31623 w 340233"/>
                  <a:gd name="connsiteY20" fmla="*/ 106680 h 459867"/>
                  <a:gd name="connsiteX21" fmla="*/ 36386 w 340233"/>
                  <a:gd name="connsiteY21" fmla="*/ 111443 h 459867"/>
                  <a:gd name="connsiteX22" fmla="*/ 59912 w 340233"/>
                  <a:gd name="connsiteY22" fmla="*/ 111443 h 459867"/>
                  <a:gd name="connsiteX23" fmla="*/ 59912 w 340233"/>
                  <a:gd name="connsiteY23" fmla="*/ 364998 h 459867"/>
                  <a:gd name="connsiteX24" fmla="*/ 31432 w 340233"/>
                  <a:gd name="connsiteY24" fmla="*/ 364998 h 459867"/>
                  <a:gd name="connsiteX25" fmla="*/ 26670 w 340233"/>
                  <a:gd name="connsiteY25" fmla="*/ 369761 h 459867"/>
                  <a:gd name="connsiteX26" fmla="*/ 26670 w 340233"/>
                  <a:gd name="connsiteY26" fmla="*/ 407670 h 459867"/>
                  <a:gd name="connsiteX27" fmla="*/ 4763 w 340233"/>
                  <a:gd name="connsiteY27" fmla="*/ 407670 h 459867"/>
                  <a:gd name="connsiteX28" fmla="*/ 0 w 340233"/>
                  <a:gd name="connsiteY28" fmla="*/ 412432 h 459867"/>
                  <a:gd name="connsiteX29" fmla="*/ 0 w 340233"/>
                  <a:gd name="connsiteY29" fmla="*/ 455105 h 459867"/>
                  <a:gd name="connsiteX30" fmla="*/ 4763 w 340233"/>
                  <a:gd name="connsiteY30" fmla="*/ 459867 h 459867"/>
                  <a:gd name="connsiteX31" fmla="*/ 335471 w 340233"/>
                  <a:gd name="connsiteY31" fmla="*/ 459867 h 459867"/>
                  <a:gd name="connsiteX32" fmla="*/ 340233 w 340233"/>
                  <a:gd name="connsiteY32" fmla="*/ 455105 h 459867"/>
                  <a:gd name="connsiteX33" fmla="*/ 340233 w 340233"/>
                  <a:gd name="connsiteY33" fmla="*/ 412432 h 459867"/>
                  <a:gd name="connsiteX34" fmla="*/ 335471 w 340233"/>
                  <a:gd name="connsiteY34" fmla="*/ 407670 h 459867"/>
                  <a:gd name="connsiteX35" fmla="*/ 41148 w 340233"/>
                  <a:gd name="connsiteY35" fmla="*/ 68771 h 459867"/>
                  <a:gd name="connsiteX36" fmla="*/ 299085 w 340233"/>
                  <a:gd name="connsiteY36" fmla="*/ 68771 h 459867"/>
                  <a:gd name="connsiteX37" fmla="*/ 299085 w 340233"/>
                  <a:gd name="connsiteY37" fmla="*/ 101918 h 459867"/>
                  <a:gd name="connsiteX38" fmla="*/ 41148 w 340233"/>
                  <a:gd name="connsiteY38" fmla="*/ 101918 h 459867"/>
                  <a:gd name="connsiteX39" fmla="*/ 41148 w 340233"/>
                  <a:gd name="connsiteY39" fmla="*/ 68771 h 459867"/>
                  <a:gd name="connsiteX40" fmla="*/ 69437 w 340233"/>
                  <a:gd name="connsiteY40" fmla="*/ 111443 h 459867"/>
                  <a:gd name="connsiteX41" fmla="*/ 270796 w 340233"/>
                  <a:gd name="connsiteY41" fmla="*/ 111443 h 459867"/>
                  <a:gd name="connsiteX42" fmla="*/ 270796 w 340233"/>
                  <a:gd name="connsiteY42" fmla="*/ 364998 h 459867"/>
                  <a:gd name="connsiteX43" fmla="*/ 69437 w 340233"/>
                  <a:gd name="connsiteY43" fmla="*/ 364998 h 459867"/>
                  <a:gd name="connsiteX44" fmla="*/ 69437 w 340233"/>
                  <a:gd name="connsiteY44" fmla="*/ 111347 h 459867"/>
                  <a:gd name="connsiteX45" fmla="*/ 36195 w 340233"/>
                  <a:gd name="connsiteY45" fmla="*/ 374523 h 459867"/>
                  <a:gd name="connsiteX46" fmla="*/ 304038 w 340233"/>
                  <a:gd name="connsiteY46" fmla="*/ 374523 h 459867"/>
                  <a:gd name="connsiteX47" fmla="*/ 304038 w 340233"/>
                  <a:gd name="connsiteY47" fmla="*/ 407670 h 459867"/>
                  <a:gd name="connsiteX48" fmla="*/ 36195 w 340233"/>
                  <a:gd name="connsiteY48" fmla="*/ 407670 h 459867"/>
                  <a:gd name="connsiteX49" fmla="*/ 36195 w 340233"/>
                  <a:gd name="connsiteY49" fmla="*/ 374523 h 459867"/>
                  <a:gd name="connsiteX50" fmla="*/ 330708 w 340233"/>
                  <a:gd name="connsiteY50" fmla="*/ 450247 h 459867"/>
                  <a:gd name="connsiteX51" fmla="*/ 9525 w 340233"/>
                  <a:gd name="connsiteY51" fmla="*/ 450247 h 459867"/>
                  <a:gd name="connsiteX52" fmla="*/ 9525 w 340233"/>
                  <a:gd name="connsiteY52" fmla="*/ 417100 h 459867"/>
                  <a:gd name="connsiteX53" fmla="*/ 330708 w 340233"/>
                  <a:gd name="connsiteY53" fmla="*/ 417100 h 459867"/>
                  <a:gd name="connsiteX54" fmla="*/ 330708 w 340233"/>
                  <a:gd name="connsiteY54" fmla="*/ 450247 h 45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40233" h="459867">
                    <a:moveTo>
                      <a:pt x="335471" y="407575"/>
                    </a:moveTo>
                    <a:lnTo>
                      <a:pt x="313563" y="407575"/>
                    </a:lnTo>
                    <a:lnTo>
                      <a:pt x="313563" y="369665"/>
                    </a:lnTo>
                    <a:cubicBezTo>
                      <a:pt x="313563" y="366998"/>
                      <a:pt x="311468" y="364903"/>
                      <a:pt x="308801" y="364903"/>
                    </a:cubicBezTo>
                    <a:lnTo>
                      <a:pt x="280321" y="364903"/>
                    </a:lnTo>
                    <a:lnTo>
                      <a:pt x="280321" y="111347"/>
                    </a:lnTo>
                    <a:lnTo>
                      <a:pt x="303848" y="111347"/>
                    </a:lnTo>
                    <a:cubicBezTo>
                      <a:pt x="306515" y="111347"/>
                      <a:pt x="308610" y="109252"/>
                      <a:pt x="308610" y="106585"/>
                    </a:cubicBezTo>
                    <a:lnTo>
                      <a:pt x="308610" y="64008"/>
                    </a:lnTo>
                    <a:cubicBezTo>
                      <a:pt x="308610" y="61341"/>
                      <a:pt x="306515" y="59246"/>
                      <a:pt x="303848" y="59246"/>
                    </a:cubicBezTo>
                    <a:lnTo>
                      <a:pt x="215741" y="59246"/>
                    </a:lnTo>
                    <a:lnTo>
                      <a:pt x="215741" y="30766"/>
                    </a:lnTo>
                    <a:cubicBezTo>
                      <a:pt x="215741" y="29528"/>
                      <a:pt x="215265" y="28289"/>
                      <a:pt x="214313" y="27432"/>
                    </a:cubicBezTo>
                    <a:lnTo>
                      <a:pt x="188309" y="1429"/>
                    </a:lnTo>
                    <a:cubicBezTo>
                      <a:pt x="186404" y="-476"/>
                      <a:pt x="183452" y="-476"/>
                      <a:pt x="181547" y="1429"/>
                    </a:cubicBezTo>
                    <a:cubicBezTo>
                      <a:pt x="179642" y="3334"/>
                      <a:pt x="179642" y="6287"/>
                      <a:pt x="181547" y="8192"/>
                    </a:cubicBezTo>
                    <a:lnTo>
                      <a:pt x="206121" y="32766"/>
                    </a:lnTo>
                    <a:lnTo>
                      <a:pt x="206121" y="59246"/>
                    </a:lnTo>
                    <a:lnTo>
                      <a:pt x="36386" y="59246"/>
                    </a:lnTo>
                    <a:cubicBezTo>
                      <a:pt x="33719" y="59246"/>
                      <a:pt x="31623" y="61341"/>
                      <a:pt x="31623" y="64008"/>
                    </a:cubicBezTo>
                    <a:lnTo>
                      <a:pt x="31623" y="106680"/>
                    </a:lnTo>
                    <a:cubicBezTo>
                      <a:pt x="31623" y="109347"/>
                      <a:pt x="33719" y="111443"/>
                      <a:pt x="36386" y="111443"/>
                    </a:cubicBezTo>
                    <a:lnTo>
                      <a:pt x="59912" y="111443"/>
                    </a:lnTo>
                    <a:lnTo>
                      <a:pt x="59912" y="364998"/>
                    </a:lnTo>
                    <a:lnTo>
                      <a:pt x="31432" y="364998"/>
                    </a:lnTo>
                    <a:cubicBezTo>
                      <a:pt x="28766" y="364998"/>
                      <a:pt x="26670" y="367094"/>
                      <a:pt x="26670" y="369761"/>
                    </a:cubicBezTo>
                    <a:lnTo>
                      <a:pt x="26670" y="407670"/>
                    </a:lnTo>
                    <a:lnTo>
                      <a:pt x="4763" y="407670"/>
                    </a:lnTo>
                    <a:cubicBezTo>
                      <a:pt x="2096" y="407670"/>
                      <a:pt x="0" y="409766"/>
                      <a:pt x="0" y="412432"/>
                    </a:cubicBezTo>
                    <a:lnTo>
                      <a:pt x="0" y="455105"/>
                    </a:lnTo>
                    <a:cubicBezTo>
                      <a:pt x="0" y="457772"/>
                      <a:pt x="2096" y="459867"/>
                      <a:pt x="4763" y="459867"/>
                    </a:cubicBezTo>
                    <a:lnTo>
                      <a:pt x="335471" y="459867"/>
                    </a:lnTo>
                    <a:cubicBezTo>
                      <a:pt x="338138" y="459867"/>
                      <a:pt x="340233" y="457772"/>
                      <a:pt x="340233" y="455105"/>
                    </a:cubicBezTo>
                    <a:lnTo>
                      <a:pt x="340233" y="412432"/>
                    </a:lnTo>
                    <a:cubicBezTo>
                      <a:pt x="340233" y="409766"/>
                      <a:pt x="338138" y="407670"/>
                      <a:pt x="335471" y="407670"/>
                    </a:cubicBezTo>
                    <a:close/>
                    <a:moveTo>
                      <a:pt x="41148" y="68771"/>
                    </a:moveTo>
                    <a:lnTo>
                      <a:pt x="299085" y="68771"/>
                    </a:lnTo>
                    <a:lnTo>
                      <a:pt x="299085" y="101918"/>
                    </a:lnTo>
                    <a:lnTo>
                      <a:pt x="41148" y="101918"/>
                    </a:lnTo>
                    <a:lnTo>
                      <a:pt x="41148" y="68771"/>
                    </a:lnTo>
                    <a:close/>
                    <a:moveTo>
                      <a:pt x="69437" y="111443"/>
                    </a:moveTo>
                    <a:lnTo>
                      <a:pt x="270796" y="111443"/>
                    </a:lnTo>
                    <a:lnTo>
                      <a:pt x="270796" y="364998"/>
                    </a:lnTo>
                    <a:lnTo>
                      <a:pt x="69437" y="364998"/>
                    </a:lnTo>
                    <a:lnTo>
                      <a:pt x="69437" y="111347"/>
                    </a:lnTo>
                    <a:close/>
                    <a:moveTo>
                      <a:pt x="36195" y="374523"/>
                    </a:moveTo>
                    <a:lnTo>
                      <a:pt x="304038" y="374523"/>
                    </a:lnTo>
                    <a:lnTo>
                      <a:pt x="304038" y="407670"/>
                    </a:lnTo>
                    <a:lnTo>
                      <a:pt x="36195" y="407670"/>
                    </a:lnTo>
                    <a:lnTo>
                      <a:pt x="36195" y="374523"/>
                    </a:lnTo>
                    <a:close/>
                    <a:moveTo>
                      <a:pt x="330708" y="450247"/>
                    </a:moveTo>
                    <a:lnTo>
                      <a:pt x="9525" y="450247"/>
                    </a:lnTo>
                    <a:lnTo>
                      <a:pt x="9525" y="417100"/>
                    </a:lnTo>
                    <a:lnTo>
                      <a:pt x="330708" y="417100"/>
                    </a:lnTo>
                    <a:lnTo>
                      <a:pt x="330708" y="4502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497">
                <a:extLst>
                  <a:ext uri="{FF2B5EF4-FFF2-40B4-BE49-F238E27FC236}">
                    <a16:creationId xmlns:a16="http://schemas.microsoft.com/office/drawing/2014/main" id="{F4D536F5-BF4D-2A01-F3B3-15CA9498F276}"/>
                  </a:ext>
                </a:extLst>
              </p:cNvPr>
              <p:cNvSpPr/>
              <p:nvPr/>
            </p:nvSpPr>
            <p:spPr>
              <a:xfrm>
                <a:off x="10185647" y="3804781"/>
                <a:ext cx="145065" cy="207740"/>
              </a:xfrm>
              <a:custGeom>
                <a:avLst/>
                <a:gdLst>
                  <a:gd name="connsiteX0" fmla="*/ 140303 w 145065"/>
                  <a:gd name="connsiteY0" fmla="*/ 0 h 207740"/>
                  <a:gd name="connsiteX1" fmla="*/ 4763 w 145065"/>
                  <a:gd name="connsiteY1" fmla="*/ 0 h 207740"/>
                  <a:gd name="connsiteX2" fmla="*/ 0 w 145065"/>
                  <a:gd name="connsiteY2" fmla="*/ 4763 h 207740"/>
                  <a:gd name="connsiteX3" fmla="*/ 0 w 145065"/>
                  <a:gd name="connsiteY3" fmla="*/ 202978 h 207740"/>
                  <a:gd name="connsiteX4" fmla="*/ 4763 w 145065"/>
                  <a:gd name="connsiteY4" fmla="*/ 207740 h 207740"/>
                  <a:gd name="connsiteX5" fmla="*/ 140303 w 145065"/>
                  <a:gd name="connsiteY5" fmla="*/ 207740 h 207740"/>
                  <a:gd name="connsiteX6" fmla="*/ 145066 w 145065"/>
                  <a:gd name="connsiteY6" fmla="*/ 202978 h 207740"/>
                  <a:gd name="connsiteX7" fmla="*/ 145066 w 145065"/>
                  <a:gd name="connsiteY7" fmla="*/ 4763 h 207740"/>
                  <a:gd name="connsiteX8" fmla="*/ 140303 w 145065"/>
                  <a:gd name="connsiteY8" fmla="*/ 0 h 207740"/>
                  <a:gd name="connsiteX9" fmla="*/ 135541 w 145065"/>
                  <a:gd name="connsiteY9" fmla="*/ 198215 h 207740"/>
                  <a:gd name="connsiteX10" fmla="*/ 9525 w 145065"/>
                  <a:gd name="connsiteY10" fmla="*/ 198215 h 207740"/>
                  <a:gd name="connsiteX11" fmla="*/ 9525 w 145065"/>
                  <a:gd name="connsiteY11" fmla="*/ 9525 h 207740"/>
                  <a:gd name="connsiteX12" fmla="*/ 135541 w 145065"/>
                  <a:gd name="connsiteY12" fmla="*/ 9525 h 207740"/>
                  <a:gd name="connsiteX13" fmla="*/ 135541 w 145065"/>
                  <a:gd name="connsiteY13" fmla="*/ 198215 h 20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065" h="207740">
                    <a:moveTo>
                      <a:pt x="140303" y="0"/>
                    </a:moveTo>
                    <a:lnTo>
                      <a:pt x="4763" y="0"/>
                    </a:lnTo>
                    <a:cubicBezTo>
                      <a:pt x="2096" y="0"/>
                      <a:pt x="0" y="2095"/>
                      <a:pt x="0" y="4763"/>
                    </a:cubicBezTo>
                    <a:lnTo>
                      <a:pt x="0" y="202978"/>
                    </a:lnTo>
                    <a:cubicBezTo>
                      <a:pt x="0" y="205645"/>
                      <a:pt x="2096" y="207740"/>
                      <a:pt x="4763" y="207740"/>
                    </a:cubicBezTo>
                    <a:lnTo>
                      <a:pt x="140303" y="207740"/>
                    </a:lnTo>
                    <a:cubicBezTo>
                      <a:pt x="142970" y="207740"/>
                      <a:pt x="145066" y="205645"/>
                      <a:pt x="145066" y="202978"/>
                    </a:cubicBezTo>
                    <a:lnTo>
                      <a:pt x="145066" y="4763"/>
                    </a:lnTo>
                    <a:cubicBezTo>
                      <a:pt x="145066" y="2095"/>
                      <a:pt x="142970" y="0"/>
                      <a:pt x="140303" y="0"/>
                    </a:cubicBezTo>
                    <a:close/>
                    <a:moveTo>
                      <a:pt x="135541" y="198215"/>
                    </a:moveTo>
                    <a:lnTo>
                      <a:pt x="9525" y="198215"/>
                    </a:lnTo>
                    <a:lnTo>
                      <a:pt x="9525" y="9525"/>
                    </a:lnTo>
                    <a:lnTo>
                      <a:pt x="135541" y="9525"/>
                    </a:lnTo>
                    <a:lnTo>
                      <a:pt x="135541" y="198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5" name="Graphic 106">
            <a:extLst>
              <a:ext uri="{FF2B5EF4-FFF2-40B4-BE49-F238E27FC236}">
                <a16:creationId xmlns:a16="http://schemas.microsoft.com/office/drawing/2014/main" id="{E62D1654-C678-361A-F701-C8F8C5702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87322" y="974916"/>
            <a:ext cx="1097280" cy="1045647"/>
            <a:chOff x="10073332" y="5463176"/>
            <a:chExt cx="471523" cy="467395"/>
          </a:xfrm>
        </p:grpSpPr>
        <p:sp>
          <p:nvSpPr>
            <p:cNvPr id="86" name="Freeform: Shape 706">
              <a:extLst>
                <a:ext uri="{FF2B5EF4-FFF2-40B4-BE49-F238E27FC236}">
                  <a16:creationId xmlns:a16="http://schemas.microsoft.com/office/drawing/2014/main" id="{9EF2A538-F367-2631-6DD3-208D5E1805ED}"/>
                </a:ext>
              </a:extLst>
            </p:cNvPr>
            <p:cNvSpPr/>
            <p:nvPr/>
          </p:nvSpPr>
          <p:spPr>
            <a:xfrm>
              <a:off x="10097524" y="5487278"/>
              <a:ext cx="330993" cy="443293"/>
            </a:xfrm>
            <a:custGeom>
              <a:avLst/>
              <a:gdLst>
                <a:gd name="connsiteX0" fmla="*/ 271653 w 330993"/>
                <a:gd name="connsiteY0" fmla="*/ 365284 h 443293"/>
                <a:gd name="connsiteX1" fmla="*/ 266510 w 330993"/>
                <a:gd name="connsiteY1" fmla="*/ 378238 h 443293"/>
                <a:gd name="connsiteX2" fmla="*/ 266224 w 330993"/>
                <a:gd name="connsiteY2" fmla="*/ 382429 h 443293"/>
                <a:gd name="connsiteX3" fmla="*/ 228314 w 330993"/>
                <a:gd name="connsiteY3" fmla="*/ 405289 h 443293"/>
                <a:gd name="connsiteX4" fmla="*/ 222028 w 330993"/>
                <a:gd name="connsiteY4" fmla="*/ 410432 h 443293"/>
                <a:gd name="connsiteX5" fmla="*/ 219361 w 330993"/>
                <a:gd name="connsiteY5" fmla="*/ 412051 h 443293"/>
                <a:gd name="connsiteX6" fmla="*/ 219361 w 330993"/>
                <a:gd name="connsiteY6" fmla="*/ 414719 h 443293"/>
                <a:gd name="connsiteX7" fmla="*/ 220504 w 330993"/>
                <a:gd name="connsiteY7" fmla="*/ 375761 h 443293"/>
                <a:gd name="connsiteX8" fmla="*/ 221266 w 330993"/>
                <a:gd name="connsiteY8" fmla="*/ 369094 h 443293"/>
                <a:gd name="connsiteX9" fmla="*/ 224028 w 330993"/>
                <a:gd name="connsiteY9" fmla="*/ 360045 h 443293"/>
                <a:gd name="connsiteX10" fmla="*/ 330137 w 330993"/>
                <a:gd name="connsiteY10" fmla="*/ 171831 h 443293"/>
                <a:gd name="connsiteX11" fmla="*/ 330803 w 330993"/>
                <a:gd name="connsiteY11" fmla="*/ 114395 h 443293"/>
                <a:gd name="connsiteX12" fmla="*/ 206502 w 330993"/>
                <a:gd name="connsiteY12" fmla="*/ 114491 h 443293"/>
                <a:gd name="connsiteX13" fmla="*/ 197549 w 330993"/>
                <a:gd name="connsiteY13" fmla="*/ 114491 h 443293"/>
                <a:gd name="connsiteX14" fmla="*/ 197072 w 330993"/>
                <a:gd name="connsiteY14" fmla="*/ 0 h 443293"/>
                <a:gd name="connsiteX15" fmla="*/ 0 w 330993"/>
                <a:gd name="connsiteY15" fmla="*/ 0 h 443293"/>
                <a:gd name="connsiteX16" fmla="*/ 0 w 330993"/>
                <a:gd name="connsiteY16" fmla="*/ 443294 h 443293"/>
                <a:gd name="connsiteX17" fmla="*/ 330803 w 330993"/>
                <a:gd name="connsiteY17" fmla="*/ 443294 h 443293"/>
                <a:gd name="connsiteX18" fmla="*/ 330994 w 330993"/>
                <a:gd name="connsiteY18" fmla="*/ 267748 h 443293"/>
                <a:gd name="connsiteX19" fmla="*/ 271653 w 330993"/>
                <a:gd name="connsiteY19" fmla="*/ 365284 h 44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93" h="443293">
                  <a:moveTo>
                    <a:pt x="271653" y="365284"/>
                  </a:moveTo>
                  <a:cubicBezTo>
                    <a:pt x="269748" y="368141"/>
                    <a:pt x="267367" y="372523"/>
                    <a:pt x="266510" y="378238"/>
                  </a:cubicBezTo>
                  <a:cubicBezTo>
                    <a:pt x="266319" y="379762"/>
                    <a:pt x="266224" y="381191"/>
                    <a:pt x="266224" y="382429"/>
                  </a:cubicBezTo>
                  <a:cubicBezTo>
                    <a:pt x="253556" y="390049"/>
                    <a:pt x="240983" y="397669"/>
                    <a:pt x="228314" y="405289"/>
                  </a:cubicBezTo>
                  <a:cubicBezTo>
                    <a:pt x="225838" y="408718"/>
                    <a:pt x="223647" y="409956"/>
                    <a:pt x="222028" y="410432"/>
                  </a:cubicBezTo>
                  <a:cubicBezTo>
                    <a:pt x="221361" y="410623"/>
                    <a:pt x="219932" y="410909"/>
                    <a:pt x="219361" y="412051"/>
                  </a:cubicBezTo>
                  <a:cubicBezTo>
                    <a:pt x="218885" y="412909"/>
                    <a:pt x="219075" y="414052"/>
                    <a:pt x="219361" y="414719"/>
                  </a:cubicBezTo>
                  <a:lnTo>
                    <a:pt x="220504" y="375761"/>
                  </a:lnTo>
                  <a:cubicBezTo>
                    <a:pt x="220504" y="373761"/>
                    <a:pt x="220790" y="371570"/>
                    <a:pt x="221266" y="369094"/>
                  </a:cubicBezTo>
                  <a:cubicBezTo>
                    <a:pt x="221933" y="365474"/>
                    <a:pt x="222980" y="362426"/>
                    <a:pt x="224028" y="360045"/>
                  </a:cubicBezTo>
                  <a:cubicBezTo>
                    <a:pt x="259366" y="297275"/>
                    <a:pt x="294704" y="234506"/>
                    <a:pt x="330137" y="171831"/>
                  </a:cubicBezTo>
                  <a:lnTo>
                    <a:pt x="330803" y="114395"/>
                  </a:lnTo>
                  <a:cubicBezTo>
                    <a:pt x="289369" y="114395"/>
                    <a:pt x="247936" y="114395"/>
                    <a:pt x="206502" y="114491"/>
                  </a:cubicBezTo>
                  <a:lnTo>
                    <a:pt x="197549" y="114491"/>
                  </a:lnTo>
                  <a:lnTo>
                    <a:pt x="197072" y="0"/>
                  </a:lnTo>
                  <a:lnTo>
                    <a:pt x="0" y="0"/>
                  </a:lnTo>
                  <a:lnTo>
                    <a:pt x="0" y="443294"/>
                  </a:lnTo>
                  <a:lnTo>
                    <a:pt x="330803" y="443294"/>
                  </a:lnTo>
                  <a:cubicBezTo>
                    <a:pt x="330803" y="384810"/>
                    <a:pt x="330899" y="326231"/>
                    <a:pt x="330994" y="267748"/>
                  </a:cubicBezTo>
                  <a:lnTo>
                    <a:pt x="271653" y="365284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7" name="Graphic 106">
              <a:extLst>
                <a:ext uri="{FF2B5EF4-FFF2-40B4-BE49-F238E27FC236}">
                  <a16:creationId xmlns:a16="http://schemas.microsoft.com/office/drawing/2014/main" id="{691A09BC-DE4F-0A0A-AD75-DA65D98AEE52}"/>
                </a:ext>
              </a:extLst>
            </p:cNvPr>
            <p:cNvGrpSpPr/>
            <p:nvPr/>
          </p:nvGrpSpPr>
          <p:grpSpPr>
            <a:xfrm>
              <a:off x="10073332" y="5463176"/>
              <a:ext cx="471523" cy="463108"/>
              <a:chOff x="10073332" y="5463176"/>
              <a:chExt cx="471523" cy="463108"/>
            </a:xfrm>
            <a:solidFill>
              <a:srgbClr val="000000"/>
            </a:solidFill>
          </p:grpSpPr>
          <p:sp>
            <p:nvSpPr>
              <p:cNvPr id="88" name="Freeform: Shape 708">
                <a:extLst>
                  <a:ext uri="{FF2B5EF4-FFF2-40B4-BE49-F238E27FC236}">
                    <a16:creationId xmlns:a16="http://schemas.microsoft.com/office/drawing/2014/main" id="{5912F512-CCE1-0183-FF47-134290D7EBCF}"/>
                  </a:ext>
                </a:extLst>
              </p:cNvPr>
              <p:cNvSpPr/>
              <p:nvPr/>
            </p:nvSpPr>
            <p:spPr>
              <a:xfrm>
                <a:off x="10073332" y="5463176"/>
                <a:ext cx="471523" cy="463108"/>
              </a:xfrm>
              <a:custGeom>
                <a:avLst/>
                <a:gdLst>
                  <a:gd name="connsiteX0" fmla="*/ 471297 w 471523"/>
                  <a:gd name="connsiteY0" fmla="*/ 61249 h 463108"/>
                  <a:gd name="connsiteX1" fmla="*/ 469011 w 471523"/>
                  <a:gd name="connsiteY1" fmla="*/ 58391 h 463108"/>
                  <a:gd name="connsiteX2" fmla="*/ 446151 w 471523"/>
                  <a:gd name="connsiteY2" fmla="*/ 45533 h 463108"/>
                  <a:gd name="connsiteX3" fmla="*/ 439674 w 471523"/>
                  <a:gd name="connsiteY3" fmla="*/ 47342 h 463108"/>
                  <a:gd name="connsiteX4" fmla="*/ 429101 w 471523"/>
                  <a:gd name="connsiteY4" fmla="*/ 66011 h 463108"/>
                  <a:gd name="connsiteX5" fmla="*/ 423767 w 471523"/>
                  <a:gd name="connsiteY5" fmla="*/ 63059 h 463108"/>
                  <a:gd name="connsiteX6" fmla="*/ 420148 w 471523"/>
                  <a:gd name="connsiteY6" fmla="*/ 62582 h 463108"/>
                  <a:gd name="connsiteX7" fmla="*/ 417290 w 471523"/>
                  <a:gd name="connsiteY7" fmla="*/ 64868 h 463108"/>
                  <a:gd name="connsiteX8" fmla="*/ 392430 w 471523"/>
                  <a:gd name="connsiteY8" fmla="*/ 108874 h 463108"/>
                  <a:gd name="connsiteX9" fmla="*/ 392430 w 471523"/>
                  <a:gd name="connsiteY9" fmla="*/ 108874 h 463108"/>
                  <a:gd name="connsiteX10" fmla="*/ 350425 w 471523"/>
                  <a:gd name="connsiteY10" fmla="*/ 183264 h 463108"/>
                  <a:gd name="connsiteX11" fmla="*/ 350425 w 471523"/>
                  <a:gd name="connsiteY11" fmla="*/ 134020 h 463108"/>
                  <a:gd name="connsiteX12" fmla="*/ 350330 w 471523"/>
                  <a:gd name="connsiteY12" fmla="*/ 133448 h 463108"/>
                  <a:gd name="connsiteX13" fmla="*/ 350234 w 471523"/>
                  <a:gd name="connsiteY13" fmla="*/ 132877 h 463108"/>
                  <a:gd name="connsiteX14" fmla="*/ 349091 w 471523"/>
                  <a:gd name="connsiteY14" fmla="*/ 130686 h 463108"/>
                  <a:gd name="connsiteX15" fmla="*/ 219932 w 471523"/>
                  <a:gd name="connsiteY15" fmla="*/ 1337 h 463108"/>
                  <a:gd name="connsiteX16" fmla="*/ 217742 w 471523"/>
                  <a:gd name="connsiteY16" fmla="*/ 194 h 463108"/>
                  <a:gd name="connsiteX17" fmla="*/ 217170 w 471523"/>
                  <a:gd name="connsiteY17" fmla="*/ 98 h 463108"/>
                  <a:gd name="connsiteX18" fmla="*/ 216503 w 471523"/>
                  <a:gd name="connsiteY18" fmla="*/ 3 h 463108"/>
                  <a:gd name="connsiteX19" fmla="*/ 4763 w 471523"/>
                  <a:gd name="connsiteY19" fmla="*/ 3 h 463108"/>
                  <a:gd name="connsiteX20" fmla="*/ 0 w 471523"/>
                  <a:gd name="connsiteY20" fmla="*/ 4670 h 463108"/>
                  <a:gd name="connsiteX21" fmla="*/ 0 w 471523"/>
                  <a:gd name="connsiteY21" fmla="*/ 458346 h 463108"/>
                  <a:gd name="connsiteX22" fmla="*/ 4763 w 471523"/>
                  <a:gd name="connsiteY22" fmla="*/ 463109 h 463108"/>
                  <a:gd name="connsiteX23" fmla="*/ 345853 w 471523"/>
                  <a:gd name="connsiteY23" fmla="*/ 463109 h 463108"/>
                  <a:gd name="connsiteX24" fmla="*/ 350615 w 471523"/>
                  <a:gd name="connsiteY24" fmla="*/ 458346 h 463108"/>
                  <a:gd name="connsiteX25" fmla="*/ 350615 w 471523"/>
                  <a:gd name="connsiteY25" fmla="*/ 299945 h 463108"/>
                  <a:gd name="connsiteX26" fmla="*/ 442627 w 471523"/>
                  <a:gd name="connsiteY26" fmla="*/ 136973 h 463108"/>
                  <a:gd name="connsiteX27" fmla="*/ 442627 w 471523"/>
                  <a:gd name="connsiteY27" fmla="*/ 136973 h 463108"/>
                  <a:gd name="connsiteX28" fmla="*/ 467487 w 471523"/>
                  <a:gd name="connsiteY28" fmla="*/ 92967 h 463108"/>
                  <a:gd name="connsiteX29" fmla="*/ 465677 w 471523"/>
                  <a:gd name="connsiteY29" fmla="*/ 86490 h 463108"/>
                  <a:gd name="connsiteX30" fmla="*/ 460343 w 471523"/>
                  <a:gd name="connsiteY30" fmla="*/ 83537 h 463108"/>
                  <a:gd name="connsiteX31" fmla="*/ 470916 w 471523"/>
                  <a:gd name="connsiteY31" fmla="*/ 64868 h 463108"/>
                  <a:gd name="connsiteX32" fmla="*/ 471392 w 471523"/>
                  <a:gd name="connsiteY32" fmla="*/ 61249 h 463108"/>
                  <a:gd name="connsiteX33" fmla="*/ 9525 w 471523"/>
                  <a:gd name="connsiteY33" fmla="*/ 453584 h 463108"/>
                  <a:gd name="connsiteX34" fmla="*/ 9525 w 471523"/>
                  <a:gd name="connsiteY34" fmla="*/ 9433 h 463108"/>
                  <a:gd name="connsiteX35" fmla="*/ 211836 w 471523"/>
                  <a:gd name="connsiteY35" fmla="*/ 9433 h 463108"/>
                  <a:gd name="connsiteX36" fmla="*/ 211836 w 471523"/>
                  <a:gd name="connsiteY36" fmla="*/ 133925 h 463108"/>
                  <a:gd name="connsiteX37" fmla="*/ 216599 w 471523"/>
                  <a:gd name="connsiteY37" fmla="*/ 138687 h 463108"/>
                  <a:gd name="connsiteX38" fmla="*/ 341090 w 471523"/>
                  <a:gd name="connsiteY38" fmla="*/ 138687 h 463108"/>
                  <a:gd name="connsiteX39" fmla="*/ 341090 w 471523"/>
                  <a:gd name="connsiteY39" fmla="*/ 200028 h 463108"/>
                  <a:gd name="connsiteX40" fmla="*/ 240506 w 471523"/>
                  <a:gd name="connsiteY40" fmla="*/ 378336 h 463108"/>
                  <a:gd name="connsiteX41" fmla="*/ 240030 w 471523"/>
                  <a:gd name="connsiteY41" fmla="*/ 381956 h 463108"/>
                  <a:gd name="connsiteX42" fmla="*/ 240125 w 471523"/>
                  <a:gd name="connsiteY42" fmla="*/ 382241 h 463108"/>
                  <a:gd name="connsiteX43" fmla="*/ 235077 w 471523"/>
                  <a:gd name="connsiteY43" fmla="*/ 437391 h 463108"/>
                  <a:gd name="connsiteX44" fmla="*/ 237458 w 471523"/>
                  <a:gd name="connsiteY44" fmla="*/ 441963 h 463108"/>
                  <a:gd name="connsiteX45" fmla="*/ 239840 w 471523"/>
                  <a:gd name="connsiteY45" fmla="*/ 442535 h 463108"/>
                  <a:gd name="connsiteX46" fmla="*/ 242697 w 471523"/>
                  <a:gd name="connsiteY46" fmla="*/ 441582 h 463108"/>
                  <a:gd name="connsiteX47" fmla="*/ 287560 w 471523"/>
                  <a:gd name="connsiteY47" fmla="*/ 408626 h 463108"/>
                  <a:gd name="connsiteX48" fmla="*/ 290513 w 471523"/>
                  <a:gd name="connsiteY48" fmla="*/ 406530 h 463108"/>
                  <a:gd name="connsiteX49" fmla="*/ 341186 w 471523"/>
                  <a:gd name="connsiteY49" fmla="*/ 316805 h 463108"/>
                  <a:gd name="connsiteX50" fmla="*/ 341186 w 471523"/>
                  <a:gd name="connsiteY50" fmla="*/ 453488 h 463108"/>
                  <a:gd name="connsiteX51" fmla="*/ 9525 w 471523"/>
                  <a:gd name="connsiteY51" fmla="*/ 453488 h 463108"/>
                  <a:gd name="connsiteX52" fmla="*/ 221361 w 471523"/>
                  <a:gd name="connsiteY52" fmla="*/ 129162 h 463108"/>
                  <a:gd name="connsiteX53" fmla="*/ 221361 w 471523"/>
                  <a:gd name="connsiteY53" fmla="*/ 16196 h 463108"/>
                  <a:gd name="connsiteX54" fmla="*/ 334328 w 471523"/>
                  <a:gd name="connsiteY54" fmla="*/ 129162 h 463108"/>
                  <a:gd name="connsiteX55" fmla="*/ 221361 w 471523"/>
                  <a:gd name="connsiteY55" fmla="*/ 129162 h 463108"/>
                  <a:gd name="connsiteX56" fmla="*/ 245555 w 471523"/>
                  <a:gd name="connsiteY56" fmla="*/ 427676 h 463108"/>
                  <a:gd name="connsiteX57" fmla="*/ 249174 w 471523"/>
                  <a:gd name="connsiteY57" fmla="*/ 387480 h 463108"/>
                  <a:gd name="connsiteX58" fmla="*/ 278035 w 471523"/>
                  <a:gd name="connsiteY58" fmla="*/ 403768 h 463108"/>
                  <a:gd name="connsiteX59" fmla="*/ 245459 w 471523"/>
                  <a:gd name="connsiteY59" fmla="*/ 427676 h 463108"/>
                  <a:gd name="connsiteX60" fmla="*/ 285083 w 471523"/>
                  <a:gd name="connsiteY60" fmla="*/ 396719 h 463108"/>
                  <a:gd name="connsiteX61" fmla="*/ 251651 w 471523"/>
                  <a:gd name="connsiteY61" fmla="*/ 377860 h 463108"/>
                  <a:gd name="connsiteX62" fmla="*/ 398526 w 471523"/>
                  <a:gd name="connsiteY62" fmla="*/ 117542 h 463108"/>
                  <a:gd name="connsiteX63" fmla="*/ 431959 w 471523"/>
                  <a:gd name="connsiteY63" fmla="*/ 136401 h 463108"/>
                  <a:gd name="connsiteX64" fmla="*/ 285083 w 471523"/>
                  <a:gd name="connsiteY64" fmla="*/ 396624 h 463108"/>
                  <a:gd name="connsiteX65" fmla="*/ 456819 w 471523"/>
                  <a:gd name="connsiteY65" fmla="*/ 92491 h 463108"/>
                  <a:gd name="connsiteX66" fmla="*/ 436626 w 471523"/>
                  <a:gd name="connsiteY66" fmla="*/ 128210 h 463108"/>
                  <a:gd name="connsiteX67" fmla="*/ 403193 w 471523"/>
                  <a:gd name="connsiteY67" fmla="*/ 109350 h 463108"/>
                  <a:gd name="connsiteX68" fmla="*/ 423386 w 471523"/>
                  <a:gd name="connsiteY68" fmla="*/ 73631 h 463108"/>
                  <a:gd name="connsiteX69" fmla="*/ 456819 w 471523"/>
                  <a:gd name="connsiteY69" fmla="*/ 92491 h 463108"/>
                  <a:gd name="connsiteX70" fmla="*/ 437579 w 471523"/>
                  <a:gd name="connsiteY70" fmla="*/ 70679 h 463108"/>
                  <a:gd name="connsiteX71" fmla="*/ 445770 w 471523"/>
                  <a:gd name="connsiteY71" fmla="*/ 56105 h 463108"/>
                  <a:gd name="connsiteX72" fmla="*/ 460248 w 471523"/>
                  <a:gd name="connsiteY72" fmla="*/ 64297 h 463108"/>
                  <a:gd name="connsiteX73" fmla="*/ 452057 w 471523"/>
                  <a:gd name="connsiteY73" fmla="*/ 78870 h 463108"/>
                  <a:gd name="connsiteX74" fmla="*/ 437579 w 471523"/>
                  <a:gd name="connsiteY74" fmla="*/ 70679 h 46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71523" h="463108">
                    <a:moveTo>
                      <a:pt x="471297" y="61249"/>
                    </a:moveTo>
                    <a:cubicBezTo>
                      <a:pt x="470916" y="60011"/>
                      <a:pt x="470154" y="58963"/>
                      <a:pt x="469011" y="58391"/>
                    </a:cubicBezTo>
                    <a:lnTo>
                      <a:pt x="446151" y="45533"/>
                    </a:lnTo>
                    <a:cubicBezTo>
                      <a:pt x="443865" y="44199"/>
                      <a:pt x="440912" y="45056"/>
                      <a:pt x="439674" y="47342"/>
                    </a:cubicBezTo>
                    <a:lnTo>
                      <a:pt x="429101" y="66011"/>
                    </a:lnTo>
                    <a:lnTo>
                      <a:pt x="423767" y="63059"/>
                    </a:lnTo>
                    <a:cubicBezTo>
                      <a:pt x="422624" y="62392"/>
                      <a:pt x="421386" y="62297"/>
                      <a:pt x="420148" y="62582"/>
                    </a:cubicBezTo>
                    <a:cubicBezTo>
                      <a:pt x="418910" y="62963"/>
                      <a:pt x="417862" y="63725"/>
                      <a:pt x="417290" y="64868"/>
                    </a:cubicBezTo>
                    <a:lnTo>
                      <a:pt x="392430" y="108874"/>
                    </a:lnTo>
                    <a:lnTo>
                      <a:pt x="392430" y="108874"/>
                    </a:lnTo>
                    <a:lnTo>
                      <a:pt x="350425" y="183264"/>
                    </a:lnTo>
                    <a:lnTo>
                      <a:pt x="350425" y="134020"/>
                    </a:lnTo>
                    <a:cubicBezTo>
                      <a:pt x="350425" y="134020"/>
                      <a:pt x="350425" y="133639"/>
                      <a:pt x="350330" y="133448"/>
                    </a:cubicBezTo>
                    <a:cubicBezTo>
                      <a:pt x="350330" y="133258"/>
                      <a:pt x="350330" y="133067"/>
                      <a:pt x="350234" y="132877"/>
                    </a:cubicBezTo>
                    <a:cubicBezTo>
                      <a:pt x="350044" y="132115"/>
                      <a:pt x="349663" y="131353"/>
                      <a:pt x="349091" y="130686"/>
                    </a:cubicBezTo>
                    <a:lnTo>
                      <a:pt x="219932" y="1337"/>
                    </a:lnTo>
                    <a:cubicBezTo>
                      <a:pt x="219361" y="765"/>
                      <a:pt x="218599" y="384"/>
                      <a:pt x="217742" y="194"/>
                    </a:cubicBezTo>
                    <a:cubicBezTo>
                      <a:pt x="217551" y="194"/>
                      <a:pt x="217361" y="194"/>
                      <a:pt x="217170" y="98"/>
                    </a:cubicBezTo>
                    <a:cubicBezTo>
                      <a:pt x="216980" y="98"/>
                      <a:pt x="216789" y="3"/>
                      <a:pt x="216503" y="3"/>
                    </a:cubicBezTo>
                    <a:lnTo>
                      <a:pt x="4763" y="3"/>
                    </a:lnTo>
                    <a:cubicBezTo>
                      <a:pt x="2191" y="-92"/>
                      <a:pt x="0" y="2003"/>
                      <a:pt x="0" y="4670"/>
                    </a:cubicBezTo>
                    <a:lnTo>
                      <a:pt x="0" y="458346"/>
                    </a:lnTo>
                    <a:cubicBezTo>
                      <a:pt x="0" y="461013"/>
                      <a:pt x="2096" y="463109"/>
                      <a:pt x="4763" y="463109"/>
                    </a:cubicBezTo>
                    <a:lnTo>
                      <a:pt x="345853" y="463109"/>
                    </a:lnTo>
                    <a:cubicBezTo>
                      <a:pt x="348520" y="463109"/>
                      <a:pt x="350615" y="461013"/>
                      <a:pt x="350615" y="458346"/>
                    </a:cubicBezTo>
                    <a:lnTo>
                      <a:pt x="350615" y="299945"/>
                    </a:lnTo>
                    <a:lnTo>
                      <a:pt x="442627" y="136973"/>
                    </a:lnTo>
                    <a:lnTo>
                      <a:pt x="442627" y="136973"/>
                    </a:lnTo>
                    <a:lnTo>
                      <a:pt x="467487" y="92967"/>
                    </a:lnTo>
                    <a:cubicBezTo>
                      <a:pt x="468821" y="90681"/>
                      <a:pt x="467963" y="87728"/>
                      <a:pt x="465677" y="86490"/>
                    </a:cubicBezTo>
                    <a:lnTo>
                      <a:pt x="460343" y="83537"/>
                    </a:lnTo>
                    <a:lnTo>
                      <a:pt x="470916" y="64868"/>
                    </a:lnTo>
                    <a:cubicBezTo>
                      <a:pt x="471488" y="63725"/>
                      <a:pt x="471678" y="62487"/>
                      <a:pt x="471392" y="61249"/>
                    </a:cubicBezTo>
                    <a:close/>
                    <a:moveTo>
                      <a:pt x="9525" y="453584"/>
                    </a:moveTo>
                    <a:lnTo>
                      <a:pt x="9525" y="9433"/>
                    </a:lnTo>
                    <a:lnTo>
                      <a:pt x="211836" y="9433"/>
                    </a:lnTo>
                    <a:lnTo>
                      <a:pt x="211836" y="133925"/>
                    </a:lnTo>
                    <a:cubicBezTo>
                      <a:pt x="211836" y="136592"/>
                      <a:pt x="213931" y="138687"/>
                      <a:pt x="216599" y="138687"/>
                    </a:cubicBezTo>
                    <a:lnTo>
                      <a:pt x="341090" y="138687"/>
                    </a:lnTo>
                    <a:lnTo>
                      <a:pt x="341090" y="200028"/>
                    </a:lnTo>
                    <a:lnTo>
                      <a:pt x="240506" y="378336"/>
                    </a:lnTo>
                    <a:cubicBezTo>
                      <a:pt x="239935" y="379479"/>
                      <a:pt x="239744" y="380717"/>
                      <a:pt x="240030" y="381956"/>
                    </a:cubicBezTo>
                    <a:cubicBezTo>
                      <a:pt x="240030" y="381956"/>
                      <a:pt x="240030" y="382146"/>
                      <a:pt x="240125" y="382241"/>
                    </a:cubicBezTo>
                    <a:lnTo>
                      <a:pt x="235077" y="437391"/>
                    </a:lnTo>
                    <a:cubicBezTo>
                      <a:pt x="234887" y="439296"/>
                      <a:pt x="235839" y="441011"/>
                      <a:pt x="237458" y="441963"/>
                    </a:cubicBezTo>
                    <a:cubicBezTo>
                      <a:pt x="238220" y="442344"/>
                      <a:pt x="238982" y="442535"/>
                      <a:pt x="239840" y="442535"/>
                    </a:cubicBezTo>
                    <a:cubicBezTo>
                      <a:pt x="240792" y="442535"/>
                      <a:pt x="241840" y="442249"/>
                      <a:pt x="242697" y="441582"/>
                    </a:cubicBezTo>
                    <a:lnTo>
                      <a:pt x="287560" y="408626"/>
                    </a:lnTo>
                    <a:cubicBezTo>
                      <a:pt x="288703" y="408340"/>
                      <a:pt x="289846" y="407673"/>
                      <a:pt x="290513" y="406530"/>
                    </a:cubicBezTo>
                    <a:lnTo>
                      <a:pt x="341186" y="316805"/>
                    </a:lnTo>
                    <a:lnTo>
                      <a:pt x="341186" y="453488"/>
                    </a:lnTo>
                    <a:lnTo>
                      <a:pt x="9525" y="453488"/>
                    </a:lnTo>
                    <a:close/>
                    <a:moveTo>
                      <a:pt x="221361" y="129162"/>
                    </a:moveTo>
                    <a:lnTo>
                      <a:pt x="221361" y="16196"/>
                    </a:lnTo>
                    <a:lnTo>
                      <a:pt x="334328" y="129162"/>
                    </a:lnTo>
                    <a:lnTo>
                      <a:pt x="221361" y="129162"/>
                    </a:lnTo>
                    <a:close/>
                    <a:moveTo>
                      <a:pt x="245555" y="427676"/>
                    </a:moveTo>
                    <a:lnTo>
                      <a:pt x="249174" y="387480"/>
                    </a:lnTo>
                    <a:lnTo>
                      <a:pt x="278035" y="403768"/>
                    </a:lnTo>
                    <a:lnTo>
                      <a:pt x="245459" y="427676"/>
                    </a:lnTo>
                    <a:close/>
                    <a:moveTo>
                      <a:pt x="285083" y="396719"/>
                    </a:moveTo>
                    <a:lnTo>
                      <a:pt x="251651" y="377860"/>
                    </a:lnTo>
                    <a:lnTo>
                      <a:pt x="398526" y="117542"/>
                    </a:lnTo>
                    <a:lnTo>
                      <a:pt x="431959" y="136401"/>
                    </a:lnTo>
                    <a:lnTo>
                      <a:pt x="285083" y="396624"/>
                    </a:lnTo>
                    <a:close/>
                    <a:moveTo>
                      <a:pt x="456819" y="92491"/>
                    </a:moveTo>
                    <a:lnTo>
                      <a:pt x="436626" y="128210"/>
                    </a:lnTo>
                    <a:lnTo>
                      <a:pt x="403193" y="109350"/>
                    </a:lnTo>
                    <a:lnTo>
                      <a:pt x="423386" y="73631"/>
                    </a:lnTo>
                    <a:lnTo>
                      <a:pt x="456819" y="92491"/>
                    </a:lnTo>
                    <a:close/>
                    <a:moveTo>
                      <a:pt x="437579" y="70679"/>
                    </a:moveTo>
                    <a:lnTo>
                      <a:pt x="445770" y="56105"/>
                    </a:lnTo>
                    <a:lnTo>
                      <a:pt x="460248" y="64297"/>
                    </a:lnTo>
                    <a:lnTo>
                      <a:pt x="452057" y="78870"/>
                    </a:lnTo>
                    <a:lnTo>
                      <a:pt x="437579" y="7067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709">
                <a:extLst>
                  <a:ext uri="{FF2B5EF4-FFF2-40B4-BE49-F238E27FC236}">
                    <a16:creationId xmlns:a16="http://schemas.microsoft.com/office/drawing/2014/main" id="{9AC5923C-CFEA-39FB-B5AF-02B55ADB62E7}"/>
                  </a:ext>
                </a:extLst>
              </p:cNvPr>
              <p:cNvSpPr/>
              <p:nvPr/>
            </p:nvSpPr>
            <p:spPr>
              <a:xfrm>
                <a:off x="10125052" y="5544332"/>
                <a:ext cx="135159" cy="9525"/>
              </a:xfrm>
              <a:custGeom>
                <a:avLst/>
                <a:gdLst>
                  <a:gd name="connsiteX0" fmla="*/ 4763 w 135159"/>
                  <a:gd name="connsiteY0" fmla="*/ 9525 h 9525"/>
                  <a:gd name="connsiteX1" fmla="*/ 130397 w 135159"/>
                  <a:gd name="connsiteY1" fmla="*/ 9525 h 9525"/>
                  <a:gd name="connsiteX2" fmla="*/ 135160 w 135159"/>
                  <a:gd name="connsiteY2" fmla="*/ 4763 h 9525"/>
                  <a:gd name="connsiteX3" fmla="*/ 130397 w 135159"/>
                  <a:gd name="connsiteY3" fmla="*/ 0 h 9525"/>
                  <a:gd name="connsiteX4" fmla="*/ 4763 w 135159"/>
                  <a:gd name="connsiteY4" fmla="*/ 0 h 9525"/>
                  <a:gd name="connsiteX5" fmla="*/ 0 w 135159"/>
                  <a:gd name="connsiteY5" fmla="*/ 4763 h 9525"/>
                  <a:gd name="connsiteX6" fmla="*/ 4763 w 135159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159" h="9525">
                    <a:moveTo>
                      <a:pt x="4763" y="9525"/>
                    </a:moveTo>
                    <a:lnTo>
                      <a:pt x="130397" y="9525"/>
                    </a:lnTo>
                    <a:cubicBezTo>
                      <a:pt x="133064" y="9525"/>
                      <a:pt x="135160" y="7430"/>
                      <a:pt x="135160" y="4763"/>
                    </a:cubicBezTo>
                    <a:cubicBezTo>
                      <a:pt x="135160" y="2096"/>
                      <a:pt x="133064" y="0"/>
                      <a:pt x="130397" y="0"/>
                    </a:cubicBezTo>
                    <a:lnTo>
                      <a:pt x="4763" y="0"/>
                    </a:lnTo>
                    <a:cubicBezTo>
                      <a:pt x="2096" y="0"/>
                      <a:pt x="0" y="2096"/>
                      <a:pt x="0" y="4763"/>
                    </a:cubicBezTo>
                    <a:cubicBezTo>
                      <a:pt x="0" y="7430"/>
                      <a:pt x="2096" y="9525"/>
                      <a:pt x="4763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710">
                <a:extLst>
                  <a:ext uri="{FF2B5EF4-FFF2-40B4-BE49-F238E27FC236}">
                    <a16:creationId xmlns:a16="http://schemas.microsoft.com/office/drawing/2014/main" id="{81486B78-C340-893B-BA3D-CE9BB44167C0}"/>
                  </a:ext>
                </a:extLst>
              </p:cNvPr>
              <p:cNvSpPr/>
              <p:nvPr/>
            </p:nvSpPr>
            <p:spPr>
              <a:xfrm>
                <a:off x="10125052" y="5636820"/>
                <a:ext cx="234219" cy="9525"/>
              </a:xfrm>
              <a:custGeom>
                <a:avLst/>
                <a:gdLst>
                  <a:gd name="connsiteX0" fmla="*/ 4763 w 234219"/>
                  <a:gd name="connsiteY0" fmla="*/ 9525 h 9525"/>
                  <a:gd name="connsiteX1" fmla="*/ 229457 w 234219"/>
                  <a:gd name="connsiteY1" fmla="*/ 9525 h 9525"/>
                  <a:gd name="connsiteX2" fmla="*/ 234220 w 234219"/>
                  <a:gd name="connsiteY2" fmla="*/ 4763 h 9525"/>
                  <a:gd name="connsiteX3" fmla="*/ 229457 w 234219"/>
                  <a:gd name="connsiteY3" fmla="*/ 0 h 9525"/>
                  <a:gd name="connsiteX4" fmla="*/ 4763 w 234219"/>
                  <a:gd name="connsiteY4" fmla="*/ 0 h 9525"/>
                  <a:gd name="connsiteX5" fmla="*/ 0 w 234219"/>
                  <a:gd name="connsiteY5" fmla="*/ 4763 h 9525"/>
                  <a:gd name="connsiteX6" fmla="*/ 4763 w 234219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219" h="9525">
                    <a:moveTo>
                      <a:pt x="4763" y="9525"/>
                    </a:moveTo>
                    <a:lnTo>
                      <a:pt x="229457" y="9525"/>
                    </a:lnTo>
                    <a:cubicBezTo>
                      <a:pt x="232124" y="9525"/>
                      <a:pt x="234220" y="7429"/>
                      <a:pt x="234220" y="4763"/>
                    </a:cubicBezTo>
                    <a:cubicBezTo>
                      <a:pt x="234220" y="2095"/>
                      <a:pt x="232124" y="0"/>
                      <a:pt x="229457" y="0"/>
                    </a:cubicBezTo>
                    <a:lnTo>
                      <a:pt x="4763" y="0"/>
                    </a:lnTo>
                    <a:cubicBezTo>
                      <a:pt x="2096" y="0"/>
                      <a:pt x="0" y="2095"/>
                      <a:pt x="0" y="4763"/>
                    </a:cubicBezTo>
                    <a:cubicBezTo>
                      <a:pt x="0" y="7429"/>
                      <a:pt x="2096" y="9525"/>
                      <a:pt x="4763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711">
                <a:extLst>
                  <a:ext uri="{FF2B5EF4-FFF2-40B4-BE49-F238E27FC236}">
                    <a16:creationId xmlns:a16="http://schemas.microsoft.com/office/drawing/2014/main" id="{D552CC9B-29B2-0F13-36E2-1527E4DC7CBA}"/>
                  </a:ext>
                </a:extLst>
              </p:cNvPr>
              <p:cNvSpPr/>
              <p:nvPr/>
            </p:nvSpPr>
            <p:spPr>
              <a:xfrm>
                <a:off x="10125052" y="5693780"/>
                <a:ext cx="234219" cy="9525"/>
              </a:xfrm>
              <a:custGeom>
                <a:avLst/>
                <a:gdLst>
                  <a:gd name="connsiteX0" fmla="*/ 4763 w 234219"/>
                  <a:gd name="connsiteY0" fmla="*/ 9525 h 9525"/>
                  <a:gd name="connsiteX1" fmla="*/ 229457 w 234219"/>
                  <a:gd name="connsiteY1" fmla="*/ 9525 h 9525"/>
                  <a:gd name="connsiteX2" fmla="*/ 234220 w 234219"/>
                  <a:gd name="connsiteY2" fmla="*/ 4763 h 9525"/>
                  <a:gd name="connsiteX3" fmla="*/ 229457 w 234219"/>
                  <a:gd name="connsiteY3" fmla="*/ 0 h 9525"/>
                  <a:gd name="connsiteX4" fmla="*/ 4763 w 234219"/>
                  <a:gd name="connsiteY4" fmla="*/ 0 h 9525"/>
                  <a:gd name="connsiteX5" fmla="*/ 0 w 234219"/>
                  <a:gd name="connsiteY5" fmla="*/ 4763 h 9525"/>
                  <a:gd name="connsiteX6" fmla="*/ 4763 w 234219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219" h="9525">
                    <a:moveTo>
                      <a:pt x="4763" y="9525"/>
                    </a:moveTo>
                    <a:lnTo>
                      <a:pt x="229457" y="9525"/>
                    </a:lnTo>
                    <a:cubicBezTo>
                      <a:pt x="232124" y="9525"/>
                      <a:pt x="234220" y="7429"/>
                      <a:pt x="234220" y="4763"/>
                    </a:cubicBezTo>
                    <a:cubicBezTo>
                      <a:pt x="234220" y="2095"/>
                      <a:pt x="232124" y="0"/>
                      <a:pt x="229457" y="0"/>
                    </a:cubicBezTo>
                    <a:lnTo>
                      <a:pt x="4763" y="0"/>
                    </a:lnTo>
                    <a:cubicBezTo>
                      <a:pt x="2096" y="0"/>
                      <a:pt x="0" y="2095"/>
                      <a:pt x="0" y="4763"/>
                    </a:cubicBezTo>
                    <a:cubicBezTo>
                      <a:pt x="0" y="7429"/>
                      <a:pt x="2096" y="9525"/>
                      <a:pt x="4763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712">
                <a:extLst>
                  <a:ext uri="{FF2B5EF4-FFF2-40B4-BE49-F238E27FC236}">
                    <a16:creationId xmlns:a16="http://schemas.microsoft.com/office/drawing/2014/main" id="{260B298B-4B4B-7D0E-6689-C9DDB42BB914}"/>
                  </a:ext>
                </a:extLst>
              </p:cNvPr>
              <p:cNvSpPr/>
              <p:nvPr/>
            </p:nvSpPr>
            <p:spPr>
              <a:xfrm>
                <a:off x="10125052" y="5853418"/>
                <a:ext cx="155733" cy="9525"/>
              </a:xfrm>
              <a:custGeom>
                <a:avLst/>
                <a:gdLst>
                  <a:gd name="connsiteX0" fmla="*/ 151067 w 155733"/>
                  <a:gd name="connsiteY0" fmla="*/ 0 h 9525"/>
                  <a:gd name="connsiteX1" fmla="*/ 4763 w 155733"/>
                  <a:gd name="connsiteY1" fmla="*/ 0 h 9525"/>
                  <a:gd name="connsiteX2" fmla="*/ 0 w 155733"/>
                  <a:gd name="connsiteY2" fmla="*/ 4763 h 9525"/>
                  <a:gd name="connsiteX3" fmla="*/ 4763 w 155733"/>
                  <a:gd name="connsiteY3" fmla="*/ 9525 h 9525"/>
                  <a:gd name="connsiteX4" fmla="*/ 150971 w 155733"/>
                  <a:gd name="connsiteY4" fmla="*/ 9525 h 9525"/>
                  <a:gd name="connsiteX5" fmla="*/ 155734 w 155733"/>
                  <a:gd name="connsiteY5" fmla="*/ 4763 h 9525"/>
                  <a:gd name="connsiteX6" fmla="*/ 150971 w 155733"/>
                  <a:gd name="connsiteY6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733" h="9525">
                    <a:moveTo>
                      <a:pt x="151067" y="0"/>
                    </a:moveTo>
                    <a:lnTo>
                      <a:pt x="4763" y="0"/>
                    </a:lnTo>
                    <a:cubicBezTo>
                      <a:pt x="2096" y="0"/>
                      <a:pt x="0" y="2096"/>
                      <a:pt x="0" y="4763"/>
                    </a:cubicBezTo>
                    <a:cubicBezTo>
                      <a:pt x="0" y="7430"/>
                      <a:pt x="2096" y="9525"/>
                      <a:pt x="4763" y="9525"/>
                    </a:cubicBezTo>
                    <a:lnTo>
                      <a:pt x="150971" y="9525"/>
                    </a:lnTo>
                    <a:cubicBezTo>
                      <a:pt x="153638" y="9525"/>
                      <a:pt x="155734" y="7430"/>
                      <a:pt x="155734" y="4763"/>
                    </a:cubicBezTo>
                    <a:cubicBezTo>
                      <a:pt x="155734" y="2096"/>
                      <a:pt x="153638" y="0"/>
                      <a:pt x="150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713">
                <a:extLst>
                  <a:ext uri="{FF2B5EF4-FFF2-40B4-BE49-F238E27FC236}">
                    <a16:creationId xmlns:a16="http://schemas.microsoft.com/office/drawing/2014/main" id="{8827F967-F2A5-A7AB-B199-648047A8BB52}"/>
                  </a:ext>
                </a:extLst>
              </p:cNvPr>
              <p:cNvSpPr/>
              <p:nvPr/>
            </p:nvSpPr>
            <p:spPr>
              <a:xfrm>
                <a:off x="10125052" y="5753692"/>
                <a:ext cx="185261" cy="9525"/>
              </a:xfrm>
              <a:custGeom>
                <a:avLst/>
                <a:gdLst>
                  <a:gd name="connsiteX0" fmla="*/ 185261 w 185261"/>
                  <a:gd name="connsiteY0" fmla="*/ 4763 h 9525"/>
                  <a:gd name="connsiteX1" fmla="*/ 180499 w 185261"/>
                  <a:gd name="connsiteY1" fmla="*/ 0 h 9525"/>
                  <a:gd name="connsiteX2" fmla="*/ 4763 w 185261"/>
                  <a:gd name="connsiteY2" fmla="*/ 0 h 9525"/>
                  <a:gd name="connsiteX3" fmla="*/ 0 w 185261"/>
                  <a:gd name="connsiteY3" fmla="*/ 4763 h 9525"/>
                  <a:gd name="connsiteX4" fmla="*/ 4763 w 185261"/>
                  <a:gd name="connsiteY4" fmla="*/ 9525 h 9525"/>
                  <a:gd name="connsiteX5" fmla="*/ 180499 w 185261"/>
                  <a:gd name="connsiteY5" fmla="*/ 9525 h 9525"/>
                  <a:gd name="connsiteX6" fmla="*/ 185261 w 185261"/>
                  <a:gd name="connsiteY6" fmla="*/ 476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261" h="9525">
                    <a:moveTo>
                      <a:pt x="185261" y="4763"/>
                    </a:moveTo>
                    <a:cubicBezTo>
                      <a:pt x="185261" y="2096"/>
                      <a:pt x="183166" y="0"/>
                      <a:pt x="180499" y="0"/>
                    </a:cubicBezTo>
                    <a:lnTo>
                      <a:pt x="4763" y="0"/>
                    </a:lnTo>
                    <a:cubicBezTo>
                      <a:pt x="2096" y="0"/>
                      <a:pt x="0" y="2096"/>
                      <a:pt x="0" y="4763"/>
                    </a:cubicBezTo>
                    <a:cubicBezTo>
                      <a:pt x="0" y="7430"/>
                      <a:pt x="2096" y="9525"/>
                      <a:pt x="4763" y="9525"/>
                    </a:cubicBezTo>
                    <a:lnTo>
                      <a:pt x="180499" y="9525"/>
                    </a:lnTo>
                    <a:cubicBezTo>
                      <a:pt x="183166" y="9525"/>
                      <a:pt x="185261" y="7430"/>
                      <a:pt x="185261" y="4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6" name="Graphic 14">
            <a:extLst>
              <a:ext uri="{FF2B5EF4-FFF2-40B4-BE49-F238E27FC236}">
                <a16:creationId xmlns:a16="http://schemas.microsoft.com/office/drawing/2014/main" id="{50035DEA-06F8-B7DC-3832-D2EDEED26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6014" y="3762627"/>
            <a:ext cx="708748" cy="678705"/>
            <a:chOff x="4526878" y="1939452"/>
            <a:chExt cx="471392" cy="418242"/>
          </a:xfrm>
        </p:grpSpPr>
        <p:sp>
          <p:nvSpPr>
            <p:cNvPr id="117" name="Freeform: Shape 214">
              <a:extLst>
                <a:ext uri="{FF2B5EF4-FFF2-40B4-BE49-F238E27FC236}">
                  <a16:creationId xmlns:a16="http://schemas.microsoft.com/office/drawing/2014/main" id="{E8CD99F1-FF6A-4925-E76A-A3135B4CE1D2}"/>
                </a:ext>
              </a:extLst>
            </p:cNvPr>
            <p:cNvSpPr/>
            <p:nvPr/>
          </p:nvSpPr>
          <p:spPr>
            <a:xfrm>
              <a:off x="4848251" y="2175291"/>
              <a:ext cx="42862" cy="59054"/>
            </a:xfrm>
            <a:custGeom>
              <a:avLst/>
              <a:gdLst>
                <a:gd name="connsiteX0" fmla="*/ 14288 w 42862"/>
                <a:gd name="connsiteY0" fmla="*/ 36767 h 59054"/>
                <a:gd name="connsiteX1" fmla="*/ 33338 w 42862"/>
                <a:gd name="connsiteY1" fmla="*/ 34100 h 59054"/>
                <a:gd name="connsiteX2" fmla="*/ 36957 w 42862"/>
                <a:gd name="connsiteY2" fmla="*/ 31528 h 59054"/>
                <a:gd name="connsiteX3" fmla="*/ 42863 w 42862"/>
                <a:gd name="connsiteY3" fmla="*/ 19812 h 59054"/>
                <a:gd name="connsiteX4" fmla="*/ 39719 w 42862"/>
                <a:gd name="connsiteY4" fmla="*/ 17335 h 59054"/>
                <a:gd name="connsiteX5" fmla="*/ 31337 w 42862"/>
                <a:gd name="connsiteY5" fmla="*/ 0 h 59054"/>
                <a:gd name="connsiteX6" fmla="*/ 22669 w 42862"/>
                <a:gd name="connsiteY6" fmla="*/ 17145 h 59054"/>
                <a:gd name="connsiteX7" fmla="*/ 19050 w 42862"/>
                <a:gd name="connsiteY7" fmla="*/ 19717 h 59054"/>
                <a:gd name="connsiteX8" fmla="*/ 0 w 42862"/>
                <a:gd name="connsiteY8" fmla="*/ 22384 h 59054"/>
                <a:gd name="connsiteX9" fmla="*/ 13621 w 42862"/>
                <a:gd name="connsiteY9" fmla="*/ 35909 h 59054"/>
                <a:gd name="connsiteX10" fmla="*/ 14954 w 42862"/>
                <a:gd name="connsiteY10" fmla="*/ 40100 h 59054"/>
                <a:gd name="connsiteX11" fmla="*/ 11525 w 42862"/>
                <a:gd name="connsiteY11" fmla="*/ 59055 h 59054"/>
                <a:gd name="connsiteX12" fmla="*/ 28003 w 42862"/>
                <a:gd name="connsiteY12" fmla="*/ 50483 h 59054"/>
                <a:gd name="connsiteX13" fmla="*/ 27813 w 42862"/>
                <a:gd name="connsiteY13" fmla="*/ 50197 h 59054"/>
                <a:gd name="connsiteX14" fmla="*/ 14192 w 42862"/>
                <a:gd name="connsiteY14" fmla="*/ 36671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62" h="59054">
                  <a:moveTo>
                    <a:pt x="14288" y="36767"/>
                  </a:moveTo>
                  <a:lnTo>
                    <a:pt x="33338" y="34100"/>
                  </a:lnTo>
                  <a:cubicBezTo>
                    <a:pt x="34862" y="33909"/>
                    <a:pt x="36195" y="32957"/>
                    <a:pt x="36957" y="31528"/>
                  </a:cubicBezTo>
                  <a:lnTo>
                    <a:pt x="42863" y="19812"/>
                  </a:lnTo>
                  <a:cubicBezTo>
                    <a:pt x="41529" y="19431"/>
                    <a:pt x="40291" y="18669"/>
                    <a:pt x="39719" y="17335"/>
                  </a:cubicBezTo>
                  <a:lnTo>
                    <a:pt x="31337" y="0"/>
                  </a:lnTo>
                  <a:lnTo>
                    <a:pt x="22669" y="17145"/>
                  </a:lnTo>
                  <a:cubicBezTo>
                    <a:pt x="22003" y="18574"/>
                    <a:pt x="20574" y="19526"/>
                    <a:pt x="19050" y="19717"/>
                  </a:cubicBezTo>
                  <a:lnTo>
                    <a:pt x="0" y="22384"/>
                  </a:lnTo>
                  <a:lnTo>
                    <a:pt x="13621" y="35909"/>
                  </a:lnTo>
                  <a:cubicBezTo>
                    <a:pt x="14764" y="37052"/>
                    <a:pt x="15240" y="38576"/>
                    <a:pt x="14954" y="40100"/>
                  </a:cubicBezTo>
                  <a:lnTo>
                    <a:pt x="11525" y="59055"/>
                  </a:lnTo>
                  <a:lnTo>
                    <a:pt x="28003" y="50483"/>
                  </a:lnTo>
                  <a:cubicBezTo>
                    <a:pt x="28003" y="50483"/>
                    <a:pt x="27908" y="50292"/>
                    <a:pt x="27813" y="50197"/>
                  </a:cubicBezTo>
                  <a:lnTo>
                    <a:pt x="14192" y="36671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15">
              <a:extLst>
                <a:ext uri="{FF2B5EF4-FFF2-40B4-BE49-F238E27FC236}">
                  <a16:creationId xmlns:a16="http://schemas.microsoft.com/office/drawing/2014/main" id="{FEC24459-2B8E-F2CF-1D4F-2A61F34DF378}"/>
                </a:ext>
              </a:extLst>
            </p:cNvPr>
            <p:cNvSpPr/>
            <p:nvPr/>
          </p:nvSpPr>
          <p:spPr>
            <a:xfrm>
              <a:off x="4796245" y="2266350"/>
              <a:ext cx="67436" cy="76771"/>
            </a:xfrm>
            <a:custGeom>
              <a:avLst/>
              <a:gdLst>
                <a:gd name="connsiteX0" fmla="*/ 48292 w 67436"/>
                <a:gd name="connsiteY0" fmla="*/ 16669 h 76771"/>
                <a:gd name="connsiteX1" fmla="*/ 38290 w 67436"/>
                <a:gd name="connsiteY1" fmla="*/ 39243 h 76771"/>
                <a:gd name="connsiteX2" fmla="*/ 33909 w 67436"/>
                <a:gd name="connsiteY2" fmla="*/ 42101 h 76771"/>
                <a:gd name="connsiteX3" fmla="*/ 32004 w 67436"/>
                <a:gd name="connsiteY3" fmla="*/ 41720 h 76771"/>
                <a:gd name="connsiteX4" fmla="*/ 29623 w 67436"/>
                <a:gd name="connsiteY4" fmla="*/ 35433 h 76771"/>
                <a:gd name="connsiteX5" fmla="*/ 39624 w 67436"/>
                <a:gd name="connsiteY5" fmla="*/ 12859 h 76771"/>
                <a:gd name="connsiteX6" fmla="*/ 40291 w 67436"/>
                <a:gd name="connsiteY6" fmla="*/ 11906 h 76771"/>
                <a:gd name="connsiteX7" fmla="*/ 24289 w 67436"/>
                <a:gd name="connsiteY7" fmla="*/ 0 h 76771"/>
                <a:gd name="connsiteX8" fmla="*/ 0 w 67436"/>
                <a:gd name="connsiteY8" fmla="*/ 58865 h 76771"/>
                <a:gd name="connsiteX9" fmla="*/ 26956 w 67436"/>
                <a:gd name="connsiteY9" fmla="*/ 55912 h 76771"/>
                <a:gd name="connsiteX10" fmla="*/ 27432 w 67436"/>
                <a:gd name="connsiteY10" fmla="*/ 55912 h 76771"/>
                <a:gd name="connsiteX11" fmla="*/ 31337 w 67436"/>
                <a:gd name="connsiteY11" fmla="*/ 57912 h 76771"/>
                <a:gd name="connsiteX12" fmla="*/ 44767 w 67436"/>
                <a:gd name="connsiteY12" fmla="*/ 76772 h 76771"/>
                <a:gd name="connsiteX13" fmla="*/ 67437 w 67436"/>
                <a:gd name="connsiteY13" fmla="*/ 22003 h 76771"/>
                <a:gd name="connsiteX14" fmla="*/ 48387 w 67436"/>
                <a:gd name="connsiteY14" fmla="*/ 16097 h 76771"/>
                <a:gd name="connsiteX15" fmla="*/ 48196 w 67436"/>
                <a:gd name="connsiteY15" fmla="*/ 16764 h 7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436" h="76771">
                  <a:moveTo>
                    <a:pt x="48292" y="16669"/>
                  </a:moveTo>
                  <a:lnTo>
                    <a:pt x="38290" y="39243"/>
                  </a:lnTo>
                  <a:cubicBezTo>
                    <a:pt x="37529" y="41053"/>
                    <a:pt x="35719" y="42101"/>
                    <a:pt x="33909" y="42101"/>
                  </a:cubicBezTo>
                  <a:cubicBezTo>
                    <a:pt x="33242" y="42101"/>
                    <a:pt x="32576" y="42005"/>
                    <a:pt x="32004" y="41720"/>
                  </a:cubicBezTo>
                  <a:cubicBezTo>
                    <a:pt x="29623" y="40672"/>
                    <a:pt x="28480" y="37814"/>
                    <a:pt x="29623" y="35433"/>
                  </a:cubicBezTo>
                  <a:lnTo>
                    <a:pt x="39624" y="12859"/>
                  </a:lnTo>
                  <a:cubicBezTo>
                    <a:pt x="39624" y="12859"/>
                    <a:pt x="40100" y="12192"/>
                    <a:pt x="40291" y="11906"/>
                  </a:cubicBezTo>
                  <a:cubicBezTo>
                    <a:pt x="34481" y="8573"/>
                    <a:pt x="29146" y="4572"/>
                    <a:pt x="24289" y="0"/>
                  </a:cubicBezTo>
                  <a:lnTo>
                    <a:pt x="0" y="58865"/>
                  </a:lnTo>
                  <a:lnTo>
                    <a:pt x="26956" y="55912"/>
                  </a:lnTo>
                  <a:cubicBezTo>
                    <a:pt x="26956" y="55912"/>
                    <a:pt x="27337" y="55912"/>
                    <a:pt x="27432" y="55912"/>
                  </a:cubicBezTo>
                  <a:cubicBezTo>
                    <a:pt x="28956" y="55912"/>
                    <a:pt x="30385" y="56674"/>
                    <a:pt x="31337" y="57912"/>
                  </a:cubicBezTo>
                  <a:lnTo>
                    <a:pt x="44767" y="76772"/>
                  </a:lnTo>
                  <a:lnTo>
                    <a:pt x="67437" y="22003"/>
                  </a:lnTo>
                  <a:cubicBezTo>
                    <a:pt x="60769" y="20765"/>
                    <a:pt x="54388" y="18764"/>
                    <a:pt x="48387" y="16097"/>
                  </a:cubicBezTo>
                  <a:cubicBezTo>
                    <a:pt x="48387" y="16288"/>
                    <a:pt x="48387" y="16574"/>
                    <a:pt x="48196" y="16764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16">
              <a:extLst>
                <a:ext uri="{FF2B5EF4-FFF2-40B4-BE49-F238E27FC236}">
                  <a16:creationId xmlns:a16="http://schemas.microsoft.com/office/drawing/2014/main" id="{1F726CB1-138C-FF0D-FABC-B34C30CB4BDF}"/>
                </a:ext>
              </a:extLst>
            </p:cNvPr>
            <p:cNvSpPr/>
            <p:nvPr/>
          </p:nvSpPr>
          <p:spPr>
            <a:xfrm>
              <a:off x="4536403" y="1948977"/>
              <a:ext cx="447675" cy="283273"/>
            </a:xfrm>
            <a:custGeom>
              <a:avLst/>
              <a:gdLst>
                <a:gd name="connsiteX0" fmla="*/ 447675 w 447675"/>
                <a:gd name="connsiteY0" fmla="*/ 14288 h 283273"/>
                <a:gd name="connsiteX1" fmla="*/ 447675 w 447675"/>
                <a:gd name="connsiteY1" fmla="*/ 0 h 283273"/>
                <a:gd name="connsiteX2" fmla="*/ 0 w 447675"/>
                <a:gd name="connsiteY2" fmla="*/ 0 h 283273"/>
                <a:gd name="connsiteX3" fmla="*/ 0 w 447675"/>
                <a:gd name="connsiteY3" fmla="*/ 283274 h 283273"/>
                <a:gd name="connsiteX4" fmla="*/ 14288 w 447675"/>
                <a:gd name="connsiteY4" fmla="*/ 283274 h 283273"/>
                <a:gd name="connsiteX5" fmla="*/ 14288 w 447675"/>
                <a:gd name="connsiteY5" fmla="*/ 14288 h 283273"/>
                <a:gd name="connsiteX6" fmla="*/ 447675 w 447675"/>
                <a:gd name="connsiteY6" fmla="*/ 14288 h 28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283273">
                  <a:moveTo>
                    <a:pt x="447675" y="14288"/>
                  </a:moveTo>
                  <a:lnTo>
                    <a:pt x="447675" y="0"/>
                  </a:lnTo>
                  <a:lnTo>
                    <a:pt x="0" y="0"/>
                  </a:lnTo>
                  <a:lnTo>
                    <a:pt x="0" y="283274"/>
                  </a:lnTo>
                  <a:lnTo>
                    <a:pt x="14288" y="283274"/>
                  </a:lnTo>
                  <a:lnTo>
                    <a:pt x="14288" y="14288"/>
                  </a:lnTo>
                  <a:lnTo>
                    <a:pt x="447675" y="14288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17">
              <a:extLst>
                <a:ext uri="{FF2B5EF4-FFF2-40B4-BE49-F238E27FC236}">
                  <a16:creationId xmlns:a16="http://schemas.microsoft.com/office/drawing/2014/main" id="{40DC9D6D-C8B2-FF5F-95C2-DFC05212A89E}"/>
                </a:ext>
              </a:extLst>
            </p:cNvPr>
            <p:cNvSpPr/>
            <p:nvPr/>
          </p:nvSpPr>
          <p:spPr>
            <a:xfrm>
              <a:off x="4890161" y="2269588"/>
              <a:ext cx="67151" cy="73437"/>
            </a:xfrm>
            <a:custGeom>
              <a:avLst/>
              <a:gdLst>
                <a:gd name="connsiteX0" fmla="*/ 28004 w 67151"/>
                <a:gd name="connsiteY0" fmla="*/ 10763 h 73437"/>
                <a:gd name="connsiteX1" fmla="*/ 37529 w 67151"/>
                <a:gd name="connsiteY1" fmla="*/ 32099 h 73437"/>
                <a:gd name="connsiteX2" fmla="*/ 35147 w 67151"/>
                <a:gd name="connsiteY2" fmla="*/ 38386 h 73437"/>
                <a:gd name="connsiteX3" fmla="*/ 33242 w 67151"/>
                <a:gd name="connsiteY3" fmla="*/ 38767 h 73437"/>
                <a:gd name="connsiteX4" fmla="*/ 28861 w 67151"/>
                <a:gd name="connsiteY4" fmla="*/ 35909 h 73437"/>
                <a:gd name="connsiteX5" fmla="*/ 19336 w 67151"/>
                <a:gd name="connsiteY5" fmla="*/ 14478 h 73437"/>
                <a:gd name="connsiteX6" fmla="*/ 0 w 67151"/>
                <a:gd name="connsiteY6" fmla="*/ 19336 h 73437"/>
                <a:gd name="connsiteX7" fmla="*/ 22384 w 67151"/>
                <a:gd name="connsiteY7" fmla="*/ 73438 h 73437"/>
                <a:gd name="connsiteX8" fmla="*/ 35814 w 67151"/>
                <a:gd name="connsiteY8" fmla="*/ 54578 h 73437"/>
                <a:gd name="connsiteX9" fmla="*/ 40196 w 67151"/>
                <a:gd name="connsiteY9" fmla="*/ 52578 h 73437"/>
                <a:gd name="connsiteX10" fmla="*/ 67151 w 67151"/>
                <a:gd name="connsiteY10" fmla="*/ 55531 h 73437"/>
                <a:gd name="connsiteX11" fmla="*/ 44196 w 67151"/>
                <a:gd name="connsiteY11" fmla="*/ 0 h 73437"/>
                <a:gd name="connsiteX12" fmla="*/ 28004 w 67151"/>
                <a:gd name="connsiteY12" fmla="*/ 10668 h 7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151" h="73437">
                  <a:moveTo>
                    <a:pt x="28004" y="10763"/>
                  </a:moveTo>
                  <a:lnTo>
                    <a:pt x="37529" y="32099"/>
                  </a:lnTo>
                  <a:cubicBezTo>
                    <a:pt x="38576" y="34481"/>
                    <a:pt x="37529" y="37338"/>
                    <a:pt x="35147" y="38386"/>
                  </a:cubicBezTo>
                  <a:cubicBezTo>
                    <a:pt x="34480" y="38672"/>
                    <a:pt x="33814" y="38767"/>
                    <a:pt x="33242" y="38767"/>
                  </a:cubicBezTo>
                  <a:cubicBezTo>
                    <a:pt x="31432" y="38767"/>
                    <a:pt x="29718" y="37719"/>
                    <a:pt x="28861" y="35909"/>
                  </a:cubicBezTo>
                  <a:lnTo>
                    <a:pt x="19336" y="14478"/>
                  </a:lnTo>
                  <a:cubicBezTo>
                    <a:pt x="13145" y="16764"/>
                    <a:pt x="6668" y="18479"/>
                    <a:pt x="0" y="19336"/>
                  </a:cubicBezTo>
                  <a:lnTo>
                    <a:pt x="22384" y="73438"/>
                  </a:lnTo>
                  <a:lnTo>
                    <a:pt x="35814" y="54578"/>
                  </a:lnTo>
                  <a:cubicBezTo>
                    <a:pt x="36862" y="53150"/>
                    <a:pt x="38481" y="52483"/>
                    <a:pt x="40196" y="52578"/>
                  </a:cubicBezTo>
                  <a:lnTo>
                    <a:pt x="67151" y="55531"/>
                  </a:lnTo>
                  <a:lnTo>
                    <a:pt x="44196" y="0"/>
                  </a:lnTo>
                  <a:cubicBezTo>
                    <a:pt x="39243" y="4096"/>
                    <a:pt x="33814" y="7715"/>
                    <a:pt x="28004" y="10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18">
              <a:extLst>
                <a:ext uri="{FF2B5EF4-FFF2-40B4-BE49-F238E27FC236}">
                  <a16:creationId xmlns:a16="http://schemas.microsoft.com/office/drawing/2014/main" id="{90A30D4A-65E2-7BCD-0A28-DD7CFAF6315D}"/>
                </a:ext>
              </a:extLst>
            </p:cNvPr>
            <p:cNvSpPr/>
            <p:nvPr/>
          </p:nvSpPr>
          <p:spPr>
            <a:xfrm>
              <a:off x="4946644" y="2151002"/>
              <a:ext cx="32861" cy="81248"/>
            </a:xfrm>
            <a:custGeom>
              <a:avLst/>
              <a:gdLst>
                <a:gd name="connsiteX0" fmla="*/ 0 w 32861"/>
                <a:gd name="connsiteY0" fmla="*/ 0 h 81248"/>
                <a:gd name="connsiteX1" fmla="*/ 18478 w 32861"/>
                <a:gd name="connsiteY1" fmla="*/ 52959 h 81248"/>
                <a:gd name="connsiteX2" fmla="*/ 13621 w 32861"/>
                <a:gd name="connsiteY2" fmla="*/ 81248 h 81248"/>
                <a:gd name="connsiteX3" fmla="*/ 31623 w 32861"/>
                <a:gd name="connsiteY3" fmla="*/ 81248 h 81248"/>
                <a:gd name="connsiteX4" fmla="*/ 32861 w 32861"/>
                <a:gd name="connsiteY4" fmla="*/ 67246 h 81248"/>
                <a:gd name="connsiteX5" fmla="*/ 95 w 32861"/>
                <a:gd name="connsiteY5" fmla="*/ 0 h 8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61" h="81248">
                  <a:moveTo>
                    <a:pt x="0" y="0"/>
                  </a:moveTo>
                  <a:cubicBezTo>
                    <a:pt x="11525" y="14573"/>
                    <a:pt x="18478" y="32956"/>
                    <a:pt x="18478" y="52959"/>
                  </a:cubicBezTo>
                  <a:cubicBezTo>
                    <a:pt x="18478" y="62865"/>
                    <a:pt x="16669" y="72390"/>
                    <a:pt x="13621" y="81248"/>
                  </a:cubicBezTo>
                  <a:lnTo>
                    <a:pt x="31623" y="81248"/>
                  </a:lnTo>
                  <a:cubicBezTo>
                    <a:pt x="32385" y="76676"/>
                    <a:pt x="32861" y="72009"/>
                    <a:pt x="32861" y="67246"/>
                  </a:cubicBezTo>
                  <a:cubicBezTo>
                    <a:pt x="32861" y="40005"/>
                    <a:pt x="20002" y="15716"/>
                    <a:pt x="95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19">
              <a:extLst>
                <a:ext uri="{FF2B5EF4-FFF2-40B4-BE49-F238E27FC236}">
                  <a16:creationId xmlns:a16="http://schemas.microsoft.com/office/drawing/2014/main" id="{435CF373-E31D-6F4A-B0D6-8F4120B3B69C}"/>
                </a:ext>
              </a:extLst>
            </p:cNvPr>
            <p:cNvSpPr/>
            <p:nvPr/>
          </p:nvSpPr>
          <p:spPr>
            <a:xfrm>
              <a:off x="4550690" y="1963264"/>
              <a:ext cx="447579" cy="283273"/>
            </a:xfrm>
            <a:custGeom>
              <a:avLst/>
              <a:gdLst>
                <a:gd name="connsiteX0" fmla="*/ 433388 w 447579"/>
                <a:gd name="connsiteY0" fmla="*/ 0 h 283273"/>
                <a:gd name="connsiteX1" fmla="*/ 0 w 447579"/>
                <a:gd name="connsiteY1" fmla="*/ 0 h 283273"/>
                <a:gd name="connsiteX2" fmla="*/ 0 w 447579"/>
                <a:gd name="connsiteY2" fmla="*/ 283274 h 283273"/>
                <a:gd name="connsiteX3" fmla="*/ 254413 w 447579"/>
                <a:gd name="connsiteY3" fmla="*/ 283274 h 283273"/>
                <a:gd name="connsiteX4" fmla="*/ 251746 w 447579"/>
                <a:gd name="connsiteY4" fmla="*/ 278511 h 283273"/>
                <a:gd name="connsiteX5" fmla="*/ 249650 w 447579"/>
                <a:gd name="connsiteY5" fmla="*/ 274320 h 283273"/>
                <a:gd name="connsiteX6" fmla="*/ 247745 w 447579"/>
                <a:gd name="connsiteY6" fmla="*/ 268986 h 283273"/>
                <a:gd name="connsiteX7" fmla="*/ 242888 w 447579"/>
                <a:gd name="connsiteY7" fmla="*/ 240697 h 283273"/>
                <a:gd name="connsiteX8" fmla="*/ 328613 w 447579"/>
                <a:gd name="connsiteY8" fmla="*/ 154972 h 283273"/>
                <a:gd name="connsiteX9" fmla="*/ 395954 w 447579"/>
                <a:gd name="connsiteY9" fmla="*/ 187738 h 283273"/>
                <a:gd name="connsiteX10" fmla="*/ 413099 w 447579"/>
                <a:gd name="connsiteY10" fmla="*/ 225743 h 283273"/>
                <a:gd name="connsiteX11" fmla="*/ 413480 w 447579"/>
                <a:gd name="connsiteY11" fmla="*/ 253079 h 283273"/>
                <a:gd name="connsiteX12" fmla="*/ 409480 w 447579"/>
                <a:gd name="connsiteY12" fmla="*/ 268986 h 283273"/>
                <a:gd name="connsiteX13" fmla="*/ 405479 w 447579"/>
                <a:gd name="connsiteY13" fmla="*/ 278511 h 283273"/>
                <a:gd name="connsiteX14" fmla="*/ 402908 w 447579"/>
                <a:gd name="connsiteY14" fmla="*/ 283274 h 283273"/>
                <a:gd name="connsiteX15" fmla="*/ 447580 w 447579"/>
                <a:gd name="connsiteY15" fmla="*/ 283274 h 283273"/>
                <a:gd name="connsiteX16" fmla="*/ 447580 w 447579"/>
                <a:gd name="connsiteY16" fmla="*/ 0 h 283273"/>
                <a:gd name="connsiteX17" fmla="*/ 433292 w 447579"/>
                <a:gd name="connsiteY17" fmla="*/ 0 h 28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7579" h="283273">
                  <a:moveTo>
                    <a:pt x="433388" y="0"/>
                  </a:moveTo>
                  <a:lnTo>
                    <a:pt x="0" y="0"/>
                  </a:lnTo>
                  <a:lnTo>
                    <a:pt x="0" y="283274"/>
                  </a:lnTo>
                  <a:lnTo>
                    <a:pt x="254413" y="283274"/>
                  </a:lnTo>
                  <a:cubicBezTo>
                    <a:pt x="253556" y="281654"/>
                    <a:pt x="252508" y="280130"/>
                    <a:pt x="251746" y="278511"/>
                  </a:cubicBezTo>
                  <a:cubicBezTo>
                    <a:pt x="251079" y="277273"/>
                    <a:pt x="250317" y="275939"/>
                    <a:pt x="249650" y="274320"/>
                  </a:cubicBezTo>
                  <a:cubicBezTo>
                    <a:pt x="248793" y="272415"/>
                    <a:pt x="248222" y="270605"/>
                    <a:pt x="247745" y="268986"/>
                  </a:cubicBezTo>
                  <a:cubicBezTo>
                    <a:pt x="244602" y="260128"/>
                    <a:pt x="242888" y="250603"/>
                    <a:pt x="242888" y="240697"/>
                  </a:cubicBezTo>
                  <a:cubicBezTo>
                    <a:pt x="242888" y="193453"/>
                    <a:pt x="281369" y="154972"/>
                    <a:pt x="328613" y="154972"/>
                  </a:cubicBezTo>
                  <a:cubicBezTo>
                    <a:pt x="355854" y="154972"/>
                    <a:pt x="380238" y="167831"/>
                    <a:pt x="395954" y="187738"/>
                  </a:cubicBezTo>
                  <a:cubicBezTo>
                    <a:pt x="401193" y="194500"/>
                    <a:pt x="409861" y="207550"/>
                    <a:pt x="413099" y="225743"/>
                  </a:cubicBezTo>
                  <a:cubicBezTo>
                    <a:pt x="415385" y="238411"/>
                    <a:pt x="414147" y="248793"/>
                    <a:pt x="413480" y="253079"/>
                  </a:cubicBezTo>
                  <a:cubicBezTo>
                    <a:pt x="412528" y="259652"/>
                    <a:pt x="410909" y="264986"/>
                    <a:pt x="409480" y="268986"/>
                  </a:cubicBezTo>
                  <a:cubicBezTo>
                    <a:pt x="408432" y="271939"/>
                    <a:pt x="407099" y="275177"/>
                    <a:pt x="405479" y="278511"/>
                  </a:cubicBezTo>
                  <a:cubicBezTo>
                    <a:pt x="404622" y="280226"/>
                    <a:pt x="403765" y="281750"/>
                    <a:pt x="402908" y="283274"/>
                  </a:cubicBezTo>
                  <a:lnTo>
                    <a:pt x="447580" y="283274"/>
                  </a:lnTo>
                  <a:lnTo>
                    <a:pt x="447580" y="0"/>
                  </a:lnTo>
                  <a:lnTo>
                    <a:pt x="433292" y="0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20">
              <a:extLst>
                <a:ext uri="{FF2B5EF4-FFF2-40B4-BE49-F238E27FC236}">
                  <a16:creationId xmlns:a16="http://schemas.microsoft.com/office/drawing/2014/main" id="{B0F48E5C-212B-89C0-D708-D9BBE51E2084}"/>
                </a:ext>
              </a:extLst>
            </p:cNvPr>
            <p:cNvSpPr/>
            <p:nvPr/>
          </p:nvSpPr>
          <p:spPr>
            <a:xfrm>
              <a:off x="4526878" y="1939452"/>
              <a:ext cx="466915" cy="418242"/>
            </a:xfrm>
            <a:custGeom>
              <a:avLst/>
              <a:gdLst>
                <a:gd name="connsiteX0" fmla="*/ 466725 w 466915"/>
                <a:gd name="connsiteY0" fmla="*/ 297561 h 418242"/>
                <a:gd name="connsiteX1" fmla="*/ 466725 w 466915"/>
                <a:gd name="connsiteY1" fmla="*/ 4763 h 418242"/>
                <a:gd name="connsiteX2" fmla="*/ 461963 w 466915"/>
                <a:gd name="connsiteY2" fmla="*/ 0 h 418242"/>
                <a:gd name="connsiteX3" fmla="*/ 4763 w 466915"/>
                <a:gd name="connsiteY3" fmla="*/ 0 h 418242"/>
                <a:gd name="connsiteX4" fmla="*/ 0 w 466915"/>
                <a:gd name="connsiteY4" fmla="*/ 4763 h 418242"/>
                <a:gd name="connsiteX5" fmla="*/ 0 w 466915"/>
                <a:gd name="connsiteY5" fmla="*/ 297561 h 418242"/>
                <a:gd name="connsiteX6" fmla="*/ 4763 w 466915"/>
                <a:gd name="connsiteY6" fmla="*/ 302324 h 418242"/>
                <a:gd name="connsiteX7" fmla="*/ 275558 w 466915"/>
                <a:gd name="connsiteY7" fmla="*/ 302324 h 418242"/>
                <a:gd name="connsiteX8" fmla="*/ 278225 w 466915"/>
                <a:gd name="connsiteY8" fmla="*/ 307086 h 418242"/>
                <a:gd name="connsiteX9" fmla="*/ 286512 w 466915"/>
                <a:gd name="connsiteY9" fmla="*/ 319278 h 418242"/>
                <a:gd name="connsiteX10" fmla="*/ 257556 w 466915"/>
                <a:gd name="connsiteY10" fmla="*/ 389477 h 418242"/>
                <a:gd name="connsiteX11" fmla="*/ 258128 w 466915"/>
                <a:gd name="connsiteY11" fmla="*/ 394145 h 418242"/>
                <a:gd name="connsiteX12" fmla="*/ 262414 w 466915"/>
                <a:gd name="connsiteY12" fmla="*/ 396050 h 418242"/>
                <a:gd name="connsiteX13" fmla="*/ 294608 w 466915"/>
                <a:gd name="connsiteY13" fmla="*/ 392525 h 418242"/>
                <a:gd name="connsiteX14" fmla="*/ 311468 w 466915"/>
                <a:gd name="connsiteY14" fmla="*/ 416147 h 418242"/>
                <a:gd name="connsiteX15" fmla="*/ 315373 w 466915"/>
                <a:gd name="connsiteY15" fmla="*/ 418148 h 418242"/>
                <a:gd name="connsiteX16" fmla="*/ 315944 w 466915"/>
                <a:gd name="connsiteY16" fmla="*/ 418148 h 418242"/>
                <a:gd name="connsiteX17" fmla="*/ 319850 w 466915"/>
                <a:gd name="connsiteY17" fmla="*/ 415195 h 418242"/>
                <a:gd name="connsiteX18" fmla="*/ 346805 w 466915"/>
                <a:gd name="connsiteY18" fmla="*/ 350044 h 418242"/>
                <a:gd name="connsiteX19" fmla="*/ 352616 w 466915"/>
                <a:gd name="connsiteY19" fmla="*/ 350330 h 418242"/>
                <a:gd name="connsiteX20" fmla="*/ 353378 w 466915"/>
                <a:gd name="connsiteY20" fmla="*/ 350330 h 418242"/>
                <a:gd name="connsiteX21" fmla="*/ 380238 w 466915"/>
                <a:gd name="connsiteY21" fmla="*/ 415290 h 418242"/>
                <a:gd name="connsiteX22" fmla="*/ 384143 w 466915"/>
                <a:gd name="connsiteY22" fmla="*/ 418243 h 418242"/>
                <a:gd name="connsiteX23" fmla="*/ 384715 w 466915"/>
                <a:gd name="connsiteY23" fmla="*/ 418243 h 418242"/>
                <a:gd name="connsiteX24" fmla="*/ 388620 w 466915"/>
                <a:gd name="connsiteY24" fmla="*/ 416243 h 418242"/>
                <a:gd name="connsiteX25" fmla="*/ 405479 w 466915"/>
                <a:gd name="connsiteY25" fmla="*/ 392621 h 418242"/>
                <a:gd name="connsiteX26" fmla="*/ 437674 w 466915"/>
                <a:gd name="connsiteY26" fmla="*/ 396145 h 418242"/>
                <a:gd name="connsiteX27" fmla="*/ 441960 w 466915"/>
                <a:gd name="connsiteY27" fmla="*/ 394240 h 418242"/>
                <a:gd name="connsiteX28" fmla="*/ 442532 w 466915"/>
                <a:gd name="connsiteY28" fmla="*/ 389573 h 418242"/>
                <a:gd name="connsiteX29" fmla="*/ 415100 w 466915"/>
                <a:gd name="connsiteY29" fmla="*/ 323279 h 418242"/>
                <a:gd name="connsiteX30" fmla="*/ 429578 w 466915"/>
                <a:gd name="connsiteY30" fmla="*/ 302419 h 418242"/>
                <a:gd name="connsiteX31" fmla="*/ 462153 w 466915"/>
                <a:gd name="connsiteY31" fmla="*/ 302419 h 418242"/>
                <a:gd name="connsiteX32" fmla="*/ 466916 w 466915"/>
                <a:gd name="connsiteY32" fmla="*/ 297656 h 418242"/>
                <a:gd name="connsiteX33" fmla="*/ 314230 w 466915"/>
                <a:gd name="connsiteY33" fmla="*/ 403574 h 418242"/>
                <a:gd name="connsiteX34" fmla="*/ 300800 w 466915"/>
                <a:gd name="connsiteY34" fmla="*/ 384715 h 418242"/>
                <a:gd name="connsiteX35" fmla="*/ 296894 w 466915"/>
                <a:gd name="connsiteY35" fmla="*/ 382715 h 418242"/>
                <a:gd name="connsiteX36" fmla="*/ 296418 w 466915"/>
                <a:gd name="connsiteY36" fmla="*/ 382715 h 418242"/>
                <a:gd name="connsiteX37" fmla="*/ 269462 w 466915"/>
                <a:gd name="connsiteY37" fmla="*/ 385667 h 418242"/>
                <a:gd name="connsiteX38" fmla="*/ 293751 w 466915"/>
                <a:gd name="connsiteY38" fmla="*/ 326803 h 418242"/>
                <a:gd name="connsiteX39" fmla="*/ 309753 w 466915"/>
                <a:gd name="connsiteY39" fmla="*/ 338709 h 418242"/>
                <a:gd name="connsiteX40" fmla="*/ 309086 w 466915"/>
                <a:gd name="connsiteY40" fmla="*/ 339662 h 418242"/>
                <a:gd name="connsiteX41" fmla="*/ 299085 w 466915"/>
                <a:gd name="connsiteY41" fmla="*/ 362236 h 418242"/>
                <a:gd name="connsiteX42" fmla="*/ 301466 w 466915"/>
                <a:gd name="connsiteY42" fmla="*/ 368522 h 418242"/>
                <a:gd name="connsiteX43" fmla="*/ 303371 w 466915"/>
                <a:gd name="connsiteY43" fmla="*/ 368903 h 418242"/>
                <a:gd name="connsiteX44" fmla="*/ 307753 w 466915"/>
                <a:gd name="connsiteY44" fmla="*/ 366046 h 418242"/>
                <a:gd name="connsiteX45" fmla="*/ 317754 w 466915"/>
                <a:gd name="connsiteY45" fmla="*/ 343472 h 418242"/>
                <a:gd name="connsiteX46" fmla="*/ 317945 w 466915"/>
                <a:gd name="connsiteY46" fmla="*/ 342805 h 418242"/>
                <a:gd name="connsiteX47" fmla="*/ 336995 w 466915"/>
                <a:gd name="connsiteY47" fmla="*/ 348710 h 418242"/>
                <a:gd name="connsiteX48" fmla="*/ 314325 w 466915"/>
                <a:gd name="connsiteY48" fmla="*/ 403479 h 418242"/>
                <a:gd name="connsiteX49" fmla="*/ 430435 w 466915"/>
                <a:gd name="connsiteY49" fmla="*/ 385667 h 418242"/>
                <a:gd name="connsiteX50" fmla="*/ 403479 w 466915"/>
                <a:gd name="connsiteY50" fmla="*/ 382715 h 418242"/>
                <a:gd name="connsiteX51" fmla="*/ 399098 w 466915"/>
                <a:gd name="connsiteY51" fmla="*/ 384715 h 418242"/>
                <a:gd name="connsiteX52" fmla="*/ 385667 w 466915"/>
                <a:gd name="connsiteY52" fmla="*/ 403574 h 418242"/>
                <a:gd name="connsiteX53" fmla="*/ 363284 w 466915"/>
                <a:gd name="connsiteY53" fmla="*/ 349472 h 418242"/>
                <a:gd name="connsiteX54" fmla="*/ 382619 w 466915"/>
                <a:gd name="connsiteY54" fmla="*/ 344615 h 418242"/>
                <a:gd name="connsiteX55" fmla="*/ 392144 w 466915"/>
                <a:gd name="connsiteY55" fmla="*/ 366046 h 418242"/>
                <a:gd name="connsiteX56" fmla="*/ 396526 w 466915"/>
                <a:gd name="connsiteY56" fmla="*/ 368903 h 418242"/>
                <a:gd name="connsiteX57" fmla="*/ 398431 w 466915"/>
                <a:gd name="connsiteY57" fmla="*/ 368522 h 418242"/>
                <a:gd name="connsiteX58" fmla="*/ 400812 w 466915"/>
                <a:gd name="connsiteY58" fmla="*/ 362236 h 418242"/>
                <a:gd name="connsiteX59" fmla="*/ 391287 w 466915"/>
                <a:gd name="connsiteY59" fmla="*/ 340900 h 418242"/>
                <a:gd name="connsiteX60" fmla="*/ 407480 w 466915"/>
                <a:gd name="connsiteY60" fmla="*/ 330232 h 418242"/>
                <a:gd name="connsiteX61" fmla="*/ 430435 w 466915"/>
                <a:gd name="connsiteY61" fmla="*/ 385763 h 418242"/>
                <a:gd name="connsiteX62" fmla="*/ 352520 w 466915"/>
                <a:gd name="connsiteY62" fmla="*/ 340709 h 418242"/>
                <a:gd name="connsiteX63" fmla="*/ 282702 w 466915"/>
                <a:gd name="connsiteY63" fmla="*/ 294989 h 418242"/>
                <a:gd name="connsiteX64" fmla="*/ 276320 w 466915"/>
                <a:gd name="connsiteY64" fmla="*/ 264509 h 418242"/>
                <a:gd name="connsiteX65" fmla="*/ 352520 w 466915"/>
                <a:gd name="connsiteY65" fmla="*/ 188309 h 418242"/>
                <a:gd name="connsiteX66" fmla="*/ 382810 w 466915"/>
                <a:gd name="connsiteY66" fmla="*/ 194596 h 418242"/>
                <a:gd name="connsiteX67" fmla="*/ 428720 w 466915"/>
                <a:gd name="connsiteY67" fmla="*/ 264509 h 418242"/>
                <a:gd name="connsiteX68" fmla="*/ 352520 w 466915"/>
                <a:gd name="connsiteY68" fmla="*/ 340709 h 418242"/>
                <a:gd name="connsiteX69" fmla="*/ 451390 w 466915"/>
                <a:gd name="connsiteY69" fmla="*/ 292703 h 418242"/>
                <a:gd name="connsiteX70" fmla="*/ 433388 w 466915"/>
                <a:gd name="connsiteY70" fmla="*/ 292703 h 418242"/>
                <a:gd name="connsiteX71" fmla="*/ 438245 w 466915"/>
                <a:gd name="connsiteY71" fmla="*/ 264414 h 418242"/>
                <a:gd name="connsiteX72" fmla="*/ 419767 w 466915"/>
                <a:gd name="connsiteY72" fmla="*/ 211455 h 418242"/>
                <a:gd name="connsiteX73" fmla="*/ 352425 w 466915"/>
                <a:gd name="connsiteY73" fmla="*/ 178689 h 418242"/>
                <a:gd name="connsiteX74" fmla="*/ 266700 w 466915"/>
                <a:gd name="connsiteY74" fmla="*/ 264414 h 418242"/>
                <a:gd name="connsiteX75" fmla="*/ 271558 w 466915"/>
                <a:gd name="connsiteY75" fmla="*/ 292703 h 418242"/>
                <a:gd name="connsiteX76" fmla="*/ 9525 w 466915"/>
                <a:gd name="connsiteY76" fmla="*/ 292703 h 418242"/>
                <a:gd name="connsiteX77" fmla="*/ 9525 w 466915"/>
                <a:gd name="connsiteY77" fmla="*/ 9525 h 418242"/>
                <a:gd name="connsiteX78" fmla="*/ 457200 w 466915"/>
                <a:gd name="connsiteY78" fmla="*/ 9525 h 418242"/>
                <a:gd name="connsiteX79" fmla="*/ 457200 w 466915"/>
                <a:gd name="connsiteY79" fmla="*/ 292799 h 418242"/>
                <a:gd name="connsiteX80" fmla="*/ 451295 w 466915"/>
                <a:gd name="connsiteY80" fmla="*/ 292799 h 41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66915" h="418242">
                  <a:moveTo>
                    <a:pt x="466725" y="297561"/>
                  </a:moveTo>
                  <a:lnTo>
                    <a:pt x="466725" y="4763"/>
                  </a:lnTo>
                  <a:cubicBezTo>
                    <a:pt x="466725" y="2096"/>
                    <a:pt x="464630" y="0"/>
                    <a:pt x="461963" y="0"/>
                  </a:cubicBezTo>
                  <a:lnTo>
                    <a:pt x="4763" y="0"/>
                  </a:lnTo>
                  <a:cubicBezTo>
                    <a:pt x="2096" y="0"/>
                    <a:pt x="0" y="2096"/>
                    <a:pt x="0" y="4763"/>
                  </a:cubicBezTo>
                  <a:lnTo>
                    <a:pt x="0" y="297561"/>
                  </a:lnTo>
                  <a:cubicBezTo>
                    <a:pt x="0" y="300228"/>
                    <a:pt x="2096" y="302324"/>
                    <a:pt x="4763" y="302324"/>
                  </a:cubicBezTo>
                  <a:lnTo>
                    <a:pt x="275558" y="302324"/>
                  </a:lnTo>
                  <a:cubicBezTo>
                    <a:pt x="276416" y="303943"/>
                    <a:pt x="277368" y="305467"/>
                    <a:pt x="278225" y="307086"/>
                  </a:cubicBezTo>
                  <a:cubicBezTo>
                    <a:pt x="280702" y="311372"/>
                    <a:pt x="283369" y="315563"/>
                    <a:pt x="286512" y="319278"/>
                  </a:cubicBezTo>
                  <a:lnTo>
                    <a:pt x="257556" y="389477"/>
                  </a:lnTo>
                  <a:cubicBezTo>
                    <a:pt x="256889" y="391001"/>
                    <a:pt x="257175" y="392811"/>
                    <a:pt x="258128" y="394145"/>
                  </a:cubicBezTo>
                  <a:cubicBezTo>
                    <a:pt x="259175" y="395478"/>
                    <a:pt x="260794" y="396240"/>
                    <a:pt x="262414" y="396050"/>
                  </a:cubicBezTo>
                  <a:lnTo>
                    <a:pt x="294608" y="392525"/>
                  </a:lnTo>
                  <a:lnTo>
                    <a:pt x="311468" y="416147"/>
                  </a:lnTo>
                  <a:cubicBezTo>
                    <a:pt x="312325" y="417386"/>
                    <a:pt x="313849" y="418148"/>
                    <a:pt x="315373" y="418148"/>
                  </a:cubicBezTo>
                  <a:cubicBezTo>
                    <a:pt x="315563" y="418148"/>
                    <a:pt x="315754" y="418148"/>
                    <a:pt x="315944" y="418148"/>
                  </a:cubicBezTo>
                  <a:cubicBezTo>
                    <a:pt x="317659" y="417957"/>
                    <a:pt x="319183" y="416814"/>
                    <a:pt x="319850" y="415195"/>
                  </a:cubicBezTo>
                  <a:lnTo>
                    <a:pt x="346805" y="350044"/>
                  </a:lnTo>
                  <a:cubicBezTo>
                    <a:pt x="348710" y="350139"/>
                    <a:pt x="350615" y="350330"/>
                    <a:pt x="352616" y="350330"/>
                  </a:cubicBezTo>
                  <a:cubicBezTo>
                    <a:pt x="352901" y="350330"/>
                    <a:pt x="353092" y="350330"/>
                    <a:pt x="353378" y="350330"/>
                  </a:cubicBezTo>
                  <a:lnTo>
                    <a:pt x="380238" y="415290"/>
                  </a:lnTo>
                  <a:cubicBezTo>
                    <a:pt x="380905" y="416909"/>
                    <a:pt x="382334" y="418052"/>
                    <a:pt x="384143" y="418243"/>
                  </a:cubicBezTo>
                  <a:cubicBezTo>
                    <a:pt x="384334" y="418243"/>
                    <a:pt x="384524" y="418243"/>
                    <a:pt x="384715" y="418243"/>
                  </a:cubicBezTo>
                  <a:cubicBezTo>
                    <a:pt x="386239" y="418243"/>
                    <a:pt x="387668" y="417481"/>
                    <a:pt x="388620" y="416243"/>
                  </a:cubicBezTo>
                  <a:lnTo>
                    <a:pt x="405479" y="392621"/>
                  </a:lnTo>
                  <a:lnTo>
                    <a:pt x="437674" y="396145"/>
                  </a:lnTo>
                  <a:cubicBezTo>
                    <a:pt x="439293" y="396335"/>
                    <a:pt x="441008" y="395573"/>
                    <a:pt x="441960" y="394240"/>
                  </a:cubicBezTo>
                  <a:cubicBezTo>
                    <a:pt x="443008" y="392906"/>
                    <a:pt x="443198" y="391097"/>
                    <a:pt x="442532" y="389573"/>
                  </a:cubicBezTo>
                  <a:lnTo>
                    <a:pt x="415100" y="323279"/>
                  </a:lnTo>
                  <a:cubicBezTo>
                    <a:pt x="420910" y="317087"/>
                    <a:pt x="425768" y="310134"/>
                    <a:pt x="429578" y="302419"/>
                  </a:cubicBezTo>
                  <a:lnTo>
                    <a:pt x="462153" y="302419"/>
                  </a:lnTo>
                  <a:cubicBezTo>
                    <a:pt x="464820" y="302419"/>
                    <a:pt x="466916" y="300323"/>
                    <a:pt x="466916" y="297656"/>
                  </a:cubicBezTo>
                  <a:close/>
                  <a:moveTo>
                    <a:pt x="314230" y="403574"/>
                  </a:moveTo>
                  <a:lnTo>
                    <a:pt x="300800" y="384715"/>
                  </a:lnTo>
                  <a:cubicBezTo>
                    <a:pt x="299942" y="383477"/>
                    <a:pt x="298418" y="382715"/>
                    <a:pt x="296894" y="382715"/>
                  </a:cubicBezTo>
                  <a:cubicBezTo>
                    <a:pt x="296704" y="382715"/>
                    <a:pt x="296513" y="382715"/>
                    <a:pt x="296418" y="382715"/>
                  </a:cubicBezTo>
                  <a:lnTo>
                    <a:pt x="269462" y="385667"/>
                  </a:lnTo>
                  <a:lnTo>
                    <a:pt x="293751" y="326803"/>
                  </a:lnTo>
                  <a:cubicBezTo>
                    <a:pt x="298609" y="331375"/>
                    <a:pt x="303943" y="335375"/>
                    <a:pt x="309753" y="338709"/>
                  </a:cubicBezTo>
                  <a:cubicBezTo>
                    <a:pt x="309467" y="338995"/>
                    <a:pt x="309277" y="339280"/>
                    <a:pt x="309086" y="339662"/>
                  </a:cubicBezTo>
                  <a:lnTo>
                    <a:pt x="299085" y="362236"/>
                  </a:lnTo>
                  <a:cubicBezTo>
                    <a:pt x="298037" y="364617"/>
                    <a:pt x="299085" y="367475"/>
                    <a:pt x="301466" y="368522"/>
                  </a:cubicBezTo>
                  <a:cubicBezTo>
                    <a:pt x="302133" y="368808"/>
                    <a:pt x="302800" y="368903"/>
                    <a:pt x="303371" y="368903"/>
                  </a:cubicBezTo>
                  <a:cubicBezTo>
                    <a:pt x="305181" y="368903"/>
                    <a:pt x="306896" y="367855"/>
                    <a:pt x="307753" y="366046"/>
                  </a:cubicBezTo>
                  <a:lnTo>
                    <a:pt x="317754" y="343472"/>
                  </a:lnTo>
                  <a:cubicBezTo>
                    <a:pt x="317754" y="343472"/>
                    <a:pt x="317754" y="342995"/>
                    <a:pt x="317945" y="342805"/>
                  </a:cubicBezTo>
                  <a:cubicBezTo>
                    <a:pt x="323945" y="345472"/>
                    <a:pt x="330327" y="347472"/>
                    <a:pt x="336995" y="348710"/>
                  </a:cubicBezTo>
                  <a:lnTo>
                    <a:pt x="314325" y="403479"/>
                  </a:lnTo>
                  <a:close/>
                  <a:moveTo>
                    <a:pt x="430435" y="385667"/>
                  </a:moveTo>
                  <a:lnTo>
                    <a:pt x="403479" y="382715"/>
                  </a:lnTo>
                  <a:cubicBezTo>
                    <a:pt x="401765" y="382524"/>
                    <a:pt x="400050" y="383286"/>
                    <a:pt x="399098" y="384715"/>
                  </a:cubicBezTo>
                  <a:lnTo>
                    <a:pt x="385667" y="403574"/>
                  </a:lnTo>
                  <a:lnTo>
                    <a:pt x="363284" y="349472"/>
                  </a:lnTo>
                  <a:cubicBezTo>
                    <a:pt x="370046" y="348615"/>
                    <a:pt x="376523" y="346996"/>
                    <a:pt x="382619" y="344615"/>
                  </a:cubicBezTo>
                  <a:lnTo>
                    <a:pt x="392144" y="366046"/>
                  </a:lnTo>
                  <a:cubicBezTo>
                    <a:pt x="392906" y="367855"/>
                    <a:pt x="394716" y="368903"/>
                    <a:pt x="396526" y="368903"/>
                  </a:cubicBezTo>
                  <a:cubicBezTo>
                    <a:pt x="397193" y="368903"/>
                    <a:pt x="397859" y="368808"/>
                    <a:pt x="398431" y="368522"/>
                  </a:cubicBezTo>
                  <a:cubicBezTo>
                    <a:pt x="400812" y="367475"/>
                    <a:pt x="401955" y="364617"/>
                    <a:pt x="400812" y="362236"/>
                  </a:cubicBezTo>
                  <a:lnTo>
                    <a:pt x="391287" y="340900"/>
                  </a:lnTo>
                  <a:cubicBezTo>
                    <a:pt x="397097" y="337947"/>
                    <a:pt x="402526" y="334423"/>
                    <a:pt x="407480" y="330232"/>
                  </a:cubicBezTo>
                  <a:lnTo>
                    <a:pt x="430435" y="385763"/>
                  </a:lnTo>
                  <a:close/>
                  <a:moveTo>
                    <a:pt x="352520" y="340709"/>
                  </a:moveTo>
                  <a:cubicBezTo>
                    <a:pt x="321278" y="340709"/>
                    <a:pt x="294513" y="321850"/>
                    <a:pt x="282702" y="294989"/>
                  </a:cubicBezTo>
                  <a:cubicBezTo>
                    <a:pt x="278606" y="285655"/>
                    <a:pt x="276320" y="275368"/>
                    <a:pt x="276320" y="264509"/>
                  </a:cubicBezTo>
                  <a:cubicBezTo>
                    <a:pt x="276320" y="222504"/>
                    <a:pt x="310515" y="188309"/>
                    <a:pt x="352520" y="188309"/>
                  </a:cubicBezTo>
                  <a:cubicBezTo>
                    <a:pt x="363284" y="188309"/>
                    <a:pt x="373571" y="190595"/>
                    <a:pt x="382810" y="194596"/>
                  </a:cubicBezTo>
                  <a:cubicBezTo>
                    <a:pt x="409766" y="206311"/>
                    <a:pt x="428720" y="233267"/>
                    <a:pt x="428720" y="264509"/>
                  </a:cubicBezTo>
                  <a:cubicBezTo>
                    <a:pt x="428720" y="306515"/>
                    <a:pt x="394525" y="340709"/>
                    <a:pt x="352520" y="340709"/>
                  </a:cubicBezTo>
                  <a:close/>
                  <a:moveTo>
                    <a:pt x="451390" y="292703"/>
                  </a:moveTo>
                  <a:lnTo>
                    <a:pt x="433388" y="292703"/>
                  </a:lnTo>
                  <a:cubicBezTo>
                    <a:pt x="436531" y="283845"/>
                    <a:pt x="438245" y="274320"/>
                    <a:pt x="438245" y="264414"/>
                  </a:cubicBezTo>
                  <a:cubicBezTo>
                    <a:pt x="438245" y="244411"/>
                    <a:pt x="431292" y="226028"/>
                    <a:pt x="419767" y="211455"/>
                  </a:cubicBezTo>
                  <a:cubicBezTo>
                    <a:pt x="404050" y="191548"/>
                    <a:pt x="379762" y="178689"/>
                    <a:pt x="352425" y="178689"/>
                  </a:cubicBezTo>
                  <a:cubicBezTo>
                    <a:pt x="305181" y="178689"/>
                    <a:pt x="266700" y="217170"/>
                    <a:pt x="266700" y="264414"/>
                  </a:cubicBezTo>
                  <a:cubicBezTo>
                    <a:pt x="266700" y="274320"/>
                    <a:pt x="268510" y="283845"/>
                    <a:pt x="271558" y="292703"/>
                  </a:cubicBezTo>
                  <a:lnTo>
                    <a:pt x="9525" y="292703"/>
                  </a:lnTo>
                  <a:lnTo>
                    <a:pt x="9525" y="9525"/>
                  </a:lnTo>
                  <a:lnTo>
                    <a:pt x="457200" y="9525"/>
                  </a:lnTo>
                  <a:lnTo>
                    <a:pt x="457200" y="292799"/>
                  </a:lnTo>
                  <a:lnTo>
                    <a:pt x="451295" y="2927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21">
              <a:extLst>
                <a:ext uri="{FF2B5EF4-FFF2-40B4-BE49-F238E27FC236}">
                  <a16:creationId xmlns:a16="http://schemas.microsoft.com/office/drawing/2014/main" id="{A4D7F6B3-C7BA-8B20-5978-5FAF98910958}"/>
                </a:ext>
              </a:extLst>
            </p:cNvPr>
            <p:cNvSpPr/>
            <p:nvPr/>
          </p:nvSpPr>
          <p:spPr>
            <a:xfrm>
              <a:off x="4578503" y="2009746"/>
              <a:ext cx="353663" cy="9525"/>
            </a:xfrm>
            <a:custGeom>
              <a:avLst/>
              <a:gdLst>
                <a:gd name="connsiteX0" fmla="*/ 348901 w 353663"/>
                <a:gd name="connsiteY0" fmla="*/ 0 h 9525"/>
                <a:gd name="connsiteX1" fmla="*/ 4763 w 353663"/>
                <a:gd name="connsiteY1" fmla="*/ 0 h 9525"/>
                <a:gd name="connsiteX2" fmla="*/ 0 w 353663"/>
                <a:gd name="connsiteY2" fmla="*/ 4763 h 9525"/>
                <a:gd name="connsiteX3" fmla="*/ 4763 w 353663"/>
                <a:gd name="connsiteY3" fmla="*/ 9525 h 9525"/>
                <a:gd name="connsiteX4" fmla="*/ 348901 w 353663"/>
                <a:gd name="connsiteY4" fmla="*/ 9525 h 9525"/>
                <a:gd name="connsiteX5" fmla="*/ 353663 w 353663"/>
                <a:gd name="connsiteY5" fmla="*/ 4763 h 9525"/>
                <a:gd name="connsiteX6" fmla="*/ 348901 w 353663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663" h="9525">
                  <a:moveTo>
                    <a:pt x="348901" y="0"/>
                  </a:moveTo>
                  <a:lnTo>
                    <a:pt x="4763" y="0"/>
                  </a:lnTo>
                  <a:cubicBezTo>
                    <a:pt x="2095" y="0"/>
                    <a:pt x="0" y="2095"/>
                    <a:pt x="0" y="4763"/>
                  </a:cubicBezTo>
                  <a:cubicBezTo>
                    <a:pt x="0" y="7429"/>
                    <a:pt x="2095" y="9525"/>
                    <a:pt x="4763" y="9525"/>
                  </a:cubicBezTo>
                  <a:lnTo>
                    <a:pt x="348901" y="9525"/>
                  </a:lnTo>
                  <a:cubicBezTo>
                    <a:pt x="351568" y="9525"/>
                    <a:pt x="353663" y="7429"/>
                    <a:pt x="353663" y="4763"/>
                  </a:cubicBezTo>
                  <a:cubicBezTo>
                    <a:pt x="353663" y="2095"/>
                    <a:pt x="351568" y="0"/>
                    <a:pt x="34890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22">
              <a:extLst>
                <a:ext uri="{FF2B5EF4-FFF2-40B4-BE49-F238E27FC236}">
                  <a16:creationId xmlns:a16="http://schemas.microsoft.com/office/drawing/2014/main" id="{704011F9-983B-9030-18AF-2235C33F1FF0}"/>
                </a:ext>
              </a:extLst>
            </p:cNvPr>
            <p:cNvSpPr/>
            <p:nvPr/>
          </p:nvSpPr>
          <p:spPr>
            <a:xfrm>
              <a:off x="4578503" y="2072516"/>
              <a:ext cx="353663" cy="9525"/>
            </a:xfrm>
            <a:custGeom>
              <a:avLst/>
              <a:gdLst>
                <a:gd name="connsiteX0" fmla="*/ 348901 w 353663"/>
                <a:gd name="connsiteY0" fmla="*/ 0 h 9525"/>
                <a:gd name="connsiteX1" fmla="*/ 4763 w 353663"/>
                <a:gd name="connsiteY1" fmla="*/ 0 h 9525"/>
                <a:gd name="connsiteX2" fmla="*/ 0 w 353663"/>
                <a:gd name="connsiteY2" fmla="*/ 4763 h 9525"/>
                <a:gd name="connsiteX3" fmla="*/ 4763 w 353663"/>
                <a:gd name="connsiteY3" fmla="*/ 9525 h 9525"/>
                <a:gd name="connsiteX4" fmla="*/ 348901 w 353663"/>
                <a:gd name="connsiteY4" fmla="*/ 9525 h 9525"/>
                <a:gd name="connsiteX5" fmla="*/ 353663 w 353663"/>
                <a:gd name="connsiteY5" fmla="*/ 4763 h 9525"/>
                <a:gd name="connsiteX6" fmla="*/ 348901 w 353663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663" h="9525">
                  <a:moveTo>
                    <a:pt x="348901" y="0"/>
                  </a:moveTo>
                  <a:lnTo>
                    <a:pt x="4763" y="0"/>
                  </a:lnTo>
                  <a:cubicBezTo>
                    <a:pt x="2095" y="0"/>
                    <a:pt x="0" y="2095"/>
                    <a:pt x="0" y="4763"/>
                  </a:cubicBezTo>
                  <a:cubicBezTo>
                    <a:pt x="0" y="7429"/>
                    <a:pt x="2095" y="9525"/>
                    <a:pt x="4763" y="9525"/>
                  </a:cubicBezTo>
                  <a:lnTo>
                    <a:pt x="348901" y="9525"/>
                  </a:lnTo>
                  <a:cubicBezTo>
                    <a:pt x="351568" y="9525"/>
                    <a:pt x="353663" y="7429"/>
                    <a:pt x="353663" y="4763"/>
                  </a:cubicBezTo>
                  <a:cubicBezTo>
                    <a:pt x="353663" y="2095"/>
                    <a:pt x="351568" y="0"/>
                    <a:pt x="34890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23">
              <a:extLst>
                <a:ext uri="{FF2B5EF4-FFF2-40B4-BE49-F238E27FC236}">
                  <a16:creationId xmlns:a16="http://schemas.microsoft.com/office/drawing/2014/main" id="{346BE2C7-B59D-F2FA-6D60-DCBD79E1CA5B}"/>
                </a:ext>
              </a:extLst>
            </p:cNvPr>
            <p:cNvSpPr/>
            <p:nvPr/>
          </p:nvSpPr>
          <p:spPr>
            <a:xfrm>
              <a:off x="4578503" y="2146240"/>
              <a:ext cx="213550" cy="9525"/>
            </a:xfrm>
            <a:custGeom>
              <a:avLst/>
              <a:gdLst>
                <a:gd name="connsiteX0" fmla="*/ 208788 w 213550"/>
                <a:gd name="connsiteY0" fmla="*/ 0 h 9525"/>
                <a:gd name="connsiteX1" fmla="*/ 4763 w 213550"/>
                <a:gd name="connsiteY1" fmla="*/ 0 h 9525"/>
                <a:gd name="connsiteX2" fmla="*/ 0 w 213550"/>
                <a:gd name="connsiteY2" fmla="*/ 4763 h 9525"/>
                <a:gd name="connsiteX3" fmla="*/ 4763 w 213550"/>
                <a:gd name="connsiteY3" fmla="*/ 9525 h 9525"/>
                <a:gd name="connsiteX4" fmla="*/ 208788 w 213550"/>
                <a:gd name="connsiteY4" fmla="*/ 9525 h 9525"/>
                <a:gd name="connsiteX5" fmla="*/ 213551 w 213550"/>
                <a:gd name="connsiteY5" fmla="*/ 4763 h 9525"/>
                <a:gd name="connsiteX6" fmla="*/ 208788 w 213550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550" h="9525">
                  <a:moveTo>
                    <a:pt x="208788" y="0"/>
                  </a:moveTo>
                  <a:lnTo>
                    <a:pt x="4763" y="0"/>
                  </a:lnTo>
                  <a:cubicBezTo>
                    <a:pt x="2095" y="0"/>
                    <a:pt x="0" y="2095"/>
                    <a:pt x="0" y="4763"/>
                  </a:cubicBezTo>
                  <a:cubicBezTo>
                    <a:pt x="0" y="7430"/>
                    <a:pt x="2095" y="9525"/>
                    <a:pt x="4763" y="9525"/>
                  </a:cubicBezTo>
                  <a:lnTo>
                    <a:pt x="208788" y="9525"/>
                  </a:lnTo>
                  <a:cubicBezTo>
                    <a:pt x="211455" y="9525"/>
                    <a:pt x="213551" y="7430"/>
                    <a:pt x="213551" y="4763"/>
                  </a:cubicBezTo>
                  <a:cubicBezTo>
                    <a:pt x="213551" y="2095"/>
                    <a:pt x="211455" y="0"/>
                    <a:pt x="2087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24">
              <a:extLst>
                <a:ext uri="{FF2B5EF4-FFF2-40B4-BE49-F238E27FC236}">
                  <a16:creationId xmlns:a16="http://schemas.microsoft.com/office/drawing/2014/main" id="{70609CCC-F1C7-DD27-16FF-CE99ED47D19B}"/>
                </a:ext>
              </a:extLst>
            </p:cNvPr>
            <p:cNvSpPr/>
            <p:nvPr/>
          </p:nvSpPr>
          <p:spPr>
            <a:xfrm>
              <a:off x="4852918" y="2180053"/>
              <a:ext cx="62198" cy="59245"/>
            </a:xfrm>
            <a:custGeom>
              <a:avLst/>
              <a:gdLst>
                <a:gd name="connsiteX0" fmla="*/ 43244 w 62198"/>
                <a:gd name="connsiteY0" fmla="*/ 20003 h 59245"/>
                <a:gd name="connsiteX1" fmla="*/ 42863 w 62198"/>
                <a:gd name="connsiteY1" fmla="*/ 19812 h 59245"/>
                <a:gd name="connsiteX2" fmla="*/ 39719 w 62198"/>
                <a:gd name="connsiteY2" fmla="*/ 17335 h 59245"/>
                <a:gd name="connsiteX3" fmla="*/ 31337 w 62198"/>
                <a:gd name="connsiteY3" fmla="*/ 0 h 59245"/>
                <a:gd name="connsiteX4" fmla="*/ 22670 w 62198"/>
                <a:gd name="connsiteY4" fmla="*/ 17145 h 59245"/>
                <a:gd name="connsiteX5" fmla="*/ 19050 w 62198"/>
                <a:gd name="connsiteY5" fmla="*/ 19717 h 59245"/>
                <a:gd name="connsiteX6" fmla="*/ 0 w 62198"/>
                <a:gd name="connsiteY6" fmla="*/ 22384 h 59245"/>
                <a:gd name="connsiteX7" fmla="*/ 13621 w 62198"/>
                <a:gd name="connsiteY7" fmla="*/ 35909 h 59245"/>
                <a:gd name="connsiteX8" fmla="*/ 14954 w 62198"/>
                <a:gd name="connsiteY8" fmla="*/ 40100 h 59245"/>
                <a:gd name="connsiteX9" fmla="*/ 11525 w 62198"/>
                <a:gd name="connsiteY9" fmla="*/ 59055 h 59245"/>
                <a:gd name="connsiteX10" fmla="*/ 28003 w 62198"/>
                <a:gd name="connsiteY10" fmla="*/ 50483 h 59245"/>
                <a:gd name="connsiteX11" fmla="*/ 28575 w 62198"/>
                <a:gd name="connsiteY11" fmla="*/ 50197 h 59245"/>
                <a:gd name="connsiteX12" fmla="*/ 30766 w 62198"/>
                <a:gd name="connsiteY12" fmla="*/ 49625 h 59245"/>
                <a:gd name="connsiteX13" fmla="*/ 33052 w 62198"/>
                <a:gd name="connsiteY13" fmla="*/ 50197 h 59245"/>
                <a:gd name="connsiteX14" fmla="*/ 50006 w 62198"/>
                <a:gd name="connsiteY14" fmla="*/ 59245 h 59245"/>
                <a:gd name="connsiteX15" fmla="*/ 46863 w 62198"/>
                <a:gd name="connsiteY15" fmla="*/ 40291 h 59245"/>
                <a:gd name="connsiteX16" fmla="*/ 48292 w 62198"/>
                <a:gd name="connsiteY16" fmla="*/ 36100 h 59245"/>
                <a:gd name="connsiteX17" fmla="*/ 53626 w 62198"/>
                <a:gd name="connsiteY17" fmla="*/ 30956 h 59245"/>
                <a:gd name="connsiteX18" fmla="*/ 62198 w 62198"/>
                <a:gd name="connsiteY18" fmla="*/ 22765 h 59245"/>
                <a:gd name="connsiteX19" fmla="*/ 48673 w 62198"/>
                <a:gd name="connsiteY19" fmla="*/ 20669 h 59245"/>
                <a:gd name="connsiteX20" fmla="*/ 43148 w 62198"/>
                <a:gd name="connsiteY20" fmla="*/ 19812 h 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98" h="59245">
                  <a:moveTo>
                    <a:pt x="43244" y="20003"/>
                  </a:moveTo>
                  <a:cubicBezTo>
                    <a:pt x="43244" y="20003"/>
                    <a:pt x="42958" y="19907"/>
                    <a:pt x="42863" y="19812"/>
                  </a:cubicBezTo>
                  <a:cubicBezTo>
                    <a:pt x="41529" y="19431"/>
                    <a:pt x="40291" y="18669"/>
                    <a:pt x="39719" y="17335"/>
                  </a:cubicBezTo>
                  <a:lnTo>
                    <a:pt x="31337" y="0"/>
                  </a:lnTo>
                  <a:lnTo>
                    <a:pt x="22670" y="17145"/>
                  </a:lnTo>
                  <a:cubicBezTo>
                    <a:pt x="22003" y="18574"/>
                    <a:pt x="20574" y="19526"/>
                    <a:pt x="19050" y="19717"/>
                  </a:cubicBezTo>
                  <a:lnTo>
                    <a:pt x="0" y="22384"/>
                  </a:lnTo>
                  <a:lnTo>
                    <a:pt x="13621" y="35909"/>
                  </a:lnTo>
                  <a:cubicBezTo>
                    <a:pt x="14764" y="37052"/>
                    <a:pt x="15240" y="38576"/>
                    <a:pt x="14954" y="40100"/>
                  </a:cubicBezTo>
                  <a:lnTo>
                    <a:pt x="11525" y="59055"/>
                  </a:lnTo>
                  <a:lnTo>
                    <a:pt x="28003" y="50483"/>
                  </a:lnTo>
                  <a:lnTo>
                    <a:pt x="28575" y="50197"/>
                  </a:lnTo>
                  <a:cubicBezTo>
                    <a:pt x="29242" y="49816"/>
                    <a:pt x="30004" y="49625"/>
                    <a:pt x="30766" y="49625"/>
                  </a:cubicBezTo>
                  <a:cubicBezTo>
                    <a:pt x="31528" y="49625"/>
                    <a:pt x="32290" y="49816"/>
                    <a:pt x="33052" y="50197"/>
                  </a:cubicBezTo>
                  <a:lnTo>
                    <a:pt x="50006" y="59245"/>
                  </a:lnTo>
                  <a:lnTo>
                    <a:pt x="46863" y="40291"/>
                  </a:lnTo>
                  <a:cubicBezTo>
                    <a:pt x="46577" y="38767"/>
                    <a:pt x="47149" y="37147"/>
                    <a:pt x="48292" y="36100"/>
                  </a:cubicBezTo>
                  <a:lnTo>
                    <a:pt x="53626" y="30956"/>
                  </a:lnTo>
                  <a:lnTo>
                    <a:pt x="62198" y="22765"/>
                  </a:lnTo>
                  <a:lnTo>
                    <a:pt x="48673" y="20669"/>
                  </a:lnTo>
                  <a:lnTo>
                    <a:pt x="43148" y="19812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25">
              <a:extLst>
                <a:ext uri="{FF2B5EF4-FFF2-40B4-BE49-F238E27FC236}">
                  <a16:creationId xmlns:a16="http://schemas.microsoft.com/office/drawing/2014/main" id="{4897D089-91E9-2FE8-6889-9E2DE9AFBCBD}"/>
                </a:ext>
              </a:extLst>
            </p:cNvPr>
            <p:cNvSpPr/>
            <p:nvPr/>
          </p:nvSpPr>
          <p:spPr>
            <a:xfrm>
              <a:off x="4833152" y="2159860"/>
              <a:ext cx="92394" cy="88296"/>
            </a:xfrm>
            <a:custGeom>
              <a:avLst/>
              <a:gdLst>
                <a:gd name="connsiteX0" fmla="*/ 92061 w 92394"/>
                <a:gd name="connsiteY0" fmla="*/ 33623 h 88296"/>
                <a:gd name="connsiteX1" fmla="*/ 88251 w 92394"/>
                <a:gd name="connsiteY1" fmla="*/ 30385 h 88296"/>
                <a:gd name="connsiteX2" fmla="*/ 62152 w 92394"/>
                <a:gd name="connsiteY2" fmla="*/ 26384 h 88296"/>
                <a:gd name="connsiteX3" fmla="*/ 50627 w 92394"/>
                <a:gd name="connsiteY3" fmla="*/ 2667 h 88296"/>
                <a:gd name="connsiteX4" fmla="*/ 46341 w 92394"/>
                <a:gd name="connsiteY4" fmla="*/ 0 h 88296"/>
                <a:gd name="connsiteX5" fmla="*/ 46341 w 92394"/>
                <a:gd name="connsiteY5" fmla="*/ 0 h 88296"/>
                <a:gd name="connsiteX6" fmla="*/ 42055 w 92394"/>
                <a:gd name="connsiteY6" fmla="*/ 2667 h 88296"/>
                <a:gd name="connsiteX7" fmla="*/ 30244 w 92394"/>
                <a:gd name="connsiteY7" fmla="*/ 26194 h 88296"/>
                <a:gd name="connsiteX8" fmla="*/ 4145 w 92394"/>
                <a:gd name="connsiteY8" fmla="*/ 29813 h 88296"/>
                <a:gd name="connsiteX9" fmla="*/ 240 w 92394"/>
                <a:gd name="connsiteY9" fmla="*/ 33052 h 88296"/>
                <a:gd name="connsiteX10" fmla="*/ 1383 w 92394"/>
                <a:gd name="connsiteY10" fmla="*/ 37909 h 88296"/>
                <a:gd name="connsiteX11" fmla="*/ 20147 w 92394"/>
                <a:gd name="connsiteY11" fmla="*/ 56483 h 88296"/>
                <a:gd name="connsiteX12" fmla="*/ 15480 w 92394"/>
                <a:gd name="connsiteY12" fmla="*/ 82391 h 88296"/>
                <a:gd name="connsiteX13" fmla="*/ 17385 w 92394"/>
                <a:gd name="connsiteY13" fmla="*/ 87059 h 88296"/>
                <a:gd name="connsiteX14" fmla="*/ 22433 w 92394"/>
                <a:gd name="connsiteY14" fmla="*/ 87439 h 88296"/>
                <a:gd name="connsiteX15" fmla="*/ 43102 w 92394"/>
                <a:gd name="connsiteY15" fmla="*/ 76771 h 88296"/>
                <a:gd name="connsiteX16" fmla="*/ 45865 w 92394"/>
                <a:gd name="connsiteY16" fmla="*/ 75343 h 88296"/>
                <a:gd name="connsiteX17" fmla="*/ 56247 w 92394"/>
                <a:gd name="connsiteY17" fmla="*/ 80867 h 88296"/>
                <a:gd name="connsiteX18" fmla="*/ 69106 w 92394"/>
                <a:gd name="connsiteY18" fmla="*/ 87725 h 88296"/>
                <a:gd name="connsiteX19" fmla="*/ 71392 w 92394"/>
                <a:gd name="connsiteY19" fmla="*/ 88297 h 88296"/>
                <a:gd name="connsiteX20" fmla="*/ 74154 w 92394"/>
                <a:gd name="connsiteY20" fmla="*/ 87439 h 88296"/>
                <a:gd name="connsiteX21" fmla="*/ 74821 w 92394"/>
                <a:gd name="connsiteY21" fmla="*/ 86678 h 88296"/>
                <a:gd name="connsiteX22" fmla="*/ 76154 w 92394"/>
                <a:gd name="connsiteY22" fmla="*/ 82867 h 88296"/>
                <a:gd name="connsiteX23" fmla="*/ 71868 w 92394"/>
                <a:gd name="connsiteY23" fmla="*/ 56864 h 88296"/>
                <a:gd name="connsiteX24" fmla="*/ 78345 w 92394"/>
                <a:gd name="connsiteY24" fmla="*/ 50673 h 88296"/>
                <a:gd name="connsiteX25" fmla="*/ 90918 w 92394"/>
                <a:gd name="connsiteY25" fmla="*/ 38576 h 88296"/>
                <a:gd name="connsiteX26" fmla="*/ 92156 w 92394"/>
                <a:gd name="connsiteY26" fmla="*/ 33718 h 88296"/>
                <a:gd name="connsiteX27" fmla="*/ 68725 w 92394"/>
                <a:gd name="connsiteY27" fmla="*/ 46482 h 88296"/>
                <a:gd name="connsiteX28" fmla="*/ 63391 w 92394"/>
                <a:gd name="connsiteY28" fmla="*/ 51626 h 88296"/>
                <a:gd name="connsiteX29" fmla="*/ 61962 w 92394"/>
                <a:gd name="connsiteY29" fmla="*/ 55816 h 88296"/>
                <a:gd name="connsiteX30" fmla="*/ 65105 w 92394"/>
                <a:gd name="connsiteY30" fmla="*/ 74771 h 88296"/>
                <a:gd name="connsiteX31" fmla="*/ 48151 w 92394"/>
                <a:gd name="connsiteY31" fmla="*/ 65723 h 88296"/>
                <a:gd name="connsiteX32" fmla="*/ 45865 w 92394"/>
                <a:gd name="connsiteY32" fmla="*/ 65151 h 88296"/>
                <a:gd name="connsiteX33" fmla="*/ 43674 w 92394"/>
                <a:gd name="connsiteY33" fmla="*/ 65723 h 88296"/>
                <a:gd name="connsiteX34" fmla="*/ 43102 w 92394"/>
                <a:gd name="connsiteY34" fmla="*/ 66008 h 88296"/>
                <a:gd name="connsiteX35" fmla="*/ 26624 w 92394"/>
                <a:gd name="connsiteY35" fmla="*/ 74581 h 88296"/>
                <a:gd name="connsiteX36" fmla="*/ 30053 w 92394"/>
                <a:gd name="connsiteY36" fmla="*/ 55626 h 88296"/>
                <a:gd name="connsiteX37" fmla="*/ 28720 w 92394"/>
                <a:gd name="connsiteY37" fmla="*/ 51435 h 88296"/>
                <a:gd name="connsiteX38" fmla="*/ 15099 w 92394"/>
                <a:gd name="connsiteY38" fmla="*/ 37909 h 88296"/>
                <a:gd name="connsiteX39" fmla="*/ 34149 w 92394"/>
                <a:gd name="connsiteY39" fmla="*/ 35242 h 88296"/>
                <a:gd name="connsiteX40" fmla="*/ 37768 w 92394"/>
                <a:gd name="connsiteY40" fmla="*/ 32671 h 88296"/>
                <a:gd name="connsiteX41" fmla="*/ 46436 w 92394"/>
                <a:gd name="connsiteY41" fmla="*/ 15526 h 88296"/>
                <a:gd name="connsiteX42" fmla="*/ 54818 w 92394"/>
                <a:gd name="connsiteY42" fmla="*/ 32861 h 88296"/>
                <a:gd name="connsiteX43" fmla="*/ 57961 w 92394"/>
                <a:gd name="connsiteY43" fmla="*/ 35338 h 88296"/>
                <a:gd name="connsiteX44" fmla="*/ 58342 w 92394"/>
                <a:gd name="connsiteY44" fmla="*/ 35528 h 88296"/>
                <a:gd name="connsiteX45" fmla="*/ 63867 w 92394"/>
                <a:gd name="connsiteY45" fmla="*/ 36385 h 88296"/>
                <a:gd name="connsiteX46" fmla="*/ 77392 w 92394"/>
                <a:gd name="connsiteY46" fmla="*/ 38481 h 88296"/>
                <a:gd name="connsiteX47" fmla="*/ 68820 w 92394"/>
                <a:gd name="connsiteY47" fmla="*/ 46672 h 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2394" h="88296">
                  <a:moveTo>
                    <a:pt x="92061" y="33623"/>
                  </a:moveTo>
                  <a:cubicBezTo>
                    <a:pt x="91489" y="31909"/>
                    <a:pt x="90061" y="30670"/>
                    <a:pt x="88251" y="30385"/>
                  </a:cubicBezTo>
                  <a:lnTo>
                    <a:pt x="62152" y="26384"/>
                  </a:lnTo>
                  <a:lnTo>
                    <a:pt x="50627" y="2667"/>
                  </a:lnTo>
                  <a:cubicBezTo>
                    <a:pt x="49865" y="1048"/>
                    <a:pt x="48151" y="0"/>
                    <a:pt x="46341" y="0"/>
                  </a:cubicBezTo>
                  <a:lnTo>
                    <a:pt x="46341" y="0"/>
                  </a:lnTo>
                  <a:cubicBezTo>
                    <a:pt x="44531" y="0"/>
                    <a:pt x="42912" y="1048"/>
                    <a:pt x="42055" y="2667"/>
                  </a:cubicBezTo>
                  <a:lnTo>
                    <a:pt x="30244" y="26194"/>
                  </a:lnTo>
                  <a:lnTo>
                    <a:pt x="4145" y="29813"/>
                  </a:lnTo>
                  <a:cubicBezTo>
                    <a:pt x="2335" y="30099"/>
                    <a:pt x="811" y="31337"/>
                    <a:pt x="240" y="33052"/>
                  </a:cubicBezTo>
                  <a:cubicBezTo>
                    <a:pt x="-332" y="34766"/>
                    <a:pt x="145" y="36671"/>
                    <a:pt x="1383" y="37909"/>
                  </a:cubicBezTo>
                  <a:lnTo>
                    <a:pt x="20147" y="56483"/>
                  </a:lnTo>
                  <a:lnTo>
                    <a:pt x="15480" y="82391"/>
                  </a:lnTo>
                  <a:cubicBezTo>
                    <a:pt x="15194" y="84201"/>
                    <a:pt x="15861" y="86011"/>
                    <a:pt x="17385" y="87059"/>
                  </a:cubicBezTo>
                  <a:cubicBezTo>
                    <a:pt x="18814" y="88106"/>
                    <a:pt x="20814" y="88297"/>
                    <a:pt x="22433" y="87439"/>
                  </a:cubicBezTo>
                  <a:lnTo>
                    <a:pt x="43102" y="76771"/>
                  </a:lnTo>
                  <a:lnTo>
                    <a:pt x="45865" y="75343"/>
                  </a:lnTo>
                  <a:lnTo>
                    <a:pt x="56247" y="80867"/>
                  </a:lnTo>
                  <a:lnTo>
                    <a:pt x="69106" y="87725"/>
                  </a:lnTo>
                  <a:cubicBezTo>
                    <a:pt x="69772" y="88106"/>
                    <a:pt x="70534" y="88297"/>
                    <a:pt x="71392" y="88297"/>
                  </a:cubicBezTo>
                  <a:cubicBezTo>
                    <a:pt x="72344" y="88297"/>
                    <a:pt x="73297" y="88011"/>
                    <a:pt x="74154" y="87439"/>
                  </a:cubicBezTo>
                  <a:cubicBezTo>
                    <a:pt x="74440" y="87249"/>
                    <a:pt x="74535" y="86868"/>
                    <a:pt x="74821" y="86678"/>
                  </a:cubicBezTo>
                  <a:cubicBezTo>
                    <a:pt x="75773" y="85630"/>
                    <a:pt x="76345" y="84296"/>
                    <a:pt x="76154" y="82867"/>
                  </a:cubicBezTo>
                  <a:lnTo>
                    <a:pt x="71868" y="56864"/>
                  </a:lnTo>
                  <a:lnTo>
                    <a:pt x="78345" y="50673"/>
                  </a:lnTo>
                  <a:lnTo>
                    <a:pt x="90918" y="38576"/>
                  </a:lnTo>
                  <a:cubicBezTo>
                    <a:pt x="92251" y="37338"/>
                    <a:pt x="92728" y="35433"/>
                    <a:pt x="92156" y="33718"/>
                  </a:cubicBezTo>
                  <a:close/>
                  <a:moveTo>
                    <a:pt x="68725" y="46482"/>
                  </a:moveTo>
                  <a:lnTo>
                    <a:pt x="63391" y="51626"/>
                  </a:lnTo>
                  <a:cubicBezTo>
                    <a:pt x="62248" y="52673"/>
                    <a:pt x="61771" y="54292"/>
                    <a:pt x="61962" y="55816"/>
                  </a:cubicBezTo>
                  <a:lnTo>
                    <a:pt x="65105" y="74771"/>
                  </a:lnTo>
                  <a:lnTo>
                    <a:pt x="48151" y="65723"/>
                  </a:lnTo>
                  <a:cubicBezTo>
                    <a:pt x="47484" y="65341"/>
                    <a:pt x="46722" y="65151"/>
                    <a:pt x="45865" y="65151"/>
                  </a:cubicBezTo>
                  <a:cubicBezTo>
                    <a:pt x="45007" y="65151"/>
                    <a:pt x="44341" y="65341"/>
                    <a:pt x="43674" y="65723"/>
                  </a:cubicBezTo>
                  <a:lnTo>
                    <a:pt x="43102" y="66008"/>
                  </a:lnTo>
                  <a:lnTo>
                    <a:pt x="26624" y="74581"/>
                  </a:lnTo>
                  <a:lnTo>
                    <a:pt x="30053" y="55626"/>
                  </a:lnTo>
                  <a:cubicBezTo>
                    <a:pt x="30339" y="54102"/>
                    <a:pt x="29863" y="52483"/>
                    <a:pt x="28720" y="51435"/>
                  </a:cubicBezTo>
                  <a:lnTo>
                    <a:pt x="15099" y="37909"/>
                  </a:lnTo>
                  <a:lnTo>
                    <a:pt x="34149" y="35242"/>
                  </a:lnTo>
                  <a:cubicBezTo>
                    <a:pt x="35673" y="35052"/>
                    <a:pt x="37006" y="34100"/>
                    <a:pt x="37768" y="32671"/>
                  </a:cubicBezTo>
                  <a:lnTo>
                    <a:pt x="46436" y="15526"/>
                  </a:lnTo>
                  <a:lnTo>
                    <a:pt x="54818" y="32861"/>
                  </a:lnTo>
                  <a:cubicBezTo>
                    <a:pt x="55390" y="34100"/>
                    <a:pt x="56628" y="34957"/>
                    <a:pt x="57961" y="35338"/>
                  </a:cubicBezTo>
                  <a:cubicBezTo>
                    <a:pt x="58152" y="35338"/>
                    <a:pt x="58247" y="35528"/>
                    <a:pt x="58342" y="35528"/>
                  </a:cubicBezTo>
                  <a:lnTo>
                    <a:pt x="63867" y="36385"/>
                  </a:lnTo>
                  <a:lnTo>
                    <a:pt x="77392" y="38481"/>
                  </a:lnTo>
                  <a:lnTo>
                    <a:pt x="68820" y="46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Graphic 300">
            <a:extLst>
              <a:ext uri="{FF2B5EF4-FFF2-40B4-BE49-F238E27FC236}">
                <a16:creationId xmlns:a16="http://schemas.microsoft.com/office/drawing/2014/main" id="{BCA1A225-59B3-23AB-84E6-A97BC06C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13964" y="4773404"/>
            <a:ext cx="468820" cy="334137"/>
            <a:chOff x="7203578" y="1935430"/>
            <a:chExt cx="468820" cy="334137"/>
          </a:xfrm>
        </p:grpSpPr>
        <p:sp>
          <p:nvSpPr>
            <p:cNvPr id="134" name="Freeform: Shape 724">
              <a:extLst>
                <a:ext uri="{FF2B5EF4-FFF2-40B4-BE49-F238E27FC236}">
                  <a16:creationId xmlns:a16="http://schemas.microsoft.com/office/drawing/2014/main" id="{2EA5055A-BDEB-CA30-64CC-3626E0037D95}"/>
                </a:ext>
              </a:extLst>
            </p:cNvPr>
            <p:cNvSpPr/>
            <p:nvPr/>
          </p:nvSpPr>
          <p:spPr>
            <a:xfrm>
              <a:off x="7229962" y="2064589"/>
              <a:ext cx="442436" cy="204978"/>
            </a:xfrm>
            <a:custGeom>
              <a:avLst/>
              <a:gdLst>
                <a:gd name="connsiteX0" fmla="*/ 395097 w 442436"/>
                <a:gd name="connsiteY0" fmla="*/ 120110 h 204978"/>
                <a:gd name="connsiteX1" fmla="*/ 386144 w 442436"/>
                <a:gd name="connsiteY1" fmla="*/ 120110 h 204978"/>
                <a:gd name="connsiteX2" fmla="*/ 382048 w 442436"/>
                <a:gd name="connsiteY2" fmla="*/ 116015 h 204978"/>
                <a:gd name="connsiteX3" fmla="*/ 382048 w 442436"/>
                <a:gd name="connsiteY3" fmla="*/ 59055 h 204978"/>
                <a:gd name="connsiteX4" fmla="*/ 372237 w 442436"/>
                <a:gd name="connsiteY4" fmla="*/ 70294 h 204978"/>
                <a:gd name="connsiteX5" fmla="*/ 308610 w 442436"/>
                <a:gd name="connsiteY5" fmla="*/ 70294 h 204978"/>
                <a:gd name="connsiteX6" fmla="*/ 291084 w 442436"/>
                <a:gd name="connsiteY6" fmla="*/ 32671 h 204978"/>
                <a:gd name="connsiteX7" fmla="*/ 303752 w 442436"/>
                <a:gd name="connsiteY7" fmla="*/ 0 h 204978"/>
                <a:gd name="connsiteX8" fmla="*/ 275273 w 442436"/>
                <a:gd name="connsiteY8" fmla="*/ 0 h 204978"/>
                <a:gd name="connsiteX9" fmla="*/ 261461 w 442436"/>
                <a:gd name="connsiteY9" fmla="*/ 3239 h 204978"/>
                <a:gd name="connsiteX10" fmla="*/ 263366 w 442436"/>
                <a:gd name="connsiteY10" fmla="*/ 17716 h 204978"/>
                <a:gd name="connsiteX11" fmla="*/ 242602 w 442436"/>
                <a:gd name="connsiteY11" fmla="*/ 62293 h 204978"/>
                <a:gd name="connsiteX12" fmla="*/ 235649 w 442436"/>
                <a:gd name="connsiteY12" fmla="*/ 67246 h 204978"/>
                <a:gd name="connsiteX13" fmla="*/ 235649 w 442436"/>
                <a:gd name="connsiteY13" fmla="*/ 112490 h 204978"/>
                <a:gd name="connsiteX14" fmla="*/ 231553 w 442436"/>
                <a:gd name="connsiteY14" fmla="*/ 116586 h 204978"/>
                <a:gd name="connsiteX15" fmla="*/ 210788 w 442436"/>
                <a:gd name="connsiteY15" fmla="*/ 116586 h 204978"/>
                <a:gd name="connsiteX16" fmla="*/ 206693 w 442436"/>
                <a:gd name="connsiteY16" fmla="*/ 112490 h 204978"/>
                <a:gd name="connsiteX17" fmla="*/ 206693 w 442436"/>
                <a:gd name="connsiteY17" fmla="*/ 76009 h 204978"/>
                <a:gd name="connsiteX18" fmla="*/ 204978 w 442436"/>
                <a:gd name="connsiteY18" fmla="*/ 76200 h 204978"/>
                <a:gd name="connsiteX19" fmla="*/ 167354 w 442436"/>
                <a:gd name="connsiteY19" fmla="*/ 62389 h 204978"/>
                <a:gd name="connsiteX20" fmla="*/ 146590 w 442436"/>
                <a:gd name="connsiteY20" fmla="*/ 17812 h 204978"/>
                <a:gd name="connsiteX21" fmla="*/ 149352 w 442436"/>
                <a:gd name="connsiteY21" fmla="*/ 95 h 204978"/>
                <a:gd name="connsiteX22" fmla="*/ 106299 w 442436"/>
                <a:gd name="connsiteY22" fmla="*/ 95 h 204978"/>
                <a:gd name="connsiteX23" fmla="*/ 118967 w 442436"/>
                <a:gd name="connsiteY23" fmla="*/ 32766 h 204978"/>
                <a:gd name="connsiteX24" fmla="*/ 101441 w 442436"/>
                <a:gd name="connsiteY24" fmla="*/ 70390 h 204978"/>
                <a:gd name="connsiteX25" fmla="*/ 60388 w 442436"/>
                <a:gd name="connsiteY25" fmla="*/ 80772 h 204978"/>
                <a:gd name="connsiteX26" fmla="*/ 60388 w 442436"/>
                <a:gd name="connsiteY26" fmla="*/ 116110 h 204978"/>
                <a:gd name="connsiteX27" fmla="*/ 56293 w 442436"/>
                <a:gd name="connsiteY27" fmla="*/ 120205 h 204978"/>
                <a:gd name="connsiteX28" fmla="*/ 47149 w 442436"/>
                <a:gd name="connsiteY28" fmla="*/ 120205 h 204978"/>
                <a:gd name="connsiteX29" fmla="*/ 0 w 442436"/>
                <a:gd name="connsiteY29" fmla="*/ 169926 h 204978"/>
                <a:gd name="connsiteX30" fmla="*/ 0 w 442436"/>
                <a:gd name="connsiteY30" fmla="*/ 194691 h 204978"/>
                <a:gd name="connsiteX31" fmla="*/ 115538 w 442436"/>
                <a:gd name="connsiteY31" fmla="*/ 194691 h 204978"/>
                <a:gd name="connsiteX32" fmla="*/ 119634 w 442436"/>
                <a:gd name="connsiteY32" fmla="*/ 198787 h 204978"/>
                <a:gd name="connsiteX33" fmla="*/ 119634 w 442436"/>
                <a:gd name="connsiteY33" fmla="*/ 204978 h 204978"/>
                <a:gd name="connsiteX34" fmla="*/ 322898 w 442436"/>
                <a:gd name="connsiteY34" fmla="*/ 204978 h 204978"/>
                <a:gd name="connsiteX35" fmla="*/ 322898 w 442436"/>
                <a:gd name="connsiteY35" fmla="*/ 198787 h 204978"/>
                <a:gd name="connsiteX36" fmla="*/ 326993 w 442436"/>
                <a:gd name="connsiteY36" fmla="*/ 194691 h 204978"/>
                <a:gd name="connsiteX37" fmla="*/ 442436 w 442436"/>
                <a:gd name="connsiteY37" fmla="*/ 194691 h 204978"/>
                <a:gd name="connsiteX38" fmla="*/ 442436 w 442436"/>
                <a:gd name="connsiteY38" fmla="*/ 169926 h 204978"/>
                <a:gd name="connsiteX39" fmla="*/ 395097 w 442436"/>
                <a:gd name="connsiteY39" fmla="*/ 120205 h 20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2436" h="204978">
                  <a:moveTo>
                    <a:pt x="395097" y="120110"/>
                  </a:moveTo>
                  <a:lnTo>
                    <a:pt x="386144" y="120110"/>
                  </a:lnTo>
                  <a:cubicBezTo>
                    <a:pt x="383858" y="120110"/>
                    <a:pt x="382048" y="118300"/>
                    <a:pt x="382048" y="116015"/>
                  </a:cubicBezTo>
                  <a:lnTo>
                    <a:pt x="382048" y="59055"/>
                  </a:lnTo>
                  <a:cubicBezTo>
                    <a:pt x="379381" y="63246"/>
                    <a:pt x="376142" y="67056"/>
                    <a:pt x="372237" y="70294"/>
                  </a:cubicBezTo>
                  <a:cubicBezTo>
                    <a:pt x="354425" y="85344"/>
                    <a:pt x="326422" y="85344"/>
                    <a:pt x="308610" y="70294"/>
                  </a:cubicBezTo>
                  <a:cubicBezTo>
                    <a:pt x="297466" y="60865"/>
                    <a:pt x="291084" y="47149"/>
                    <a:pt x="291084" y="32671"/>
                  </a:cubicBezTo>
                  <a:cubicBezTo>
                    <a:pt x="291084" y="20098"/>
                    <a:pt x="295942" y="8763"/>
                    <a:pt x="303752" y="0"/>
                  </a:cubicBezTo>
                  <a:lnTo>
                    <a:pt x="275273" y="0"/>
                  </a:lnTo>
                  <a:cubicBezTo>
                    <a:pt x="270415" y="286"/>
                    <a:pt x="265843" y="1429"/>
                    <a:pt x="261461" y="3239"/>
                  </a:cubicBezTo>
                  <a:cubicBezTo>
                    <a:pt x="262700" y="7906"/>
                    <a:pt x="263366" y="12764"/>
                    <a:pt x="263366" y="17716"/>
                  </a:cubicBezTo>
                  <a:cubicBezTo>
                    <a:pt x="263366" y="34957"/>
                    <a:pt x="255842" y="51149"/>
                    <a:pt x="242602" y="62293"/>
                  </a:cubicBezTo>
                  <a:cubicBezTo>
                    <a:pt x="240411" y="64103"/>
                    <a:pt x="238030" y="65723"/>
                    <a:pt x="235649" y="67246"/>
                  </a:cubicBezTo>
                  <a:lnTo>
                    <a:pt x="235649" y="112490"/>
                  </a:lnTo>
                  <a:cubicBezTo>
                    <a:pt x="235649" y="114776"/>
                    <a:pt x="233839" y="116586"/>
                    <a:pt x="231553" y="116586"/>
                  </a:cubicBezTo>
                  <a:lnTo>
                    <a:pt x="210788" y="116586"/>
                  </a:lnTo>
                  <a:cubicBezTo>
                    <a:pt x="208502" y="116586"/>
                    <a:pt x="206693" y="114776"/>
                    <a:pt x="206693" y="112490"/>
                  </a:cubicBezTo>
                  <a:lnTo>
                    <a:pt x="206693" y="76009"/>
                  </a:lnTo>
                  <a:cubicBezTo>
                    <a:pt x="206121" y="76009"/>
                    <a:pt x="205550" y="76200"/>
                    <a:pt x="204978" y="76200"/>
                  </a:cubicBezTo>
                  <a:cubicBezTo>
                    <a:pt x="191262" y="76200"/>
                    <a:pt x="177832" y="71342"/>
                    <a:pt x="167354" y="62389"/>
                  </a:cubicBezTo>
                  <a:cubicBezTo>
                    <a:pt x="154210" y="51244"/>
                    <a:pt x="146590" y="34957"/>
                    <a:pt x="146590" y="17812"/>
                  </a:cubicBezTo>
                  <a:cubicBezTo>
                    <a:pt x="146590" y="11620"/>
                    <a:pt x="147542" y="5715"/>
                    <a:pt x="149352" y="95"/>
                  </a:cubicBezTo>
                  <a:lnTo>
                    <a:pt x="106299" y="95"/>
                  </a:lnTo>
                  <a:cubicBezTo>
                    <a:pt x="114110" y="8858"/>
                    <a:pt x="118967" y="20193"/>
                    <a:pt x="118967" y="32766"/>
                  </a:cubicBezTo>
                  <a:cubicBezTo>
                    <a:pt x="118967" y="47244"/>
                    <a:pt x="112586" y="61055"/>
                    <a:pt x="101441" y="70390"/>
                  </a:cubicBezTo>
                  <a:cubicBezTo>
                    <a:pt x="90106" y="79915"/>
                    <a:pt x="74771" y="83344"/>
                    <a:pt x="60388" y="80772"/>
                  </a:cubicBezTo>
                  <a:lnTo>
                    <a:pt x="60388" y="116110"/>
                  </a:lnTo>
                  <a:cubicBezTo>
                    <a:pt x="60388" y="118396"/>
                    <a:pt x="58579" y="120205"/>
                    <a:pt x="56293" y="120205"/>
                  </a:cubicBezTo>
                  <a:lnTo>
                    <a:pt x="47149" y="120205"/>
                  </a:lnTo>
                  <a:cubicBezTo>
                    <a:pt x="20764" y="121539"/>
                    <a:pt x="0" y="143351"/>
                    <a:pt x="0" y="169926"/>
                  </a:cubicBezTo>
                  <a:lnTo>
                    <a:pt x="0" y="194691"/>
                  </a:lnTo>
                  <a:lnTo>
                    <a:pt x="115538" y="194691"/>
                  </a:lnTo>
                  <a:cubicBezTo>
                    <a:pt x="117824" y="194691"/>
                    <a:pt x="119634" y="196501"/>
                    <a:pt x="119634" y="198787"/>
                  </a:cubicBezTo>
                  <a:lnTo>
                    <a:pt x="119634" y="204978"/>
                  </a:lnTo>
                  <a:lnTo>
                    <a:pt x="322898" y="204978"/>
                  </a:lnTo>
                  <a:lnTo>
                    <a:pt x="322898" y="198787"/>
                  </a:lnTo>
                  <a:cubicBezTo>
                    <a:pt x="322898" y="196501"/>
                    <a:pt x="324707" y="194691"/>
                    <a:pt x="326993" y="194691"/>
                  </a:cubicBezTo>
                  <a:lnTo>
                    <a:pt x="442436" y="194691"/>
                  </a:lnTo>
                  <a:lnTo>
                    <a:pt x="442436" y="169926"/>
                  </a:lnTo>
                  <a:cubicBezTo>
                    <a:pt x="442436" y="143351"/>
                    <a:pt x="421672" y="121539"/>
                    <a:pt x="395097" y="120205"/>
                  </a:cubicBez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725">
              <a:extLst>
                <a:ext uri="{FF2B5EF4-FFF2-40B4-BE49-F238E27FC236}">
                  <a16:creationId xmlns:a16="http://schemas.microsoft.com/office/drawing/2014/main" id="{14640A5A-E48E-9D80-0E56-A65C69E95115}"/>
                </a:ext>
              </a:extLst>
            </p:cNvPr>
            <p:cNvSpPr/>
            <p:nvPr/>
          </p:nvSpPr>
          <p:spPr>
            <a:xfrm>
              <a:off x="7472183" y="1935430"/>
              <a:ext cx="101917" cy="101822"/>
            </a:xfrm>
            <a:custGeom>
              <a:avLst/>
              <a:gdLst>
                <a:gd name="connsiteX0" fmla="*/ 18097 w 101917"/>
                <a:gd name="connsiteY0" fmla="*/ 89821 h 101822"/>
                <a:gd name="connsiteX1" fmla="*/ 50959 w 101917"/>
                <a:gd name="connsiteY1" fmla="*/ 101822 h 101822"/>
                <a:gd name="connsiteX2" fmla="*/ 83820 w 101917"/>
                <a:gd name="connsiteY2" fmla="*/ 89821 h 101822"/>
                <a:gd name="connsiteX3" fmla="*/ 101917 w 101917"/>
                <a:gd name="connsiteY3" fmla="*/ 50959 h 101822"/>
                <a:gd name="connsiteX4" fmla="*/ 50959 w 101917"/>
                <a:gd name="connsiteY4" fmla="*/ 0 h 101822"/>
                <a:gd name="connsiteX5" fmla="*/ 0 w 101917"/>
                <a:gd name="connsiteY5" fmla="*/ 50959 h 101822"/>
                <a:gd name="connsiteX6" fmla="*/ 18097 w 101917"/>
                <a:gd name="connsiteY6" fmla="*/ 89821 h 101822"/>
                <a:gd name="connsiteX7" fmla="*/ 50959 w 101917"/>
                <a:gd name="connsiteY7" fmla="*/ 9525 h 101822"/>
                <a:gd name="connsiteX8" fmla="*/ 92392 w 101917"/>
                <a:gd name="connsiteY8" fmla="*/ 50959 h 101822"/>
                <a:gd name="connsiteX9" fmla="*/ 77724 w 101917"/>
                <a:gd name="connsiteY9" fmla="*/ 82582 h 101822"/>
                <a:gd name="connsiteX10" fmla="*/ 24384 w 101917"/>
                <a:gd name="connsiteY10" fmla="*/ 82582 h 101822"/>
                <a:gd name="connsiteX11" fmla="*/ 9716 w 101917"/>
                <a:gd name="connsiteY11" fmla="*/ 50959 h 101822"/>
                <a:gd name="connsiteX12" fmla="*/ 51149 w 101917"/>
                <a:gd name="connsiteY12" fmla="*/ 9525 h 10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17" h="101822">
                  <a:moveTo>
                    <a:pt x="18097" y="89821"/>
                  </a:moveTo>
                  <a:cubicBezTo>
                    <a:pt x="27242" y="97536"/>
                    <a:pt x="38957" y="101822"/>
                    <a:pt x="50959" y="101822"/>
                  </a:cubicBezTo>
                  <a:cubicBezTo>
                    <a:pt x="62960" y="101822"/>
                    <a:pt x="74581" y="97536"/>
                    <a:pt x="83820" y="89821"/>
                  </a:cubicBezTo>
                  <a:cubicBezTo>
                    <a:pt x="95345" y="80105"/>
                    <a:pt x="101917" y="65913"/>
                    <a:pt x="101917" y="50959"/>
                  </a:cubicBezTo>
                  <a:cubicBezTo>
                    <a:pt x="101917" y="22860"/>
                    <a:pt x="79058" y="0"/>
                    <a:pt x="50959" y="0"/>
                  </a:cubicBezTo>
                  <a:cubicBezTo>
                    <a:pt x="22860" y="0"/>
                    <a:pt x="0" y="22860"/>
                    <a:pt x="0" y="50959"/>
                  </a:cubicBezTo>
                  <a:cubicBezTo>
                    <a:pt x="0" y="65913"/>
                    <a:pt x="6572" y="80105"/>
                    <a:pt x="18097" y="89821"/>
                  </a:cubicBezTo>
                  <a:close/>
                  <a:moveTo>
                    <a:pt x="50959" y="9525"/>
                  </a:moveTo>
                  <a:cubicBezTo>
                    <a:pt x="73819" y="9525"/>
                    <a:pt x="92392" y="28099"/>
                    <a:pt x="92392" y="50959"/>
                  </a:cubicBezTo>
                  <a:cubicBezTo>
                    <a:pt x="92392" y="63151"/>
                    <a:pt x="87059" y="74676"/>
                    <a:pt x="77724" y="82582"/>
                  </a:cubicBezTo>
                  <a:cubicBezTo>
                    <a:pt x="62770" y="95250"/>
                    <a:pt x="39243" y="95250"/>
                    <a:pt x="24384" y="82582"/>
                  </a:cubicBezTo>
                  <a:cubicBezTo>
                    <a:pt x="15049" y="74676"/>
                    <a:pt x="9716" y="63151"/>
                    <a:pt x="9716" y="50959"/>
                  </a:cubicBezTo>
                  <a:cubicBezTo>
                    <a:pt x="9716" y="28099"/>
                    <a:pt x="28289" y="9525"/>
                    <a:pt x="51149" y="95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726">
              <a:extLst>
                <a:ext uri="{FF2B5EF4-FFF2-40B4-BE49-F238E27FC236}">
                  <a16:creationId xmlns:a16="http://schemas.microsoft.com/office/drawing/2014/main" id="{08BF11C6-F500-E168-AF2D-0E02BEEC1DA2}"/>
                </a:ext>
              </a:extLst>
            </p:cNvPr>
            <p:cNvSpPr/>
            <p:nvPr/>
          </p:nvSpPr>
          <p:spPr>
            <a:xfrm>
              <a:off x="7296066" y="1935430"/>
              <a:ext cx="101822" cy="101822"/>
            </a:xfrm>
            <a:custGeom>
              <a:avLst/>
              <a:gdLst>
                <a:gd name="connsiteX0" fmla="*/ 18002 w 101822"/>
                <a:gd name="connsiteY0" fmla="*/ 89821 h 101822"/>
                <a:gd name="connsiteX1" fmla="*/ 50864 w 101822"/>
                <a:gd name="connsiteY1" fmla="*/ 101822 h 101822"/>
                <a:gd name="connsiteX2" fmla="*/ 83725 w 101822"/>
                <a:gd name="connsiteY2" fmla="*/ 89821 h 101822"/>
                <a:gd name="connsiteX3" fmla="*/ 101822 w 101822"/>
                <a:gd name="connsiteY3" fmla="*/ 50959 h 101822"/>
                <a:gd name="connsiteX4" fmla="*/ 50864 w 101822"/>
                <a:gd name="connsiteY4" fmla="*/ 0 h 101822"/>
                <a:gd name="connsiteX5" fmla="*/ 0 w 101822"/>
                <a:gd name="connsiteY5" fmla="*/ 50959 h 101822"/>
                <a:gd name="connsiteX6" fmla="*/ 18097 w 101822"/>
                <a:gd name="connsiteY6" fmla="*/ 89821 h 101822"/>
                <a:gd name="connsiteX7" fmla="*/ 50864 w 101822"/>
                <a:gd name="connsiteY7" fmla="*/ 9525 h 101822"/>
                <a:gd name="connsiteX8" fmla="*/ 92297 w 101822"/>
                <a:gd name="connsiteY8" fmla="*/ 50959 h 101822"/>
                <a:gd name="connsiteX9" fmla="*/ 77629 w 101822"/>
                <a:gd name="connsiteY9" fmla="*/ 82582 h 101822"/>
                <a:gd name="connsiteX10" fmla="*/ 24289 w 101822"/>
                <a:gd name="connsiteY10" fmla="*/ 82582 h 101822"/>
                <a:gd name="connsiteX11" fmla="*/ 9620 w 101822"/>
                <a:gd name="connsiteY11" fmla="*/ 50959 h 101822"/>
                <a:gd name="connsiteX12" fmla="*/ 50959 w 101822"/>
                <a:gd name="connsiteY12" fmla="*/ 9525 h 10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22" h="101822">
                  <a:moveTo>
                    <a:pt x="18002" y="89821"/>
                  </a:moveTo>
                  <a:cubicBezTo>
                    <a:pt x="27146" y="97536"/>
                    <a:pt x="38862" y="101822"/>
                    <a:pt x="50864" y="101822"/>
                  </a:cubicBezTo>
                  <a:cubicBezTo>
                    <a:pt x="62865" y="101822"/>
                    <a:pt x="74486" y="97536"/>
                    <a:pt x="83725" y="89821"/>
                  </a:cubicBezTo>
                  <a:cubicBezTo>
                    <a:pt x="95250" y="80105"/>
                    <a:pt x="101822" y="65913"/>
                    <a:pt x="101822" y="50959"/>
                  </a:cubicBezTo>
                  <a:cubicBezTo>
                    <a:pt x="101822" y="22860"/>
                    <a:pt x="78962" y="0"/>
                    <a:pt x="50864" y="0"/>
                  </a:cubicBezTo>
                  <a:cubicBezTo>
                    <a:pt x="22765" y="0"/>
                    <a:pt x="0" y="22860"/>
                    <a:pt x="0" y="50959"/>
                  </a:cubicBezTo>
                  <a:cubicBezTo>
                    <a:pt x="0" y="65913"/>
                    <a:pt x="6572" y="80105"/>
                    <a:pt x="18097" y="89821"/>
                  </a:cubicBezTo>
                  <a:close/>
                  <a:moveTo>
                    <a:pt x="50864" y="9525"/>
                  </a:moveTo>
                  <a:cubicBezTo>
                    <a:pt x="73724" y="9525"/>
                    <a:pt x="92297" y="28099"/>
                    <a:pt x="92297" y="50959"/>
                  </a:cubicBezTo>
                  <a:cubicBezTo>
                    <a:pt x="92297" y="63151"/>
                    <a:pt x="86963" y="74676"/>
                    <a:pt x="77629" y="82582"/>
                  </a:cubicBezTo>
                  <a:cubicBezTo>
                    <a:pt x="62675" y="95250"/>
                    <a:pt x="39148" y="95250"/>
                    <a:pt x="24289" y="82582"/>
                  </a:cubicBezTo>
                  <a:cubicBezTo>
                    <a:pt x="14954" y="74676"/>
                    <a:pt x="9620" y="63151"/>
                    <a:pt x="9620" y="50959"/>
                  </a:cubicBezTo>
                  <a:cubicBezTo>
                    <a:pt x="9620" y="28099"/>
                    <a:pt x="28194" y="9525"/>
                    <a:pt x="50959" y="95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727">
              <a:extLst>
                <a:ext uri="{FF2B5EF4-FFF2-40B4-BE49-F238E27FC236}">
                  <a16:creationId xmlns:a16="http://schemas.microsoft.com/office/drawing/2014/main" id="{C71E0792-C857-3EAC-2BFA-BD6417D382ED}"/>
                </a:ext>
              </a:extLst>
            </p:cNvPr>
            <p:cNvSpPr/>
            <p:nvPr/>
          </p:nvSpPr>
          <p:spPr>
            <a:xfrm>
              <a:off x="7203578" y="2014392"/>
              <a:ext cx="462533" cy="248602"/>
            </a:xfrm>
            <a:custGeom>
              <a:avLst/>
              <a:gdLst>
                <a:gd name="connsiteX0" fmla="*/ 406337 w 462533"/>
                <a:gd name="connsiteY0" fmla="*/ 145637 h 248602"/>
                <a:gd name="connsiteX1" fmla="*/ 401860 w 462533"/>
                <a:gd name="connsiteY1" fmla="*/ 145637 h 248602"/>
                <a:gd name="connsiteX2" fmla="*/ 401860 w 462533"/>
                <a:gd name="connsiteY2" fmla="*/ 129826 h 248602"/>
                <a:gd name="connsiteX3" fmla="*/ 404717 w 462533"/>
                <a:gd name="connsiteY3" fmla="*/ 127826 h 248602"/>
                <a:gd name="connsiteX4" fmla="*/ 425577 w 462533"/>
                <a:gd name="connsiteY4" fmla="*/ 82868 h 248602"/>
                <a:gd name="connsiteX5" fmla="*/ 366713 w 462533"/>
                <a:gd name="connsiteY5" fmla="*/ 24003 h 248602"/>
                <a:gd name="connsiteX6" fmla="*/ 355378 w 462533"/>
                <a:gd name="connsiteY6" fmla="*/ 25146 h 248602"/>
                <a:gd name="connsiteX7" fmla="*/ 353378 w 462533"/>
                <a:gd name="connsiteY7" fmla="*/ 24860 h 248602"/>
                <a:gd name="connsiteX8" fmla="*/ 285464 w 462533"/>
                <a:gd name="connsiteY8" fmla="*/ 24860 h 248602"/>
                <a:gd name="connsiteX9" fmla="*/ 283940 w 462533"/>
                <a:gd name="connsiteY9" fmla="*/ 25051 h 248602"/>
                <a:gd name="connsiteX10" fmla="*/ 231267 w 462533"/>
                <a:gd name="connsiteY10" fmla="*/ 0 h 248602"/>
                <a:gd name="connsiteX11" fmla="*/ 178594 w 462533"/>
                <a:gd name="connsiteY11" fmla="*/ 25051 h 248602"/>
                <a:gd name="connsiteX12" fmla="*/ 177070 w 462533"/>
                <a:gd name="connsiteY12" fmla="*/ 24860 h 248602"/>
                <a:gd name="connsiteX13" fmla="*/ 109157 w 462533"/>
                <a:gd name="connsiteY13" fmla="*/ 24860 h 248602"/>
                <a:gd name="connsiteX14" fmla="*/ 107156 w 462533"/>
                <a:gd name="connsiteY14" fmla="*/ 25146 h 248602"/>
                <a:gd name="connsiteX15" fmla="*/ 95821 w 462533"/>
                <a:gd name="connsiteY15" fmla="*/ 24003 h 248602"/>
                <a:gd name="connsiteX16" fmla="*/ 36957 w 462533"/>
                <a:gd name="connsiteY16" fmla="*/ 82868 h 248602"/>
                <a:gd name="connsiteX17" fmla="*/ 57817 w 462533"/>
                <a:gd name="connsiteY17" fmla="*/ 127826 h 248602"/>
                <a:gd name="connsiteX18" fmla="*/ 60674 w 462533"/>
                <a:gd name="connsiteY18" fmla="*/ 129826 h 248602"/>
                <a:gd name="connsiteX19" fmla="*/ 60674 w 462533"/>
                <a:gd name="connsiteY19" fmla="*/ 145637 h 248602"/>
                <a:gd name="connsiteX20" fmla="*/ 56007 w 462533"/>
                <a:gd name="connsiteY20" fmla="*/ 145637 h 248602"/>
                <a:gd name="connsiteX21" fmla="*/ 0 w 462533"/>
                <a:gd name="connsiteY21" fmla="*/ 204406 h 248602"/>
                <a:gd name="connsiteX22" fmla="*/ 0 w 462533"/>
                <a:gd name="connsiteY22" fmla="*/ 233458 h 248602"/>
                <a:gd name="connsiteX23" fmla="*/ 4763 w 462533"/>
                <a:gd name="connsiteY23" fmla="*/ 238220 h 248602"/>
                <a:gd name="connsiteX24" fmla="*/ 120396 w 462533"/>
                <a:gd name="connsiteY24" fmla="*/ 238220 h 248602"/>
                <a:gd name="connsiteX25" fmla="*/ 120396 w 462533"/>
                <a:gd name="connsiteY25" fmla="*/ 243840 h 248602"/>
                <a:gd name="connsiteX26" fmla="*/ 125159 w 462533"/>
                <a:gd name="connsiteY26" fmla="*/ 248602 h 248602"/>
                <a:gd name="connsiteX27" fmla="*/ 337661 w 462533"/>
                <a:gd name="connsiteY27" fmla="*/ 248602 h 248602"/>
                <a:gd name="connsiteX28" fmla="*/ 342424 w 462533"/>
                <a:gd name="connsiteY28" fmla="*/ 243840 h 248602"/>
                <a:gd name="connsiteX29" fmla="*/ 342424 w 462533"/>
                <a:gd name="connsiteY29" fmla="*/ 238220 h 248602"/>
                <a:gd name="connsiteX30" fmla="*/ 457772 w 462533"/>
                <a:gd name="connsiteY30" fmla="*/ 238220 h 248602"/>
                <a:gd name="connsiteX31" fmla="*/ 462534 w 462533"/>
                <a:gd name="connsiteY31" fmla="*/ 233458 h 248602"/>
                <a:gd name="connsiteX32" fmla="*/ 462534 w 462533"/>
                <a:gd name="connsiteY32" fmla="*/ 204406 h 248602"/>
                <a:gd name="connsiteX33" fmla="*/ 406337 w 462533"/>
                <a:gd name="connsiteY33" fmla="*/ 145637 h 248602"/>
                <a:gd name="connsiteX34" fmla="*/ 453009 w 462533"/>
                <a:gd name="connsiteY34" fmla="*/ 228695 h 248602"/>
                <a:gd name="connsiteX35" fmla="*/ 342424 w 462533"/>
                <a:gd name="connsiteY35" fmla="*/ 228695 h 248602"/>
                <a:gd name="connsiteX36" fmla="*/ 342424 w 462533"/>
                <a:gd name="connsiteY36" fmla="*/ 209931 h 248602"/>
                <a:gd name="connsiteX37" fmla="*/ 316897 w 462533"/>
                <a:gd name="connsiteY37" fmla="*/ 156972 h 248602"/>
                <a:gd name="connsiteX38" fmla="*/ 327279 w 462533"/>
                <a:gd name="connsiteY38" fmla="*/ 155258 h 248602"/>
                <a:gd name="connsiteX39" fmla="*/ 406146 w 462533"/>
                <a:gd name="connsiteY39" fmla="*/ 155258 h 248602"/>
                <a:gd name="connsiteX40" fmla="*/ 453104 w 462533"/>
                <a:gd name="connsiteY40" fmla="*/ 204502 h 248602"/>
                <a:gd name="connsiteX41" fmla="*/ 453104 w 462533"/>
                <a:gd name="connsiteY41" fmla="*/ 228791 h 248602"/>
                <a:gd name="connsiteX42" fmla="*/ 129826 w 462533"/>
                <a:gd name="connsiteY42" fmla="*/ 239077 h 248602"/>
                <a:gd name="connsiteX43" fmla="*/ 129826 w 462533"/>
                <a:gd name="connsiteY43" fmla="*/ 209931 h 248602"/>
                <a:gd name="connsiteX44" fmla="*/ 185166 w 462533"/>
                <a:gd name="connsiteY44" fmla="*/ 151543 h 248602"/>
                <a:gd name="connsiteX45" fmla="*/ 277273 w 462533"/>
                <a:gd name="connsiteY45" fmla="*/ 151543 h 248602"/>
                <a:gd name="connsiteX46" fmla="*/ 332804 w 462533"/>
                <a:gd name="connsiteY46" fmla="*/ 209931 h 248602"/>
                <a:gd name="connsiteX47" fmla="*/ 332804 w 462533"/>
                <a:gd name="connsiteY47" fmla="*/ 239077 h 248602"/>
                <a:gd name="connsiteX48" fmla="*/ 129921 w 462533"/>
                <a:gd name="connsiteY48" fmla="*/ 239077 h 248602"/>
                <a:gd name="connsiteX49" fmla="*/ 9716 w 462533"/>
                <a:gd name="connsiteY49" fmla="*/ 204502 h 248602"/>
                <a:gd name="connsiteX50" fmla="*/ 56388 w 462533"/>
                <a:gd name="connsiteY50" fmla="*/ 155258 h 248602"/>
                <a:gd name="connsiteX51" fmla="*/ 135255 w 462533"/>
                <a:gd name="connsiteY51" fmla="*/ 155258 h 248602"/>
                <a:gd name="connsiteX52" fmla="*/ 145828 w 462533"/>
                <a:gd name="connsiteY52" fmla="*/ 157067 h 248602"/>
                <a:gd name="connsiteX53" fmla="*/ 120301 w 462533"/>
                <a:gd name="connsiteY53" fmla="*/ 210026 h 248602"/>
                <a:gd name="connsiteX54" fmla="*/ 120301 w 462533"/>
                <a:gd name="connsiteY54" fmla="*/ 228791 h 248602"/>
                <a:gd name="connsiteX55" fmla="*/ 9811 w 462533"/>
                <a:gd name="connsiteY55" fmla="*/ 228791 h 248602"/>
                <a:gd name="connsiteX56" fmla="*/ 9811 w 462533"/>
                <a:gd name="connsiteY56" fmla="*/ 204502 h 248602"/>
                <a:gd name="connsiteX57" fmla="*/ 96012 w 462533"/>
                <a:gd name="connsiteY57" fmla="*/ 33528 h 248602"/>
                <a:gd name="connsiteX58" fmla="*/ 145352 w 462533"/>
                <a:gd name="connsiteY58" fmla="*/ 82868 h 248602"/>
                <a:gd name="connsiteX59" fmla="*/ 127826 w 462533"/>
                <a:gd name="connsiteY59" fmla="*/ 120491 h 248602"/>
                <a:gd name="connsiteX60" fmla="*/ 64199 w 462533"/>
                <a:gd name="connsiteY60" fmla="*/ 120491 h 248602"/>
                <a:gd name="connsiteX61" fmla="*/ 46673 w 462533"/>
                <a:gd name="connsiteY61" fmla="*/ 82868 h 248602"/>
                <a:gd name="connsiteX62" fmla="*/ 96012 w 462533"/>
                <a:gd name="connsiteY62" fmla="*/ 33528 h 248602"/>
                <a:gd name="connsiteX63" fmla="*/ 96012 w 462533"/>
                <a:gd name="connsiteY63" fmla="*/ 141732 h 248602"/>
                <a:gd name="connsiteX64" fmla="*/ 134017 w 462533"/>
                <a:gd name="connsiteY64" fmla="*/ 127826 h 248602"/>
                <a:gd name="connsiteX65" fmla="*/ 154877 w 462533"/>
                <a:gd name="connsiteY65" fmla="*/ 82868 h 248602"/>
                <a:gd name="connsiteX66" fmla="*/ 129254 w 462533"/>
                <a:gd name="connsiteY66" fmla="*/ 34385 h 248602"/>
                <a:gd name="connsiteX67" fmla="*/ 172403 w 462533"/>
                <a:gd name="connsiteY67" fmla="*/ 34385 h 248602"/>
                <a:gd name="connsiteX68" fmla="*/ 163449 w 462533"/>
                <a:gd name="connsiteY68" fmla="*/ 68008 h 248602"/>
                <a:gd name="connsiteX69" fmla="*/ 187547 w 462533"/>
                <a:gd name="connsiteY69" fmla="*/ 119920 h 248602"/>
                <a:gd name="connsiteX70" fmla="*/ 231362 w 462533"/>
                <a:gd name="connsiteY70" fmla="*/ 136017 h 248602"/>
                <a:gd name="connsiteX71" fmla="*/ 275177 w 462533"/>
                <a:gd name="connsiteY71" fmla="*/ 119920 h 248602"/>
                <a:gd name="connsiteX72" fmla="*/ 299276 w 462533"/>
                <a:gd name="connsiteY72" fmla="*/ 68008 h 248602"/>
                <a:gd name="connsiteX73" fmla="*/ 290322 w 462533"/>
                <a:gd name="connsiteY73" fmla="*/ 34385 h 248602"/>
                <a:gd name="connsiteX74" fmla="*/ 333470 w 462533"/>
                <a:gd name="connsiteY74" fmla="*/ 34385 h 248602"/>
                <a:gd name="connsiteX75" fmla="*/ 307848 w 462533"/>
                <a:gd name="connsiteY75" fmla="*/ 82868 h 248602"/>
                <a:gd name="connsiteX76" fmla="*/ 328708 w 462533"/>
                <a:gd name="connsiteY76" fmla="*/ 127826 h 248602"/>
                <a:gd name="connsiteX77" fmla="*/ 366713 w 462533"/>
                <a:gd name="connsiteY77" fmla="*/ 141732 h 248602"/>
                <a:gd name="connsiteX78" fmla="*/ 392240 w 462533"/>
                <a:gd name="connsiteY78" fmla="*/ 135636 h 248602"/>
                <a:gd name="connsiteX79" fmla="*/ 392240 w 462533"/>
                <a:gd name="connsiteY79" fmla="*/ 145637 h 248602"/>
                <a:gd name="connsiteX80" fmla="*/ 326898 w 462533"/>
                <a:gd name="connsiteY80" fmla="*/ 145637 h 248602"/>
                <a:gd name="connsiteX81" fmla="*/ 306800 w 462533"/>
                <a:gd name="connsiteY81" fmla="*/ 150305 h 248602"/>
                <a:gd name="connsiteX82" fmla="*/ 277463 w 462533"/>
                <a:gd name="connsiteY82" fmla="*/ 142018 h 248602"/>
                <a:gd name="connsiteX83" fmla="*/ 184880 w 462533"/>
                <a:gd name="connsiteY83" fmla="*/ 142018 h 248602"/>
                <a:gd name="connsiteX84" fmla="*/ 155639 w 462533"/>
                <a:gd name="connsiteY84" fmla="*/ 150305 h 248602"/>
                <a:gd name="connsiteX85" fmla="*/ 135350 w 462533"/>
                <a:gd name="connsiteY85" fmla="*/ 145637 h 248602"/>
                <a:gd name="connsiteX86" fmla="*/ 70485 w 462533"/>
                <a:gd name="connsiteY86" fmla="*/ 145637 h 248602"/>
                <a:gd name="connsiteX87" fmla="*/ 70485 w 462533"/>
                <a:gd name="connsiteY87" fmla="*/ 135636 h 248602"/>
                <a:gd name="connsiteX88" fmla="*/ 96012 w 462533"/>
                <a:gd name="connsiteY88" fmla="*/ 141732 h 248602"/>
                <a:gd name="connsiteX89" fmla="*/ 289846 w 462533"/>
                <a:gd name="connsiteY89" fmla="*/ 67913 h 248602"/>
                <a:gd name="connsiteX90" fmla="*/ 269081 w 462533"/>
                <a:gd name="connsiteY90" fmla="*/ 112490 h 248602"/>
                <a:gd name="connsiteX91" fmla="*/ 231458 w 462533"/>
                <a:gd name="connsiteY91" fmla="*/ 126302 h 248602"/>
                <a:gd name="connsiteX92" fmla="*/ 193834 w 462533"/>
                <a:gd name="connsiteY92" fmla="*/ 112490 h 248602"/>
                <a:gd name="connsiteX93" fmla="*/ 173069 w 462533"/>
                <a:gd name="connsiteY93" fmla="*/ 67913 h 248602"/>
                <a:gd name="connsiteX94" fmla="*/ 231458 w 462533"/>
                <a:gd name="connsiteY94" fmla="*/ 9525 h 248602"/>
                <a:gd name="connsiteX95" fmla="*/ 289846 w 462533"/>
                <a:gd name="connsiteY95" fmla="*/ 67913 h 248602"/>
                <a:gd name="connsiteX96" fmla="*/ 398621 w 462533"/>
                <a:gd name="connsiteY96" fmla="*/ 120491 h 248602"/>
                <a:gd name="connsiteX97" fmla="*/ 334994 w 462533"/>
                <a:gd name="connsiteY97" fmla="*/ 120491 h 248602"/>
                <a:gd name="connsiteX98" fmla="*/ 317468 w 462533"/>
                <a:gd name="connsiteY98" fmla="*/ 82868 h 248602"/>
                <a:gd name="connsiteX99" fmla="*/ 366808 w 462533"/>
                <a:gd name="connsiteY99" fmla="*/ 33528 h 248602"/>
                <a:gd name="connsiteX100" fmla="*/ 416147 w 462533"/>
                <a:gd name="connsiteY100" fmla="*/ 82868 h 248602"/>
                <a:gd name="connsiteX101" fmla="*/ 398621 w 462533"/>
                <a:gd name="connsiteY101" fmla="*/ 120491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62533" h="248602">
                  <a:moveTo>
                    <a:pt x="406337" y="145637"/>
                  </a:moveTo>
                  <a:lnTo>
                    <a:pt x="401860" y="145637"/>
                  </a:lnTo>
                  <a:lnTo>
                    <a:pt x="401860" y="129826"/>
                  </a:lnTo>
                  <a:cubicBezTo>
                    <a:pt x="402812" y="129159"/>
                    <a:pt x="403860" y="128588"/>
                    <a:pt x="404717" y="127826"/>
                  </a:cubicBezTo>
                  <a:cubicBezTo>
                    <a:pt x="417957" y="116586"/>
                    <a:pt x="425577" y="100203"/>
                    <a:pt x="425577" y="82868"/>
                  </a:cubicBezTo>
                  <a:cubicBezTo>
                    <a:pt x="425577" y="50387"/>
                    <a:pt x="399193" y="24003"/>
                    <a:pt x="366713" y="24003"/>
                  </a:cubicBezTo>
                  <a:cubicBezTo>
                    <a:pt x="362807" y="24003"/>
                    <a:pt x="358997" y="24384"/>
                    <a:pt x="355378" y="25146"/>
                  </a:cubicBezTo>
                  <a:cubicBezTo>
                    <a:pt x="354711" y="25146"/>
                    <a:pt x="354044" y="24860"/>
                    <a:pt x="353378" y="24860"/>
                  </a:cubicBezTo>
                  <a:lnTo>
                    <a:pt x="285464" y="24860"/>
                  </a:lnTo>
                  <a:cubicBezTo>
                    <a:pt x="284988" y="24860"/>
                    <a:pt x="284512" y="25051"/>
                    <a:pt x="283940" y="25051"/>
                  </a:cubicBezTo>
                  <a:cubicBezTo>
                    <a:pt x="271463" y="9811"/>
                    <a:pt x="252508" y="0"/>
                    <a:pt x="231267" y="0"/>
                  </a:cubicBezTo>
                  <a:cubicBezTo>
                    <a:pt x="210026" y="0"/>
                    <a:pt x="191072" y="9811"/>
                    <a:pt x="178594" y="25051"/>
                  </a:cubicBezTo>
                  <a:cubicBezTo>
                    <a:pt x="178118" y="25051"/>
                    <a:pt x="177641" y="24860"/>
                    <a:pt x="177070" y="24860"/>
                  </a:cubicBezTo>
                  <a:lnTo>
                    <a:pt x="109157" y="24860"/>
                  </a:lnTo>
                  <a:cubicBezTo>
                    <a:pt x="108490" y="24860"/>
                    <a:pt x="107823" y="25051"/>
                    <a:pt x="107156" y="25146"/>
                  </a:cubicBezTo>
                  <a:cubicBezTo>
                    <a:pt x="103442" y="24384"/>
                    <a:pt x="99727" y="24003"/>
                    <a:pt x="95821" y="24003"/>
                  </a:cubicBezTo>
                  <a:cubicBezTo>
                    <a:pt x="63341" y="24003"/>
                    <a:pt x="36957" y="50387"/>
                    <a:pt x="36957" y="82868"/>
                  </a:cubicBezTo>
                  <a:cubicBezTo>
                    <a:pt x="36957" y="100203"/>
                    <a:pt x="44577" y="116586"/>
                    <a:pt x="57817" y="127826"/>
                  </a:cubicBezTo>
                  <a:cubicBezTo>
                    <a:pt x="58674" y="128588"/>
                    <a:pt x="59722" y="129159"/>
                    <a:pt x="60674" y="129826"/>
                  </a:cubicBezTo>
                  <a:lnTo>
                    <a:pt x="60674" y="145637"/>
                  </a:lnTo>
                  <a:lnTo>
                    <a:pt x="56007" y="145637"/>
                  </a:lnTo>
                  <a:cubicBezTo>
                    <a:pt x="24575" y="147161"/>
                    <a:pt x="0" y="172974"/>
                    <a:pt x="0" y="204406"/>
                  </a:cubicBezTo>
                  <a:lnTo>
                    <a:pt x="0" y="233458"/>
                  </a:lnTo>
                  <a:cubicBezTo>
                    <a:pt x="0" y="236125"/>
                    <a:pt x="2096" y="238220"/>
                    <a:pt x="4763" y="238220"/>
                  </a:cubicBezTo>
                  <a:lnTo>
                    <a:pt x="120396" y="238220"/>
                  </a:lnTo>
                  <a:lnTo>
                    <a:pt x="120396" y="243840"/>
                  </a:lnTo>
                  <a:cubicBezTo>
                    <a:pt x="120396" y="246507"/>
                    <a:pt x="122492" y="248602"/>
                    <a:pt x="125159" y="248602"/>
                  </a:cubicBezTo>
                  <a:lnTo>
                    <a:pt x="337661" y="248602"/>
                  </a:lnTo>
                  <a:cubicBezTo>
                    <a:pt x="340328" y="248602"/>
                    <a:pt x="342424" y="246507"/>
                    <a:pt x="342424" y="243840"/>
                  </a:cubicBezTo>
                  <a:lnTo>
                    <a:pt x="342424" y="238220"/>
                  </a:lnTo>
                  <a:lnTo>
                    <a:pt x="457772" y="238220"/>
                  </a:lnTo>
                  <a:cubicBezTo>
                    <a:pt x="460439" y="238220"/>
                    <a:pt x="462534" y="236125"/>
                    <a:pt x="462534" y="233458"/>
                  </a:cubicBezTo>
                  <a:lnTo>
                    <a:pt x="462534" y="204406"/>
                  </a:lnTo>
                  <a:cubicBezTo>
                    <a:pt x="462534" y="172974"/>
                    <a:pt x="437960" y="147161"/>
                    <a:pt x="406337" y="145637"/>
                  </a:cubicBezTo>
                  <a:close/>
                  <a:moveTo>
                    <a:pt x="453009" y="228695"/>
                  </a:moveTo>
                  <a:lnTo>
                    <a:pt x="342424" y="228695"/>
                  </a:lnTo>
                  <a:lnTo>
                    <a:pt x="342424" y="209931"/>
                  </a:lnTo>
                  <a:cubicBezTo>
                    <a:pt x="342424" y="188500"/>
                    <a:pt x="332518" y="169450"/>
                    <a:pt x="316897" y="156972"/>
                  </a:cubicBezTo>
                  <a:cubicBezTo>
                    <a:pt x="320231" y="156020"/>
                    <a:pt x="323755" y="155448"/>
                    <a:pt x="327279" y="155258"/>
                  </a:cubicBezTo>
                  <a:lnTo>
                    <a:pt x="406146" y="155258"/>
                  </a:lnTo>
                  <a:cubicBezTo>
                    <a:pt x="432435" y="156591"/>
                    <a:pt x="453104" y="178213"/>
                    <a:pt x="453104" y="204502"/>
                  </a:cubicBezTo>
                  <a:lnTo>
                    <a:pt x="453104" y="228791"/>
                  </a:lnTo>
                  <a:close/>
                  <a:moveTo>
                    <a:pt x="129826" y="239077"/>
                  </a:moveTo>
                  <a:lnTo>
                    <a:pt x="129826" y="209931"/>
                  </a:lnTo>
                  <a:cubicBezTo>
                    <a:pt x="129826" y="178784"/>
                    <a:pt x="154210" y="153162"/>
                    <a:pt x="185166" y="151543"/>
                  </a:cubicBezTo>
                  <a:lnTo>
                    <a:pt x="277273" y="151543"/>
                  </a:lnTo>
                  <a:cubicBezTo>
                    <a:pt x="308419" y="153067"/>
                    <a:pt x="332804" y="178689"/>
                    <a:pt x="332804" y="209931"/>
                  </a:cubicBezTo>
                  <a:lnTo>
                    <a:pt x="332804" y="239077"/>
                  </a:lnTo>
                  <a:lnTo>
                    <a:pt x="129921" y="239077"/>
                  </a:lnTo>
                  <a:close/>
                  <a:moveTo>
                    <a:pt x="9716" y="204502"/>
                  </a:moveTo>
                  <a:cubicBezTo>
                    <a:pt x="9716" y="178213"/>
                    <a:pt x="30290" y="156496"/>
                    <a:pt x="56388" y="155258"/>
                  </a:cubicBezTo>
                  <a:lnTo>
                    <a:pt x="135255" y="155258"/>
                  </a:lnTo>
                  <a:cubicBezTo>
                    <a:pt x="138970" y="155448"/>
                    <a:pt x="142399" y="156115"/>
                    <a:pt x="145828" y="157067"/>
                  </a:cubicBezTo>
                  <a:cubicBezTo>
                    <a:pt x="130302" y="169545"/>
                    <a:pt x="120301" y="188595"/>
                    <a:pt x="120301" y="210026"/>
                  </a:cubicBezTo>
                  <a:lnTo>
                    <a:pt x="120301" y="228791"/>
                  </a:lnTo>
                  <a:lnTo>
                    <a:pt x="9811" y="228791"/>
                  </a:lnTo>
                  <a:lnTo>
                    <a:pt x="9811" y="204502"/>
                  </a:lnTo>
                  <a:close/>
                  <a:moveTo>
                    <a:pt x="96012" y="33528"/>
                  </a:moveTo>
                  <a:cubicBezTo>
                    <a:pt x="123254" y="33528"/>
                    <a:pt x="145352" y="55626"/>
                    <a:pt x="145352" y="82868"/>
                  </a:cubicBezTo>
                  <a:cubicBezTo>
                    <a:pt x="145352" y="97345"/>
                    <a:pt x="138970" y="111157"/>
                    <a:pt x="127826" y="120491"/>
                  </a:cubicBezTo>
                  <a:cubicBezTo>
                    <a:pt x="110014" y="135541"/>
                    <a:pt x="82010" y="135541"/>
                    <a:pt x="64199" y="120491"/>
                  </a:cubicBezTo>
                  <a:cubicBezTo>
                    <a:pt x="53054" y="111062"/>
                    <a:pt x="46673" y="97345"/>
                    <a:pt x="46673" y="82868"/>
                  </a:cubicBezTo>
                  <a:cubicBezTo>
                    <a:pt x="46673" y="55626"/>
                    <a:pt x="68771" y="33528"/>
                    <a:pt x="96012" y="33528"/>
                  </a:cubicBezTo>
                  <a:close/>
                  <a:moveTo>
                    <a:pt x="96012" y="141732"/>
                  </a:moveTo>
                  <a:cubicBezTo>
                    <a:pt x="109919" y="141732"/>
                    <a:pt x="123349" y="136779"/>
                    <a:pt x="134017" y="127826"/>
                  </a:cubicBezTo>
                  <a:cubicBezTo>
                    <a:pt x="147257" y="116586"/>
                    <a:pt x="154877" y="100203"/>
                    <a:pt x="154877" y="82868"/>
                  </a:cubicBezTo>
                  <a:cubicBezTo>
                    <a:pt x="154877" y="62770"/>
                    <a:pt x="144685" y="44958"/>
                    <a:pt x="129254" y="34385"/>
                  </a:cubicBezTo>
                  <a:lnTo>
                    <a:pt x="172403" y="34385"/>
                  </a:lnTo>
                  <a:cubicBezTo>
                    <a:pt x="166687" y="44291"/>
                    <a:pt x="163449" y="55721"/>
                    <a:pt x="163449" y="68008"/>
                  </a:cubicBezTo>
                  <a:cubicBezTo>
                    <a:pt x="163449" y="88011"/>
                    <a:pt x="172212" y="106966"/>
                    <a:pt x="187547" y="119920"/>
                  </a:cubicBezTo>
                  <a:cubicBezTo>
                    <a:pt x="199835" y="130302"/>
                    <a:pt x="215360" y="136017"/>
                    <a:pt x="231362" y="136017"/>
                  </a:cubicBezTo>
                  <a:cubicBezTo>
                    <a:pt x="247364" y="136017"/>
                    <a:pt x="262890" y="130302"/>
                    <a:pt x="275177" y="119920"/>
                  </a:cubicBezTo>
                  <a:cubicBezTo>
                    <a:pt x="290513" y="106966"/>
                    <a:pt x="299276" y="88011"/>
                    <a:pt x="299276" y="68008"/>
                  </a:cubicBezTo>
                  <a:cubicBezTo>
                    <a:pt x="299276" y="55817"/>
                    <a:pt x="295942" y="44387"/>
                    <a:pt x="290322" y="34385"/>
                  </a:cubicBezTo>
                  <a:lnTo>
                    <a:pt x="333470" y="34385"/>
                  </a:lnTo>
                  <a:cubicBezTo>
                    <a:pt x="318040" y="44958"/>
                    <a:pt x="307848" y="62770"/>
                    <a:pt x="307848" y="82868"/>
                  </a:cubicBezTo>
                  <a:cubicBezTo>
                    <a:pt x="307848" y="100203"/>
                    <a:pt x="315468" y="116586"/>
                    <a:pt x="328708" y="127826"/>
                  </a:cubicBezTo>
                  <a:cubicBezTo>
                    <a:pt x="339281" y="136779"/>
                    <a:pt x="352806" y="141732"/>
                    <a:pt x="366713" y="141732"/>
                  </a:cubicBezTo>
                  <a:cubicBezTo>
                    <a:pt x="375666" y="141732"/>
                    <a:pt x="384334" y="139446"/>
                    <a:pt x="392240" y="135636"/>
                  </a:cubicBezTo>
                  <a:lnTo>
                    <a:pt x="392240" y="145637"/>
                  </a:lnTo>
                  <a:lnTo>
                    <a:pt x="326898" y="145637"/>
                  </a:lnTo>
                  <a:cubicBezTo>
                    <a:pt x="319754" y="146018"/>
                    <a:pt x="312992" y="147638"/>
                    <a:pt x="306800" y="150305"/>
                  </a:cubicBezTo>
                  <a:cubicBezTo>
                    <a:pt x="298037" y="145542"/>
                    <a:pt x="288131" y="142589"/>
                    <a:pt x="277463" y="142018"/>
                  </a:cubicBezTo>
                  <a:lnTo>
                    <a:pt x="184880" y="142018"/>
                  </a:lnTo>
                  <a:cubicBezTo>
                    <a:pt x="174308" y="142589"/>
                    <a:pt x="164402" y="145542"/>
                    <a:pt x="155639" y="150305"/>
                  </a:cubicBezTo>
                  <a:cubicBezTo>
                    <a:pt x="149352" y="147638"/>
                    <a:pt x="142589" y="146018"/>
                    <a:pt x="135350" y="145637"/>
                  </a:cubicBezTo>
                  <a:lnTo>
                    <a:pt x="70485" y="145637"/>
                  </a:lnTo>
                  <a:lnTo>
                    <a:pt x="70485" y="135636"/>
                  </a:lnTo>
                  <a:cubicBezTo>
                    <a:pt x="78391" y="139446"/>
                    <a:pt x="87154" y="141732"/>
                    <a:pt x="96012" y="141732"/>
                  </a:cubicBezTo>
                  <a:close/>
                  <a:moveTo>
                    <a:pt x="289846" y="67913"/>
                  </a:moveTo>
                  <a:cubicBezTo>
                    <a:pt x="289846" y="85154"/>
                    <a:pt x="282321" y="101346"/>
                    <a:pt x="269081" y="112490"/>
                  </a:cubicBezTo>
                  <a:cubicBezTo>
                    <a:pt x="258509" y="121444"/>
                    <a:pt x="245174" y="126302"/>
                    <a:pt x="231458" y="126302"/>
                  </a:cubicBezTo>
                  <a:cubicBezTo>
                    <a:pt x="217742" y="126302"/>
                    <a:pt x="204311" y="121444"/>
                    <a:pt x="193834" y="112490"/>
                  </a:cubicBezTo>
                  <a:cubicBezTo>
                    <a:pt x="180689" y="101346"/>
                    <a:pt x="173069" y="85058"/>
                    <a:pt x="173069" y="67913"/>
                  </a:cubicBezTo>
                  <a:cubicBezTo>
                    <a:pt x="173069" y="35719"/>
                    <a:pt x="199263" y="9525"/>
                    <a:pt x="231458" y="9525"/>
                  </a:cubicBezTo>
                  <a:cubicBezTo>
                    <a:pt x="263652" y="9525"/>
                    <a:pt x="289846" y="35719"/>
                    <a:pt x="289846" y="67913"/>
                  </a:cubicBezTo>
                  <a:close/>
                  <a:moveTo>
                    <a:pt x="398621" y="120491"/>
                  </a:moveTo>
                  <a:cubicBezTo>
                    <a:pt x="380810" y="135541"/>
                    <a:pt x="352806" y="135541"/>
                    <a:pt x="334994" y="120491"/>
                  </a:cubicBezTo>
                  <a:cubicBezTo>
                    <a:pt x="323850" y="111062"/>
                    <a:pt x="317468" y="97345"/>
                    <a:pt x="317468" y="82868"/>
                  </a:cubicBezTo>
                  <a:cubicBezTo>
                    <a:pt x="317468" y="55626"/>
                    <a:pt x="339566" y="33528"/>
                    <a:pt x="366808" y="33528"/>
                  </a:cubicBezTo>
                  <a:cubicBezTo>
                    <a:pt x="394049" y="33528"/>
                    <a:pt x="416147" y="55626"/>
                    <a:pt x="416147" y="82868"/>
                  </a:cubicBezTo>
                  <a:cubicBezTo>
                    <a:pt x="416147" y="97345"/>
                    <a:pt x="409766" y="111157"/>
                    <a:pt x="398621" y="1204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728">
              <a:extLst>
                <a:ext uri="{FF2B5EF4-FFF2-40B4-BE49-F238E27FC236}">
                  <a16:creationId xmlns:a16="http://schemas.microsoft.com/office/drawing/2014/main" id="{27EAF6A2-7B3B-56C8-0A77-B740557EB3FB}"/>
                </a:ext>
              </a:extLst>
            </p:cNvPr>
            <p:cNvSpPr/>
            <p:nvPr/>
          </p:nvSpPr>
          <p:spPr>
            <a:xfrm>
              <a:off x="7436750" y="2131835"/>
              <a:ext cx="28955" cy="49339"/>
            </a:xfrm>
            <a:custGeom>
              <a:avLst/>
              <a:gdLst>
                <a:gd name="connsiteX0" fmla="*/ 0 w 28955"/>
                <a:gd name="connsiteY0" fmla="*/ 45244 h 49339"/>
                <a:gd name="connsiteX1" fmla="*/ 4096 w 28955"/>
                <a:gd name="connsiteY1" fmla="*/ 49339 h 49339"/>
                <a:gd name="connsiteX2" fmla="*/ 24860 w 28955"/>
                <a:gd name="connsiteY2" fmla="*/ 49339 h 49339"/>
                <a:gd name="connsiteX3" fmla="*/ 28956 w 28955"/>
                <a:gd name="connsiteY3" fmla="*/ 45244 h 49339"/>
                <a:gd name="connsiteX4" fmla="*/ 28956 w 28955"/>
                <a:gd name="connsiteY4" fmla="*/ 0 h 49339"/>
                <a:gd name="connsiteX5" fmla="*/ 0 w 28955"/>
                <a:gd name="connsiteY5" fmla="*/ 8763 h 49339"/>
                <a:gd name="connsiteX6" fmla="*/ 0 w 28955"/>
                <a:gd name="connsiteY6" fmla="*/ 45244 h 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55" h="49339">
                  <a:moveTo>
                    <a:pt x="0" y="45244"/>
                  </a:moveTo>
                  <a:cubicBezTo>
                    <a:pt x="0" y="47530"/>
                    <a:pt x="1810" y="49339"/>
                    <a:pt x="4096" y="49339"/>
                  </a:cubicBezTo>
                  <a:lnTo>
                    <a:pt x="24860" y="49339"/>
                  </a:lnTo>
                  <a:cubicBezTo>
                    <a:pt x="27146" y="49339"/>
                    <a:pt x="28956" y="47530"/>
                    <a:pt x="28956" y="45244"/>
                  </a:cubicBezTo>
                  <a:lnTo>
                    <a:pt x="28956" y="0"/>
                  </a:lnTo>
                  <a:cubicBezTo>
                    <a:pt x="20288" y="5429"/>
                    <a:pt x="10287" y="8382"/>
                    <a:pt x="0" y="8763"/>
                  </a:cubicBezTo>
                  <a:lnTo>
                    <a:pt x="0" y="45244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48CBC0E-CD59-11DC-E9BC-987AAFF54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2251" y="3760917"/>
            <a:ext cx="768644" cy="647380"/>
            <a:chOff x="5658437" y="1761807"/>
            <a:chExt cx="449960" cy="382428"/>
          </a:xfrm>
        </p:grpSpPr>
        <p:sp>
          <p:nvSpPr>
            <p:cNvPr id="155" name="Freeform: Shape 278">
              <a:extLst>
                <a:ext uri="{FF2B5EF4-FFF2-40B4-BE49-F238E27FC236}">
                  <a16:creationId xmlns:a16="http://schemas.microsoft.com/office/drawing/2014/main" id="{371CE828-A4E0-8CEA-01D4-AE11A5539CF3}"/>
                </a:ext>
              </a:extLst>
            </p:cNvPr>
            <p:cNvSpPr/>
            <p:nvPr/>
          </p:nvSpPr>
          <p:spPr>
            <a:xfrm>
              <a:off x="6019911" y="2006410"/>
              <a:ext cx="24479" cy="22288"/>
            </a:xfrm>
            <a:custGeom>
              <a:avLst/>
              <a:gdLst>
                <a:gd name="connsiteX0" fmla="*/ 18097 w 24479"/>
                <a:gd name="connsiteY0" fmla="*/ 0 h 22288"/>
                <a:gd name="connsiteX1" fmla="*/ 24479 w 24479"/>
                <a:gd name="connsiteY1" fmla="*/ 22098 h 22288"/>
                <a:gd name="connsiteX2" fmla="*/ 2191 w 24479"/>
                <a:gd name="connsiteY2" fmla="*/ 22098 h 22288"/>
                <a:gd name="connsiteX3" fmla="*/ 0 w 24479"/>
                <a:gd name="connsiteY3" fmla="*/ 22288 h 22288"/>
                <a:gd name="connsiteX4" fmla="*/ 2476 w 24479"/>
                <a:gd name="connsiteY4" fmla="*/ 9049 h 2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9" h="22288">
                  <a:moveTo>
                    <a:pt x="18097" y="0"/>
                  </a:moveTo>
                  <a:lnTo>
                    <a:pt x="24479" y="22098"/>
                  </a:lnTo>
                  <a:lnTo>
                    <a:pt x="2191" y="22098"/>
                  </a:lnTo>
                  <a:cubicBezTo>
                    <a:pt x="1429" y="22098"/>
                    <a:pt x="762" y="22288"/>
                    <a:pt x="0" y="22288"/>
                  </a:cubicBezTo>
                  <a:lnTo>
                    <a:pt x="2476" y="9049"/>
                  </a:lnTo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79">
              <a:extLst>
                <a:ext uri="{FF2B5EF4-FFF2-40B4-BE49-F238E27FC236}">
                  <a16:creationId xmlns:a16="http://schemas.microsoft.com/office/drawing/2014/main" id="{BC330FEC-E7D7-DB48-8948-78AAA68B6055}"/>
                </a:ext>
              </a:extLst>
            </p:cNvPr>
            <p:cNvSpPr/>
            <p:nvPr/>
          </p:nvSpPr>
          <p:spPr>
            <a:xfrm>
              <a:off x="5698823" y="1915541"/>
              <a:ext cx="400508" cy="169545"/>
            </a:xfrm>
            <a:custGeom>
              <a:avLst/>
              <a:gdLst>
                <a:gd name="connsiteX0" fmla="*/ 399669 w 400508"/>
                <a:gd name="connsiteY0" fmla="*/ 123158 h 169545"/>
                <a:gd name="connsiteX1" fmla="*/ 385763 w 400508"/>
                <a:gd name="connsiteY1" fmla="*/ 75438 h 169545"/>
                <a:gd name="connsiteX2" fmla="*/ 347567 w 400508"/>
                <a:gd name="connsiteY2" fmla="*/ 46768 h 169545"/>
                <a:gd name="connsiteX3" fmla="*/ 259652 w 400508"/>
                <a:gd name="connsiteY3" fmla="*/ 46768 h 169545"/>
                <a:gd name="connsiteX4" fmla="*/ 214789 w 400508"/>
                <a:gd name="connsiteY4" fmla="*/ 86678 h 169545"/>
                <a:gd name="connsiteX5" fmla="*/ 214789 w 400508"/>
                <a:gd name="connsiteY5" fmla="*/ 101822 h 169545"/>
                <a:gd name="connsiteX6" fmla="*/ 212027 w 400508"/>
                <a:gd name="connsiteY6" fmla="*/ 98679 h 169545"/>
                <a:gd name="connsiteX7" fmla="*/ 210122 w 400508"/>
                <a:gd name="connsiteY7" fmla="*/ 96488 h 169545"/>
                <a:gd name="connsiteX8" fmla="*/ 204788 w 400508"/>
                <a:gd name="connsiteY8" fmla="*/ 88964 h 169545"/>
                <a:gd name="connsiteX9" fmla="*/ 200025 w 400508"/>
                <a:gd name="connsiteY9" fmla="*/ 78962 h 169545"/>
                <a:gd name="connsiteX10" fmla="*/ 182975 w 400508"/>
                <a:gd name="connsiteY10" fmla="*/ 28956 h 169545"/>
                <a:gd name="connsiteX11" fmla="*/ 142399 w 400508"/>
                <a:gd name="connsiteY11" fmla="*/ 0 h 169545"/>
                <a:gd name="connsiteX12" fmla="*/ 49054 w 400508"/>
                <a:gd name="connsiteY12" fmla="*/ 0 h 169545"/>
                <a:gd name="connsiteX13" fmla="*/ 0 w 400508"/>
                <a:gd name="connsiteY13" fmla="*/ 51816 h 169545"/>
                <a:gd name="connsiteX14" fmla="*/ 0 w 400508"/>
                <a:gd name="connsiteY14" fmla="*/ 151352 h 169545"/>
                <a:gd name="connsiteX15" fmla="*/ 148400 w 400508"/>
                <a:gd name="connsiteY15" fmla="*/ 151352 h 169545"/>
                <a:gd name="connsiteX16" fmla="*/ 148400 w 400508"/>
                <a:gd name="connsiteY16" fmla="*/ 64484 h 169545"/>
                <a:gd name="connsiteX17" fmla="*/ 152400 w 400508"/>
                <a:gd name="connsiteY17" fmla="*/ 59722 h 169545"/>
                <a:gd name="connsiteX18" fmla="*/ 157734 w 400508"/>
                <a:gd name="connsiteY18" fmla="*/ 63056 h 169545"/>
                <a:gd name="connsiteX19" fmla="*/ 170117 w 400508"/>
                <a:gd name="connsiteY19" fmla="*/ 102013 h 169545"/>
                <a:gd name="connsiteX20" fmla="*/ 179261 w 400508"/>
                <a:gd name="connsiteY20" fmla="*/ 117824 h 169545"/>
                <a:gd name="connsiteX21" fmla="*/ 209645 w 400508"/>
                <a:gd name="connsiteY21" fmla="*/ 151257 h 169545"/>
                <a:gd name="connsiteX22" fmla="*/ 209645 w 400508"/>
                <a:gd name="connsiteY22" fmla="*/ 151257 h 169545"/>
                <a:gd name="connsiteX23" fmla="*/ 218218 w 400508"/>
                <a:gd name="connsiteY23" fmla="*/ 160782 h 169545"/>
                <a:gd name="connsiteX24" fmla="*/ 218218 w 400508"/>
                <a:gd name="connsiteY24" fmla="*/ 160782 h 169545"/>
                <a:gd name="connsiteX25" fmla="*/ 220790 w 400508"/>
                <a:gd name="connsiteY25" fmla="*/ 163640 h 169545"/>
                <a:gd name="connsiteX26" fmla="*/ 234029 w 400508"/>
                <a:gd name="connsiteY26" fmla="*/ 169545 h 169545"/>
                <a:gd name="connsiteX27" fmla="*/ 249555 w 400508"/>
                <a:gd name="connsiteY27" fmla="*/ 160877 h 169545"/>
                <a:gd name="connsiteX28" fmla="*/ 249650 w 400508"/>
                <a:gd name="connsiteY28" fmla="*/ 160877 h 169545"/>
                <a:gd name="connsiteX29" fmla="*/ 251746 w 400508"/>
                <a:gd name="connsiteY29" fmla="*/ 155448 h 169545"/>
                <a:gd name="connsiteX30" fmla="*/ 252222 w 400508"/>
                <a:gd name="connsiteY30" fmla="*/ 151352 h 169545"/>
                <a:gd name="connsiteX31" fmla="*/ 304133 w 400508"/>
                <a:gd name="connsiteY31" fmla="*/ 151352 h 169545"/>
                <a:gd name="connsiteX32" fmla="*/ 304133 w 400508"/>
                <a:gd name="connsiteY32" fmla="*/ 151162 h 169545"/>
                <a:gd name="connsiteX33" fmla="*/ 378524 w 400508"/>
                <a:gd name="connsiteY33" fmla="*/ 151162 h 169545"/>
                <a:gd name="connsiteX34" fmla="*/ 396145 w 400508"/>
                <a:gd name="connsiteY34" fmla="*/ 142494 h 169545"/>
                <a:gd name="connsiteX35" fmla="*/ 399574 w 400508"/>
                <a:gd name="connsiteY35" fmla="*/ 123158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08" h="169545">
                  <a:moveTo>
                    <a:pt x="399669" y="123158"/>
                  </a:moveTo>
                  <a:lnTo>
                    <a:pt x="385763" y="75438"/>
                  </a:lnTo>
                  <a:cubicBezTo>
                    <a:pt x="380810" y="58579"/>
                    <a:pt x="365093" y="46768"/>
                    <a:pt x="347567" y="46768"/>
                  </a:cubicBezTo>
                  <a:lnTo>
                    <a:pt x="259652" y="46768"/>
                  </a:lnTo>
                  <a:cubicBezTo>
                    <a:pt x="236982" y="47911"/>
                    <a:pt x="218599" y="64865"/>
                    <a:pt x="214789" y="86678"/>
                  </a:cubicBezTo>
                  <a:lnTo>
                    <a:pt x="214789" y="101822"/>
                  </a:lnTo>
                  <a:lnTo>
                    <a:pt x="212027" y="98679"/>
                  </a:lnTo>
                  <a:lnTo>
                    <a:pt x="210122" y="96488"/>
                  </a:lnTo>
                  <a:cubicBezTo>
                    <a:pt x="208121" y="94107"/>
                    <a:pt x="206407" y="91631"/>
                    <a:pt x="204788" y="88964"/>
                  </a:cubicBezTo>
                  <a:cubicBezTo>
                    <a:pt x="202883" y="85820"/>
                    <a:pt x="201263" y="82487"/>
                    <a:pt x="200025" y="78962"/>
                  </a:cubicBezTo>
                  <a:lnTo>
                    <a:pt x="182975" y="28956"/>
                  </a:lnTo>
                  <a:cubicBezTo>
                    <a:pt x="176975" y="11621"/>
                    <a:pt x="160687" y="0"/>
                    <a:pt x="142399" y="0"/>
                  </a:cubicBezTo>
                  <a:lnTo>
                    <a:pt x="49054" y="0"/>
                  </a:lnTo>
                  <a:cubicBezTo>
                    <a:pt x="21622" y="1429"/>
                    <a:pt x="0" y="24098"/>
                    <a:pt x="0" y="51816"/>
                  </a:cubicBezTo>
                  <a:lnTo>
                    <a:pt x="0" y="151352"/>
                  </a:lnTo>
                  <a:lnTo>
                    <a:pt x="148400" y="151352"/>
                  </a:lnTo>
                  <a:lnTo>
                    <a:pt x="148400" y="64484"/>
                  </a:lnTo>
                  <a:cubicBezTo>
                    <a:pt x="148400" y="62103"/>
                    <a:pt x="150114" y="60103"/>
                    <a:pt x="152400" y="59722"/>
                  </a:cubicBezTo>
                  <a:cubicBezTo>
                    <a:pt x="154781" y="59341"/>
                    <a:pt x="156972" y="60770"/>
                    <a:pt x="157734" y="63056"/>
                  </a:cubicBezTo>
                  <a:lnTo>
                    <a:pt x="170117" y="102013"/>
                  </a:lnTo>
                  <a:cubicBezTo>
                    <a:pt x="171926" y="107823"/>
                    <a:pt x="175070" y="113348"/>
                    <a:pt x="179261" y="117824"/>
                  </a:cubicBezTo>
                  <a:lnTo>
                    <a:pt x="209645" y="151257"/>
                  </a:lnTo>
                  <a:lnTo>
                    <a:pt x="209645" y="151257"/>
                  </a:lnTo>
                  <a:lnTo>
                    <a:pt x="218218" y="160782"/>
                  </a:lnTo>
                  <a:lnTo>
                    <a:pt x="218218" y="160782"/>
                  </a:lnTo>
                  <a:lnTo>
                    <a:pt x="220790" y="163640"/>
                  </a:lnTo>
                  <a:cubicBezTo>
                    <a:pt x="224123" y="167450"/>
                    <a:pt x="228981" y="169545"/>
                    <a:pt x="234029" y="169545"/>
                  </a:cubicBezTo>
                  <a:cubicBezTo>
                    <a:pt x="240602" y="169545"/>
                    <a:pt x="246317" y="166116"/>
                    <a:pt x="249555" y="160877"/>
                  </a:cubicBezTo>
                  <a:lnTo>
                    <a:pt x="249650" y="160877"/>
                  </a:lnTo>
                  <a:cubicBezTo>
                    <a:pt x="250603" y="159163"/>
                    <a:pt x="251365" y="157353"/>
                    <a:pt x="251746" y="155448"/>
                  </a:cubicBezTo>
                  <a:cubicBezTo>
                    <a:pt x="252032" y="154115"/>
                    <a:pt x="252222" y="152686"/>
                    <a:pt x="252222" y="151352"/>
                  </a:cubicBezTo>
                  <a:lnTo>
                    <a:pt x="304133" y="151352"/>
                  </a:lnTo>
                  <a:lnTo>
                    <a:pt x="304133" y="151162"/>
                  </a:lnTo>
                  <a:lnTo>
                    <a:pt x="378524" y="151162"/>
                  </a:lnTo>
                  <a:cubicBezTo>
                    <a:pt x="385477" y="151257"/>
                    <a:pt x="391954" y="148114"/>
                    <a:pt x="396145" y="142494"/>
                  </a:cubicBezTo>
                  <a:cubicBezTo>
                    <a:pt x="400336" y="136874"/>
                    <a:pt x="401574" y="129826"/>
                    <a:pt x="399574" y="123158"/>
                  </a:cubicBez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7">
              <a:extLst>
                <a:ext uri="{FF2B5EF4-FFF2-40B4-BE49-F238E27FC236}">
                  <a16:creationId xmlns:a16="http://schemas.microsoft.com/office/drawing/2014/main" id="{33885298-A812-E17B-0AAD-5265C1DDCE83}"/>
                </a:ext>
              </a:extLst>
            </p:cNvPr>
            <p:cNvGrpSpPr/>
            <p:nvPr/>
          </p:nvGrpSpPr>
          <p:grpSpPr>
            <a:xfrm>
              <a:off x="5658437" y="1761807"/>
              <a:ext cx="449960" cy="382428"/>
              <a:chOff x="6382040" y="1935860"/>
              <a:chExt cx="449960" cy="382428"/>
            </a:xfrm>
            <a:solidFill>
              <a:srgbClr val="000000"/>
            </a:solidFill>
          </p:grpSpPr>
          <p:sp>
            <p:nvSpPr>
              <p:cNvPr id="158" name="Freeform: Shape 281">
                <a:extLst>
                  <a:ext uri="{FF2B5EF4-FFF2-40B4-BE49-F238E27FC236}">
                    <a16:creationId xmlns:a16="http://schemas.microsoft.com/office/drawing/2014/main" id="{7722B63C-D245-CFB2-73DE-903B549F552F}"/>
                  </a:ext>
                </a:extLst>
              </p:cNvPr>
              <p:cNvSpPr/>
              <p:nvPr/>
            </p:nvSpPr>
            <p:spPr>
              <a:xfrm>
                <a:off x="6652074" y="1989867"/>
                <a:ext cx="115442" cy="115538"/>
              </a:xfrm>
              <a:custGeom>
                <a:avLst/>
                <a:gdLst>
                  <a:gd name="connsiteX0" fmla="*/ 26670 w 115442"/>
                  <a:gd name="connsiteY0" fmla="*/ 94583 h 115538"/>
                  <a:gd name="connsiteX1" fmla="*/ 88868 w 115442"/>
                  <a:gd name="connsiteY1" fmla="*/ 94583 h 115538"/>
                  <a:gd name="connsiteX2" fmla="*/ 105918 w 115442"/>
                  <a:gd name="connsiteY2" fmla="*/ 57817 h 115538"/>
                  <a:gd name="connsiteX3" fmla="*/ 57722 w 115442"/>
                  <a:gd name="connsiteY3" fmla="*/ 9525 h 115538"/>
                  <a:gd name="connsiteX4" fmla="*/ 9525 w 115442"/>
                  <a:gd name="connsiteY4" fmla="*/ 57817 h 115538"/>
                  <a:gd name="connsiteX5" fmla="*/ 26670 w 115442"/>
                  <a:gd name="connsiteY5" fmla="*/ 94583 h 115538"/>
                  <a:gd name="connsiteX6" fmla="*/ 57722 w 115442"/>
                  <a:gd name="connsiteY6" fmla="*/ 0 h 115538"/>
                  <a:gd name="connsiteX7" fmla="*/ 115443 w 115442"/>
                  <a:gd name="connsiteY7" fmla="*/ 57817 h 115538"/>
                  <a:gd name="connsiteX8" fmla="*/ 94964 w 115442"/>
                  <a:gd name="connsiteY8" fmla="*/ 101918 h 115538"/>
                  <a:gd name="connsiteX9" fmla="*/ 57722 w 115442"/>
                  <a:gd name="connsiteY9" fmla="*/ 115538 h 115538"/>
                  <a:gd name="connsiteX10" fmla="*/ 20479 w 115442"/>
                  <a:gd name="connsiteY10" fmla="*/ 101918 h 115538"/>
                  <a:gd name="connsiteX11" fmla="*/ 0 w 115442"/>
                  <a:gd name="connsiteY11" fmla="*/ 57817 h 115538"/>
                  <a:gd name="connsiteX12" fmla="*/ 57722 w 115442"/>
                  <a:gd name="connsiteY12" fmla="*/ 0 h 11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442" h="115538">
                    <a:moveTo>
                      <a:pt x="26670" y="94583"/>
                    </a:moveTo>
                    <a:cubicBezTo>
                      <a:pt x="44005" y="109347"/>
                      <a:pt x="71438" y="109347"/>
                      <a:pt x="88868" y="94583"/>
                    </a:cubicBezTo>
                    <a:cubicBezTo>
                      <a:pt x="99727" y="85439"/>
                      <a:pt x="105918" y="72009"/>
                      <a:pt x="105918" y="57817"/>
                    </a:cubicBezTo>
                    <a:cubicBezTo>
                      <a:pt x="105918" y="31242"/>
                      <a:pt x="84296" y="9525"/>
                      <a:pt x="57722" y="9525"/>
                    </a:cubicBezTo>
                    <a:cubicBezTo>
                      <a:pt x="31147" y="9525"/>
                      <a:pt x="9525" y="31242"/>
                      <a:pt x="9525" y="57817"/>
                    </a:cubicBezTo>
                    <a:cubicBezTo>
                      <a:pt x="9525" y="72009"/>
                      <a:pt x="15716" y="85439"/>
                      <a:pt x="26670" y="94583"/>
                    </a:cubicBezTo>
                    <a:close/>
                    <a:moveTo>
                      <a:pt x="57722" y="0"/>
                    </a:moveTo>
                    <a:cubicBezTo>
                      <a:pt x="89535" y="0"/>
                      <a:pt x="115443" y="25908"/>
                      <a:pt x="115443" y="57817"/>
                    </a:cubicBezTo>
                    <a:cubicBezTo>
                      <a:pt x="115443" y="74771"/>
                      <a:pt x="108014" y="90869"/>
                      <a:pt x="94964" y="101918"/>
                    </a:cubicBezTo>
                    <a:cubicBezTo>
                      <a:pt x="84582" y="110681"/>
                      <a:pt x="71342" y="115538"/>
                      <a:pt x="57722" y="115538"/>
                    </a:cubicBezTo>
                    <a:cubicBezTo>
                      <a:pt x="44101" y="115538"/>
                      <a:pt x="30861" y="110681"/>
                      <a:pt x="20479" y="101918"/>
                    </a:cubicBezTo>
                    <a:cubicBezTo>
                      <a:pt x="7430" y="90869"/>
                      <a:pt x="0" y="74771"/>
                      <a:pt x="0" y="57817"/>
                    </a:cubicBezTo>
                    <a:cubicBezTo>
                      <a:pt x="0" y="25908"/>
                      <a:pt x="25908" y="0"/>
                      <a:pt x="57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2">
                <a:extLst>
                  <a:ext uri="{FF2B5EF4-FFF2-40B4-BE49-F238E27FC236}">
                    <a16:creationId xmlns:a16="http://schemas.microsoft.com/office/drawing/2014/main" id="{0268681F-A107-8F30-B518-6A69C90B32CE}"/>
                  </a:ext>
                </a:extLst>
              </p:cNvPr>
              <p:cNvSpPr/>
              <p:nvPr/>
            </p:nvSpPr>
            <p:spPr>
              <a:xfrm>
                <a:off x="6515571" y="2262187"/>
                <a:ext cx="266065" cy="56102"/>
              </a:xfrm>
              <a:custGeom>
                <a:avLst/>
                <a:gdLst>
                  <a:gd name="connsiteX0" fmla="*/ 115738 w 266065"/>
                  <a:gd name="connsiteY0" fmla="*/ 46577 h 56102"/>
                  <a:gd name="connsiteX1" fmla="*/ 194796 w 266065"/>
                  <a:gd name="connsiteY1" fmla="*/ 46577 h 56102"/>
                  <a:gd name="connsiteX2" fmla="*/ 246517 w 266065"/>
                  <a:gd name="connsiteY2" fmla="*/ 9525 h 56102"/>
                  <a:gd name="connsiteX3" fmla="*/ 167459 w 266065"/>
                  <a:gd name="connsiteY3" fmla="*/ 9525 h 56102"/>
                  <a:gd name="connsiteX4" fmla="*/ 115738 w 266065"/>
                  <a:gd name="connsiteY4" fmla="*/ 46577 h 56102"/>
                  <a:gd name="connsiteX5" fmla="*/ 100308 w 266065"/>
                  <a:gd name="connsiteY5" fmla="*/ 56102 h 56102"/>
                  <a:gd name="connsiteX6" fmla="*/ 4772 w 266065"/>
                  <a:gd name="connsiteY6" fmla="*/ 56102 h 56102"/>
                  <a:gd name="connsiteX7" fmla="*/ 200 w 266065"/>
                  <a:gd name="connsiteY7" fmla="*/ 52769 h 56102"/>
                  <a:gd name="connsiteX8" fmla="*/ 2010 w 266065"/>
                  <a:gd name="connsiteY8" fmla="*/ 47434 h 56102"/>
                  <a:gd name="connsiteX9" fmla="*/ 67066 w 266065"/>
                  <a:gd name="connsiteY9" fmla="*/ 857 h 56102"/>
                  <a:gd name="connsiteX10" fmla="*/ 69828 w 266065"/>
                  <a:gd name="connsiteY10" fmla="*/ 0 h 56102"/>
                  <a:gd name="connsiteX11" fmla="*/ 261281 w 266065"/>
                  <a:gd name="connsiteY11" fmla="*/ 0 h 56102"/>
                  <a:gd name="connsiteX12" fmla="*/ 265853 w 266065"/>
                  <a:gd name="connsiteY12" fmla="*/ 3239 h 56102"/>
                  <a:gd name="connsiteX13" fmla="*/ 264043 w 266065"/>
                  <a:gd name="connsiteY13" fmla="*/ 8573 h 56102"/>
                  <a:gd name="connsiteX14" fmla="*/ 198987 w 266065"/>
                  <a:gd name="connsiteY14" fmla="*/ 55150 h 56102"/>
                  <a:gd name="connsiteX15" fmla="*/ 196225 w 266065"/>
                  <a:gd name="connsiteY15" fmla="*/ 56102 h 56102"/>
                  <a:gd name="connsiteX16" fmla="*/ 100213 w 266065"/>
                  <a:gd name="connsiteY16" fmla="*/ 56102 h 56102"/>
                  <a:gd name="connsiteX17" fmla="*/ 19726 w 266065"/>
                  <a:gd name="connsiteY17" fmla="*/ 46577 h 56102"/>
                  <a:gd name="connsiteX18" fmla="*/ 98784 w 266065"/>
                  <a:gd name="connsiteY18" fmla="*/ 46577 h 56102"/>
                  <a:gd name="connsiteX19" fmla="*/ 150600 w 266065"/>
                  <a:gd name="connsiteY19" fmla="*/ 9525 h 56102"/>
                  <a:gd name="connsiteX20" fmla="*/ 71447 w 266065"/>
                  <a:gd name="connsiteY20" fmla="*/ 9525 h 56102"/>
                  <a:gd name="connsiteX21" fmla="*/ 19726 w 266065"/>
                  <a:gd name="connsiteY21" fmla="*/ 46577 h 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6065" h="56102">
                    <a:moveTo>
                      <a:pt x="115738" y="46577"/>
                    </a:moveTo>
                    <a:lnTo>
                      <a:pt x="194796" y="46577"/>
                    </a:lnTo>
                    <a:lnTo>
                      <a:pt x="246517" y="9525"/>
                    </a:lnTo>
                    <a:lnTo>
                      <a:pt x="167459" y="9525"/>
                    </a:lnTo>
                    <a:lnTo>
                      <a:pt x="115738" y="46577"/>
                    </a:lnTo>
                    <a:close/>
                    <a:moveTo>
                      <a:pt x="100308" y="56102"/>
                    </a:moveTo>
                    <a:lnTo>
                      <a:pt x="4772" y="56102"/>
                    </a:lnTo>
                    <a:cubicBezTo>
                      <a:pt x="2677" y="56102"/>
                      <a:pt x="867" y="54769"/>
                      <a:pt x="200" y="52769"/>
                    </a:cubicBezTo>
                    <a:cubicBezTo>
                      <a:pt x="-371" y="50768"/>
                      <a:pt x="295" y="48673"/>
                      <a:pt x="2010" y="47434"/>
                    </a:cubicBezTo>
                    <a:lnTo>
                      <a:pt x="67066" y="857"/>
                    </a:lnTo>
                    <a:cubicBezTo>
                      <a:pt x="67923" y="286"/>
                      <a:pt x="68875" y="0"/>
                      <a:pt x="69828" y="0"/>
                    </a:cubicBezTo>
                    <a:lnTo>
                      <a:pt x="261281" y="0"/>
                    </a:lnTo>
                    <a:cubicBezTo>
                      <a:pt x="263376" y="0"/>
                      <a:pt x="265186" y="1333"/>
                      <a:pt x="265853" y="3239"/>
                    </a:cubicBezTo>
                    <a:cubicBezTo>
                      <a:pt x="266424" y="5239"/>
                      <a:pt x="265853" y="7429"/>
                      <a:pt x="264043" y="8573"/>
                    </a:cubicBezTo>
                    <a:lnTo>
                      <a:pt x="198987" y="55150"/>
                    </a:lnTo>
                    <a:cubicBezTo>
                      <a:pt x="198225" y="55721"/>
                      <a:pt x="197272" y="56102"/>
                      <a:pt x="196225" y="56102"/>
                    </a:cubicBezTo>
                    <a:lnTo>
                      <a:pt x="100213" y="56102"/>
                    </a:lnTo>
                    <a:close/>
                    <a:moveTo>
                      <a:pt x="19726" y="46577"/>
                    </a:moveTo>
                    <a:lnTo>
                      <a:pt x="98784" y="46577"/>
                    </a:lnTo>
                    <a:lnTo>
                      <a:pt x="150600" y="9525"/>
                    </a:lnTo>
                    <a:lnTo>
                      <a:pt x="71447" y="9525"/>
                    </a:lnTo>
                    <a:lnTo>
                      <a:pt x="19726" y="4657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283">
                <a:extLst>
                  <a:ext uri="{FF2B5EF4-FFF2-40B4-BE49-F238E27FC236}">
                    <a16:creationId xmlns:a16="http://schemas.microsoft.com/office/drawing/2014/main" id="{9271CBFE-4D2B-3D9B-968F-831A7596501A}"/>
                  </a:ext>
                </a:extLst>
              </p:cNvPr>
              <p:cNvSpPr/>
              <p:nvPr/>
            </p:nvSpPr>
            <p:spPr>
              <a:xfrm>
                <a:off x="6448524" y="1935860"/>
                <a:ext cx="122682" cy="122777"/>
              </a:xfrm>
              <a:custGeom>
                <a:avLst/>
                <a:gdLst>
                  <a:gd name="connsiteX0" fmla="*/ 113157 w 122682"/>
                  <a:gd name="connsiteY0" fmla="*/ 61436 h 122777"/>
                  <a:gd name="connsiteX1" fmla="*/ 61341 w 122682"/>
                  <a:gd name="connsiteY1" fmla="*/ 9525 h 122777"/>
                  <a:gd name="connsiteX2" fmla="*/ 9525 w 122682"/>
                  <a:gd name="connsiteY2" fmla="*/ 61436 h 122777"/>
                  <a:gd name="connsiteX3" fmla="*/ 27908 w 122682"/>
                  <a:gd name="connsiteY3" fmla="*/ 100965 h 122777"/>
                  <a:gd name="connsiteX4" fmla="*/ 94774 w 122682"/>
                  <a:gd name="connsiteY4" fmla="*/ 100965 h 122777"/>
                  <a:gd name="connsiteX5" fmla="*/ 113157 w 122682"/>
                  <a:gd name="connsiteY5" fmla="*/ 61436 h 122777"/>
                  <a:gd name="connsiteX6" fmla="*/ 0 w 122682"/>
                  <a:gd name="connsiteY6" fmla="*/ 61436 h 122777"/>
                  <a:gd name="connsiteX7" fmla="*/ 61341 w 122682"/>
                  <a:gd name="connsiteY7" fmla="*/ 0 h 122777"/>
                  <a:gd name="connsiteX8" fmla="*/ 122682 w 122682"/>
                  <a:gd name="connsiteY8" fmla="*/ 61436 h 122777"/>
                  <a:gd name="connsiteX9" fmla="*/ 100965 w 122682"/>
                  <a:gd name="connsiteY9" fmla="*/ 108299 h 122777"/>
                  <a:gd name="connsiteX10" fmla="*/ 61341 w 122682"/>
                  <a:gd name="connsiteY10" fmla="*/ 122777 h 122777"/>
                  <a:gd name="connsiteX11" fmla="*/ 21717 w 122682"/>
                  <a:gd name="connsiteY11" fmla="*/ 108299 h 122777"/>
                  <a:gd name="connsiteX12" fmla="*/ 0 w 122682"/>
                  <a:gd name="connsiteY12" fmla="*/ 61436 h 12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82" h="122777">
                    <a:moveTo>
                      <a:pt x="113157" y="61436"/>
                    </a:moveTo>
                    <a:cubicBezTo>
                      <a:pt x="113157" y="32766"/>
                      <a:pt x="89916" y="9525"/>
                      <a:pt x="61341" y="9525"/>
                    </a:cubicBezTo>
                    <a:cubicBezTo>
                      <a:pt x="32766" y="9525"/>
                      <a:pt x="9525" y="32766"/>
                      <a:pt x="9525" y="61436"/>
                    </a:cubicBezTo>
                    <a:cubicBezTo>
                      <a:pt x="9525" y="76676"/>
                      <a:pt x="16193" y="91059"/>
                      <a:pt x="27908" y="100965"/>
                    </a:cubicBezTo>
                    <a:cubicBezTo>
                      <a:pt x="46577" y="116777"/>
                      <a:pt x="76105" y="116777"/>
                      <a:pt x="94774" y="100965"/>
                    </a:cubicBezTo>
                    <a:cubicBezTo>
                      <a:pt x="106490" y="91059"/>
                      <a:pt x="113157" y="76676"/>
                      <a:pt x="113157" y="61436"/>
                    </a:cubicBezTo>
                    <a:close/>
                    <a:moveTo>
                      <a:pt x="0" y="61436"/>
                    </a:moveTo>
                    <a:cubicBezTo>
                      <a:pt x="0" y="27527"/>
                      <a:pt x="27527" y="0"/>
                      <a:pt x="61341" y="0"/>
                    </a:cubicBezTo>
                    <a:cubicBezTo>
                      <a:pt x="95155" y="0"/>
                      <a:pt x="122682" y="27527"/>
                      <a:pt x="122682" y="61436"/>
                    </a:cubicBezTo>
                    <a:cubicBezTo>
                      <a:pt x="122682" y="79439"/>
                      <a:pt x="114776" y="96584"/>
                      <a:pt x="100965" y="108299"/>
                    </a:cubicBezTo>
                    <a:cubicBezTo>
                      <a:pt x="89821" y="117634"/>
                      <a:pt x="75819" y="122777"/>
                      <a:pt x="61341" y="122777"/>
                    </a:cubicBezTo>
                    <a:cubicBezTo>
                      <a:pt x="46863" y="122777"/>
                      <a:pt x="32861" y="117634"/>
                      <a:pt x="21717" y="108299"/>
                    </a:cubicBezTo>
                    <a:cubicBezTo>
                      <a:pt x="7906" y="96584"/>
                      <a:pt x="0" y="79439"/>
                      <a:pt x="0" y="614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84">
                <a:extLst>
                  <a:ext uri="{FF2B5EF4-FFF2-40B4-BE49-F238E27FC236}">
                    <a16:creationId xmlns:a16="http://schemas.microsoft.com/office/drawing/2014/main" id="{1250FB06-14A7-F31A-BE0E-62368BE57856}"/>
                  </a:ext>
                </a:extLst>
              </p:cNvPr>
              <p:cNvSpPr/>
              <p:nvPr/>
            </p:nvSpPr>
            <p:spPr>
              <a:xfrm>
                <a:off x="6382040" y="2068163"/>
                <a:ext cx="449960" cy="188595"/>
              </a:xfrm>
              <a:custGeom>
                <a:avLst/>
                <a:gdLst>
                  <a:gd name="connsiteX0" fmla="*/ 288036 w 449960"/>
                  <a:gd name="connsiteY0" fmla="*/ 56293 h 188595"/>
                  <a:gd name="connsiteX1" fmla="*/ 243173 w 449960"/>
                  <a:gd name="connsiteY1" fmla="*/ 96203 h 188595"/>
                  <a:gd name="connsiteX2" fmla="*/ 245650 w 449960"/>
                  <a:gd name="connsiteY2" fmla="*/ 99727 h 188595"/>
                  <a:gd name="connsiteX3" fmla="*/ 283464 w 449960"/>
                  <a:gd name="connsiteY3" fmla="*/ 143066 h 188595"/>
                  <a:gd name="connsiteX4" fmla="*/ 290132 w 449960"/>
                  <a:gd name="connsiteY4" fmla="*/ 160782 h 188595"/>
                  <a:gd name="connsiteX5" fmla="*/ 332613 w 449960"/>
                  <a:gd name="connsiteY5" fmla="*/ 160782 h 188595"/>
                  <a:gd name="connsiteX6" fmla="*/ 327755 w 449960"/>
                  <a:gd name="connsiteY6" fmla="*/ 146399 h 188595"/>
                  <a:gd name="connsiteX7" fmla="*/ 339185 w 449960"/>
                  <a:gd name="connsiteY7" fmla="*/ 126111 h 188595"/>
                  <a:gd name="connsiteX8" fmla="*/ 342614 w 449960"/>
                  <a:gd name="connsiteY8" fmla="*/ 107633 h 188595"/>
                  <a:gd name="connsiteX9" fmla="*/ 348139 w 449960"/>
                  <a:gd name="connsiteY9" fmla="*/ 103823 h 188595"/>
                  <a:gd name="connsiteX10" fmla="*/ 351949 w 449960"/>
                  <a:gd name="connsiteY10" fmla="*/ 109442 h 188595"/>
                  <a:gd name="connsiteX11" fmla="*/ 349472 w 449960"/>
                  <a:gd name="connsiteY11" fmla="*/ 122682 h 188595"/>
                  <a:gd name="connsiteX12" fmla="*/ 351663 w 449960"/>
                  <a:gd name="connsiteY12" fmla="*/ 122492 h 188595"/>
                  <a:gd name="connsiteX13" fmla="*/ 373952 w 449960"/>
                  <a:gd name="connsiteY13" fmla="*/ 122492 h 188595"/>
                  <a:gd name="connsiteX14" fmla="*/ 367570 w 449960"/>
                  <a:gd name="connsiteY14" fmla="*/ 100394 h 188595"/>
                  <a:gd name="connsiteX15" fmla="*/ 370808 w 449960"/>
                  <a:gd name="connsiteY15" fmla="*/ 94583 h 188595"/>
                  <a:gd name="connsiteX16" fmla="*/ 376714 w 449960"/>
                  <a:gd name="connsiteY16" fmla="*/ 97822 h 188595"/>
                  <a:gd name="connsiteX17" fmla="*/ 384810 w 449960"/>
                  <a:gd name="connsiteY17" fmla="*/ 125920 h 188595"/>
                  <a:gd name="connsiteX18" fmla="*/ 384048 w 449960"/>
                  <a:gd name="connsiteY18" fmla="*/ 130112 h 188595"/>
                  <a:gd name="connsiteX19" fmla="*/ 380238 w 449960"/>
                  <a:gd name="connsiteY19" fmla="*/ 132017 h 188595"/>
                  <a:gd name="connsiteX20" fmla="*/ 351663 w 449960"/>
                  <a:gd name="connsiteY20" fmla="*/ 132017 h 188595"/>
                  <a:gd name="connsiteX21" fmla="*/ 347567 w 449960"/>
                  <a:gd name="connsiteY21" fmla="*/ 132683 h 188595"/>
                  <a:gd name="connsiteX22" fmla="*/ 337280 w 449960"/>
                  <a:gd name="connsiteY22" fmla="*/ 146399 h 188595"/>
                  <a:gd name="connsiteX23" fmla="*/ 342900 w 449960"/>
                  <a:gd name="connsiteY23" fmla="*/ 157734 h 188595"/>
                  <a:gd name="connsiteX24" fmla="*/ 351663 w 449960"/>
                  <a:gd name="connsiteY24" fmla="*/ 160782 h 188595"/>
                  <a:gd name="connsiteX25" fmla="*/ 407003 w 449960"/>
                  <a:gd name="connsiteY25" fmla="*/ 160782 h 188595"/>
                  <a:gd name="connsiteX26" fmla="*/ 424625 w 449960"/>
                  <a:gd name="connsiteY26" fmla="*/ 152019 h 188595"/>
                  <a:gd name="connsiteX27" fmla="*/ 428054 w 449960"/>
                  <a:gd name="connsiteY27" fmla="*/ 132683 h 188595"/>
                  <a:gd name="connsiteX28" fmla="*/ 414147 w 449960"/>
                  <a:gd name="connsiteY28" fmla="*/ 84963 h 188595"/>
                  <a:gd name="connsiteX29" fmla="*/ 375952 w 449960"/>
                  <a:gd name="connsiteY29" fmla="*/ 56293 h 188595"/>
                  <a:gd name="connsiteX30" fmla="*/ 288036 w 449960"/>
                  <a:gd name="connsiteY30" fmla="*/ 56293 h 188595"/>
                  <a:gd name="connsiteX31" fmla="*/ 200597 w 449960"/>
                  <a:gd name="connsiteY31" fmla="*/ 133826 h 188595"/>
                  <a:gd name="connsiteX32" fmla="*/ 189357 w 449960"/>
                  <a:gd name="connsiteY32" fmla="*/ 114395 h 188595"/>
                  <a:gd name="connsiteX33" fmla="*/ 186309 w 449960"/>
                  <a:gd name="connsiteY33" fmla="*/ 104680 h 188595"/>
                  <a:gd name="connsiteX34" fmla="*/ 186309 w 449960"/>
                  <a:gd name="connsiteY34" fmla="*/ 160877 h 188595"/>
                  <a:gd name="connsiteX35" fmla="*/ 225171 w 449960"/>
                  <a:gd name="connsiteY35" fmla="*/ 160877 h 188595"/>
                  <a:gd name="connsiteX36" fmla="*/ 200597 w 449960"/>
                  <a:gd name="connsiteY36" fmla="*/ 133826 h 188595"/>
                  <a:gd name="connsiteX37" fmla="*/ 18860 w 449960"/>
                  <a:gd name="connsiteY37" fmla="*/ 61341 h 188595"/>
                  <a:gd name="connsiteX38" fmla="*/ 77248 w 449960"/>
                  <a:gd name="connsiteY38" fmla="*/ 0 h 188595"/>
                  <a:gd name="connsiteX39" fmla="*/ 170783 w 449960"/>
                  <a:gd name="connsiteY39" fmla="*/ 0 h 188595"/>
                  <a:gd name="connsiteX40" fmla="*/ 220313 w 449960"/>
                  <a:gd name="connsiteY40" fmla="*/ 35433 h 188595"/>
                  <a:gd name="connsiteX41" fmla="*/ 236792 w 449960"/>
                  <a:gd name="connsiteY41" fmla="*/ 83534 h 188595"/>
                  <a:gd name="connsiteX42" fmla="*/ 287846 w 449960"/>
                  <a:gd name="connsiteY42" fmla="*/ 46768 h 188595"/>
                  <a:gd name="connsiteX43" fmla="*/ 375952 w 449960"/>
                  <a:gd name="connsiteY43" fmla="*/ 46768 h 188595"/>
                  <a:gd name="connsiteX44" fmla="*/ 423291 w 449960"/>
                  <a:gd name="connsiteY44" fmla="*/ 82296 h 188595"/>
                  <a:gd name="connsiteX45" fmla="*/ 437198 w 449960"/>
                  <a:gd name="connsiteY45" fmla="*/ 130016 h 188595"/>
                  <a:gd name="connsiteX46" fmla="*/ 432244 w 449960"/>
                  <a:gd name="connsiteY46" fmla="*/ 157734 h 188595"/>
                  <a:gd name="connsiteX47" fmla="*/ 429197 w 449960"/>
                  <a:gd name="connsiteY47" fmla="*/ 160877 h 188595"/>
                  <a:gd name="connsiteX48" fmla="*/ 445199 w 449960"/>
                  <a:gd name="connsiteY48" fmla="*/ 160877 h 188595"/>
                  <a:gd name="connsiteX49" fmla="*/ 449961 w 449960"/>
                  <a:gd name="connsiteY49" fmla="*/ 165640 h 188595"/>
                  <a:gd name="connsiteX50" fmla="*/ 445199 w 449960"/>
                  <a:gd name="connsiteY50" fmla="*/ 170402 h 188595"/>
                  <a:gd name="connsiteX51" fmla="*/ 340519 w 449960"/>
                  <a:gd name="connsiteY51" fmla="*/ 170402 h 188595"/>
                  <a:gd name="connsiteX52" fmla="*/ 339090 w 449960"/>
                  <a:gd name="connsiteY52" fmla="*/ 178022 h 188595"/>
                  <a:gd name="connsiteX53" fmla="*/ 334423 w 449960"/>
                  <a:gd name="connsiteY53" fmla="*/ 181928 h 188595"/>
                  <a:gd name="connsiteX54" fmla="*/ 333470 w 449960"/>
                  <a:gd name="connsiteY54" fmla="*/ 181832 h 188595"/>
                  <a:gd name="connsiteX55" fmla="*/ 329756 w 449960"/>
                  <a:gd name="connsiteY55" fmla="*/ 176308 h 188595"/>
                  <a:gd name="connsiteX56" fmla="*/ 330803 w 449960"/>
                  <a:gd name="connsiteY56" fmla="*/ 170402 h 188595"/>
                  <a:gd name="connsiteX57" fmla="*/ 288512 w 449960"/>
                  <a:gd name="connsiteY57" fmla="*/ 170402 h 188595"/>
                  <a:gd name="connsiteX58" fmla="*/ 262700 w 449960"/>
                  <a:gd name="connsiteY58" fmla="*/ 188595 h 188595"/>
                  <a:gd name="connsiteX59" fmla="*/ 242221 w 449960"/>
                  <a:gd name="connsiteY59" fmla="*/ 179642 h 188595"/>
                  <a:gd name="connsiteX60" fmla="*/ 233839 w 449960"/>
                  <a:gd name="connsiteY60" fmla="*/ 170402 h 188595"/>
                  <a:gd name="connsiteX61" fmla="*/ 4763 w 449960"/>
                  <a:gd name="connsiteY61" fmla="*/ 170402 h 188595"/>
                  <a:gd name="connsiteX62" fmla="*/ 0 w 449960"/>
                  <a:gd name="connsiteY62" fmla="*/ 165640 h 188595"/>
                  <a:gd name="connsiteX63" fmla="*/ 4763 w 449960"/>
                  <a:gd name="connsiteY63" fmla="*/ 160877 h 188595"/>
                  <a:gd name="connsiteX64" fmla="*/ 18955 w 449960"/>
                  <a:gd name="connsiteY64" fmla="*/ 160877 h 188595"/>
                  <a:gd name="connsiteX65" fmla="*/ 18955 w 449960"/>
                  <a:gd name="connsiteY65" fmla="*/ 61341 h 188595"/>
                  <a:gd name="connsiteX66" fmla="*/ 66485 w 449960"/>
                  <a:gd name="connsiteY66" fmla="*/ 160877 h 188595"/>
                  <a:gd name="connsiteX67" fmla="*/ 66485 w 449960"/>
                  <a:gd name="connsiteY67" fmla="*/ 80391 h 188595"/>
                  <a:gd name="connsiteX68" fmla="*/ 71247 w 449960"/>
                  <a:gd name="connsiteY68" fmla="*/ 75629 h 188595"/>
                  <a:gd name="connsiteX69" fmla="*/ 76010 w 449960"/>
                  <a:gd name="connsiteY69" fmla="*/ 80391 h 188595"/>
                  <a:gd name="connsiteX70" fmla="*/ 76010 w 449960"/>
                  <a:gd name="connsiteY70" fmla="*/ 160877 h 188595"/>
                  <a:gd name="connsiteX71" fmla="*/ 176784 w 449960"/>
                  <a:gd name="connsiteY71" fmla="*/ 160877 h 188595"/>
                  <a:gd name="connsiteX72" fmla="*/ 176784 w 449960"/>
                  <a:gd name="connsiteY72" fmla="*/ 74009 h 188595"/>
                  <a:gd name="connsiteX73" fmla="*/ 180785 w 449960"/>
                  <a:gd name="connsiteY73" fmla="*/ 69247 h 188595"/>
                  <a:gd name="connsiteX74" fmla="*/ 186119 w 449960"/>
                  <a:gd name="connsiteY74" fmla="*/ 72581 h 188595"/>
                  <a:gd name="connsiteX75" fmla="*/ 198501 w 449960"/>
                  <a:gd name="connsiteY75" fmla="*/ 111538 h 188595"/>
                  <a:gd name="connsiteX76" fmla="*/ 207645 w 449960"/>
                  <a:gd name="connsiteY76" fmla="*/ 127349 h 188595"/>
                  <a:gd name="connsiteX77" fmla="*/ 238030 w 449960"/>
                  <a:gd name="connsiteY77" fmla="*/ 160782 h 188595"/>
                  <a:gd name="connsiteX78" fmla="*/ 238030 w 449960"/>
                  <a:gd name="connsiteY78" fmla="*/ 160782 h 188595"/>
                  <a:gd name="connsiteX79" fmla="*/ 246602 w 449960"/>
                  <a:gd name="connsiteY79" fmla="*/ 170307 h 188595"/>
                  <a:gd name="connsiteX80" fmla="*/ 246698 w 449960"/>
                  <a:gd name="connsiteY80" fmla="*/ 170307 h 188595"/>
                  <a:gd name="connsiteX81" fmla="*/ 249269 w 449960"/>
                  <a:gd name="connsiteY81" fmla="*/ 173165 h 188595"/>
                  <a:gd name="connsiteX82" fmla="*/ 262509 w 449960"/>
                  <a:gd name="connsiteY82" fmla="*/ 179070 h 188595"/>
                  <a:gd name="connsiteX83" fmla="*/ 278035 w 449960"/>
                  <a:gd name="connsiteY83" fmla="*/ 170402 h 188595"/>
                  <a:gd name="connsiteX84" fmla="*/ 278130 w 449960"/>
                  <a:gd name="connsiteY84" fmla="*/ 170402 h 188595"/>
                  <a:gd name="connsiteX85" fmla="*/ 280226 w 449960"/>
                  <a:gd name="connsiteY85" fmla="*/ 164973 h 188595"/>
                  <a:gd name="connsiteX86" fmla="*/ 280702 w 449960"/>
                  <a:gd name="connsiteY86" fmla="*/ 160877 h 188595"/>
                  <a:gd name="connsiteX87" fmla="*/ 280702 w 449960"/>
                  <a:gd name="connsiteY87" fmla="*/ 160877 h 188595"/>
                  <a:gd name="connsiteX88" fmla="*/ 276225 w 449960"/>
                  <a:gd name="connsiteY88" fmla="*/ 149352 h 188595"/>
                  <a:gd name="connsiteX89" fmla="*/ 240411 w 449960"/>
                  <a:gd name="connsiteY89" fmla="*/ 108204 h 188595"/>
                  <a:gd name="connsiteX90" fmla="*/ 238506 w 449960"/>
                  <a:gd name="connsiteY90" fmla="*/ 106013 h 188595"/>
                  <a:gd name="connsiteX91" fmla="*/ 233172 w 449960"/>
                  <a:gd name="connsiteY91" fmla="*/ 98489 h 188595"/>
                  <a:gd name="connsiteX92" fmla="*/ 228410 w 449960"/>
                  <a:gd name="connsiteY92" fmla="*/ 88487 h 188595"/>
                  <a:gd name="connsiteX93" fmla="*/ 211360 w 449960"/>
                  <a:gd name="connsiteY93" fmla="*/ 38481 h 188595"/>
                  <a:gd name="connsiteX94" fmla="*/ 170783 w 449960"/>
                  <a:gd name="connsiteY94" fmla="*/ 9525 h 188595"/>
                  <a:gd name="connsiteX95" fmla="*/ 77534 w 449960"/>
                  <a:gd name="connsiteY95" fmla="*/ 9525 h 188595"/>
                  <a:gd name="connsiteX96" fmla="*/ 28480 w 449960"/>
                  <a:gd name="connsiteY96" fmla="*/ 61341 h 188595"/>
                  <a:gd name="connsiteX97" fmla="*/ 28480 w 449960"/>
                  <a:gd name="connsiteY97" fmla="*/ 160877 h 188595"/>
                  <a:gd name="connsiteX98" fmla="*/ 66580 w 449960"/>
                  <a:gd name="connsiteY98" fmla="*/ 160877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49960" h="188595">
                    <a:moveTo>
                      <a:pt x="288036" y="56293"/>
                    </a:moveTo>
                    <a:cubicBezTo>
                      <a:pt x="265367" y="57436"/>
                      <a:pt x="246983" y="74390"/>
                      <a:pt x="243173" y="96203"/>
                    </a:cubicBezTo>
                    <a:cubicBezTo>
                      <a:pt x="244031" y="97441"/>
                      <a:pt x="244697" y="98679"/>
                      <a:pt x="245650" y="99727"/>
                    </a:cubicBezTo>
                    <a:lnTo>
                      <a:pt x="283464" y="143066"/>
                    </a:lnTo>
                    <a:cubicBezTo>
                      <a:pt x="287750" y="148018"/>
                      <a:pt x="290036" y="154305"/>
                      <a:pt x="290132" y="160782"/>
                    </a:cubicBezTo>
                    <a:lnTo>
                      <a:pt x="332613" y="160782"/>
                    </a:lnTo>
                    <a:cubicBezTo>
                      <a:pt x="329660" y="156686"/>
                      <a:pt x="327755" y="151829"/>
                      <a:pt x="327755" y="146399"/>
                    </a:cubicBezTo>
                    <a:cubicBezTo>
                      <a:pt x="327755" y="137827"/>
                      <a:pt x="332327" y="130397"/>
                      <a:pt x="339185" y="126111"/>
                    </a:cubicBezTo>
                    <a:lnTo>
                      <a:pt x="342614" y="107633"/>
                    </a:lnTo>
                    <a:cubicBezTo>
                      <a:pt x="343091" y="105061"/>
                      <a:pt x="345662" y="103346"/>
                      <a:pt x="348139" y="103823"/>
                    </a:cubicBezTo>
                    <a:cubicBezTo>
                      <a:pt x="350806" y="104394"/>
                      <a:pt x="352425" y="106871"/>
                      <a:pt x="351949" y="109442"/>
                    </a:cubicBezTo>
                    <a:lnTo>
                      <a:pt x="349472" y="122682"/>
                    </a:lnTo>
                    <a:cubicBezTo>
                      <a:pt x="350234" y="122682"/>
                      <a:pt x="350901" y="122492"/>
                      <a:pt x="351663" y="122492"/>
                    </a:cubicBezTo>
                    <a:lnTo>
                      <a:pt x="373952" y="122492"/>
                    </a:lnTo>
                    <a:lnTo>
                      <a:pt x="367570" y="100394"/>
                    </a:lnTo>
                    <a:cubicBezTo>
                      <a:pt x="366808" y="97917"/>
                      <a:pt x="368237" y="95250"/>
                      <a:pt x="370808" y="94583"/>
                    </a:cubicBezTo>
                    <a:cubicBezTo>
                      <a:pt x="373380" y="93821"/>
                      <a:pt x="375952" y="95250"/>
                      <a:pt x="376714" y="97822"/>
                    </a:cubicBezTo>
                    <a:lnTo>
                      <a:pt x="384810" y="125920"/>
                    </a:lnTo>
                    <a:cubicBezTo>
                      <a:pt x="385286" y="127349"/>
                      <a:pt x="385001" y="128968"/>
                      <a:pt x="384048" y="130112"/>
                    </a:cubicBezTo>
                    <a:cubicBezTo>
                      <a:pt x="383191" y="131350"/>
                      <a:pt x="381762" y="132017"/>
                      <a:pt x="380238" y="132017"/>
                    </a:cubicBezTo>
                    <a:lnTo>
                      <a:pt x="351663" y="132017"/>
                    </a:lnTo>
                    <a:cubicBezTo>
                      <a:pt x="350234" y="132017"/>
                      <a:pt x="348901" y="132302"/>
                      <a:pt x="347567" y="132683"/>
                    </a:cubicBezTo>
                    <a:cubicBezTo>
                      <a:pt x="341662" y="134493"/>
                      <a:pt x="337280" y="139922"/>
                      <a:pt x="337280" y="146399"/>
                    </a:cubicBezTo>
                    <a:cubicBezTo>
                      <a:pt x="337280" y="151067"/>
                      <a:pt x="339471" y="155067"/>
                      <a:pt x="342900" y="157734"/>
                    </a:cubicBezTo>
                    <a:cubicBezTo>
                      <a:pt x="345377" y="159639"/>
                      <a:pt x="348329" y="160782"/>
                      <a:pt x="351663" y="160782"/>
                    </a:cubicBezTo>
                    <a:lnTo>
                      <a:pt x="407003" y="160782"/>
                    </a:lnTo>
                    <a:cubicBezTo>
                      <a:pt x="413957" y="160782"/>
                      <a:pt x="420434" y="157639"/>
                      <a:pt x="424625" y="152019"/>
                    </a:cubicBezTo>
                    <a:cubicBezTo>
                      <a:pt x="428816" y="146399"/>
                      <a:pt x="430054" y="139351"/>
                      <a:pt x="428054" y="132683"/>
                    </a:cubicBezTo>
                    <a:lnTo>
                      <a:pt x="414147" y="84963"/>
                    </a:lnTo>
                    <a:cubicBezTo>
                      <a:pt x="409194" y="68104"/>
                      <a:pt x="393478" y="56293"/>
                      <a:pt x="375952" y="56293"/>
                    </a:cubicBezTo>
                    <a:lnTo>
                      <a:pt x="288036" y="56293"/>
                    </a:lnTo>
                    <a:close/>
                    <a:moveTo>
                      <a:pt x="200597" y="133826"/>
                    </a:moveTo>
                    <a:cubicBezTo>
                      <a:pt x="195548" y="128302"/>
                      <a:pt x="191643" y="121539"/>
                      <a:pt x="189357" y="114395"/>
                    </a:cubicBezTo>
                    <a:lnTo>
                      <a:pt x="186309" y="104680"/>
                    </a:lnTo>
                    <a:lnTo>
                      <a:pt x="186309" y="160877"/>
                    </a:lnTo>
                    <a:lnTo>
                      <a:pt x="225171" y="160877"/>
                    </a:lnTo>
                    <a:lnTo>
                      <a:pt x="200597" y="133826"/>
                    </a:lnTo>
                    <a:close/>
                    <a:moveTo>
                      <a:pt x="18860" y="61341"/>
                    </a:moveTo>
                    <a:cubicBezTo>
                      <a:pt x="18860" y="28575"/>
                      <a:pt x="44482" y="1619"/>
                      <a:pt x="77248" y="0"/>
                    </a:cubicBezTo>
                    <a:lnTo>
                      <a:pt x="170783" y="0"/>
                    </a:lnTo>
                    <a:cubicBezTo>
                      <a:pt x="193167" y="0"/>
                      <a:pt x="213074" y="14288"/>
                      <a:pt x="220313" y="35433"/>
                    </a:cubicBezTo>
                    <a:lnTo>
                      <a:pt x="236792" y="83534"/>
                    </a:lnTo>
                    <a:cubicBezTo>
                      <a:pt x="244793" y="62865"/>
                      <a:pt x="264414" y="47911"/>
                      <a:pt x="287846" y="46768"/>
                    </a:cubicBezTo>
                    <a:lnTo>
                      <a:pt x="375952" y="46768"/>
                    </a:lnTo>
                    <a:cubicBezTo>
                      <a:pt x="397764" y="46768"/>
                      <a:pt x="417195" y="61341"/>
                      <a:pt x="423291" y="82296"/>
                    </a:cubicBezTo>
                    <a:lnTo>
                      <a:pt x="437198" y="130016"/>
                    </a:lnTo>
                    <a:cubicBezTo>
                      <a:pt x="440055" y="139637"/>
                      <a:pt x="438245" y="149733"/>
                      <a:pt x="432244" y="157734"/>
                    </a:cubicBezTo>
                    <a:cubicBezTo>
                      <a:pt x="431292" y="158877"/>
                      <a:pt x="430244" y="159830"/>
                      <a:pt x="429197" y="160877"/>
                    </a:cubicBezTo>
                    <a:lnTo>
                      <a:pt x="445199" y="160877"/>
                    </a:lnTo>
                    <a:cubicBezTo>
                      <a:pt x="447770" y="160877"/>
                      <a:pt x="449961" y="163068"/>
                      <a:pt x="449961" y="165640"/>
                    </a:cubicBezTo>
                    <a:cubicBezTo>
                      <a:pt x="449961" y="168212"/>
                      <a:pt x="447770" y="170402"/>
                      <a:pt x="445199" y="170402"/>
                    </a:cubicBezTo>
                    <a:lnTo>
                      <a:pt x="340519" y="170402"/>
                    </a:lnTo>
                    <a:lnTo>
                      <a:pt x="339090" y="178022"/>
                    </a:lnTo>
                    <a:cubicBezTo>
                      <a:pt x="338614" y="180404"/>
                      <a:pt x="336614" y="181928"/>
                      <a:pt x="334423" y="181928"/>
                    </a:cubicBezTo>
                    <a:cubicBezTo>
                      <a:pt x="334137" y="181928"/>
                      <a:pt x="333851" y="181928"/>
                      <a:pt x="333470" y="181832"/>
                    </a:cubicBezTo>
                    <a:cubicBezTo>
                      <a:pt x="330899" y="181356"/>
                      <a:pt x="329184" y="178880"/>
                      <a:pt x="329756" y="176308"/>
                    </a:cubicBezTo>
                    <a:lnTo>
                      <a:pt x="330803" y="170402"/>
                    </a:lnTo>
                    <a:lnTo>
                      <a:pt x="288512" y="170402"/>
                    </a:lnTo>
                    <a:cubicBezTo>
                      <a:pt x="284607" y="181070"/>
                      <a:pt x="274320" y="188595"/>
                      <a:pt x="262700" y="188595"/>
                    </a:cubicBezTo>
                    <a:cubicBezTo>
                      <a:pt x="254794" y="188595"/>
                      <a:pt x="247364" y="185357"/>
                      <a:pt x="242221" y="179642"/>
                    </a:cubicBezTo>
                    <a:lnTo>
                      <a:pt x="233839" y="170402"/>
                    </a:lnTo>
                    <a:lnTo>
                      <a:pt x="4763" y="170402"/>
                    </a:lnTo>
                    <a:cubicBezTo>
                      <a:pt x="2096" y="170402"/>
                      <a:pt x="0" y="168307"/>
                      <a:pt x="0" y="165640"/>
                    </a:cubicBezTo>
                    <a:cubicBezTo>
                      <a:pt x="0" y="162973"/>
                      <a:pt x="2096" y="160877"/>
                      <a:pt x="4763" y="160877"/>
                    </a:cubicBezTo>
                    <a:lnTo>
                      <a:pt x="18955" y="160877"/>
                    </a:lnTo>
                    <a:lnTo>
                      <a:pt x="18955" y="61341"/>
                    </a:lnTo>
                    <a:close/>
                    <a:moveTo>
                      <a:pt x="66485" y="160877"/>
                    </a:moveTo>
                    <a:lnTo>
                      <a:pt x="66485" y="80391"/>
                    </a:lnTo>
                    <a:cubicBezTo>
                      <a:pt x="66485" y="77819"/>
                      <a:pt x="68675" y="75629"/>
                      <a:pt x="71247" y="75629"/>
                    </a:cubicBezTo>
                    <a:cubicBezTo>
                      <a:pt x="73819" y="75629"/>
                      <a:pt x="76010" y="77819"/>
                      <a:pt x="76010" y="80391"/>
                    </a:cubicBezTo>
                    <a:lnTo>
                      <a:pt x="76010" y="160877"/>
                    </a:lnTo>
                    <a:lnTo>
                      <a:pt x="176784" y="160877"/>
                    </a:lnTo>
                    <a:lnTo>
                      <a:pt x="176784" y="74009"/>
                    </a:lnTo>
                    <a:cubicBezTo>
                      <a:pt x="176784" y="71628"/>
                      <a:pt x="178499" y="69628"/>
                      <a:pt x="180785" y="69247"/>
                    </a:cubicBezTo>
                    <a:cubicBezTo>
                      <a:pt x="183166" y="68866"/>
                      <a:pt x="185357" y="70295"/>
                      <a:pt x="186119" y="72581"/>
                    </a:cubicBezTo>
                    <a:lnTo>
                      <a:pt x="198501" y="111538"/>
                    </a:lnTo>
                    <a:cubicBezTo>
                      <a:pt x="200311" y="117348"/>
                      <a:pt x="203454" y="122873"/>
                      <a:pt x="207645" y="127349"/>
                    </a:cubicBezTo>
                    <a:lnTo>
                      <a:pt x="238030" y="160782"/>
                    </a:lnTo>
                    <a:lnTo>
                      <a:pt x="238030" y="160782"/>
                    </a:lnTo>
                    <a:lnTo>
                      <a:pt x="246602" y="170307"/>
                    </a:lnTo>
                    <a:lnTo>
                      <a:pt x="246698" y="170307"/>
                    </a:lnTo>
                    <a:lnTo>
                      <a:pt x="249269" y="173165"/>
                    </a:lnTo>
                    <a:cubicBezTo>
                      <a:pt x="252603" y="176975"/>
                      <a:pt x="257461" y="179070"/>
                      <a:pt x="262509" y="179070"/>
                    </a:cubicBezTo>
                    <a:cubicBezTo>
                      <a:pt x="269081" y="179070"/>
                      <a:pt x="274796" y="175641"/>
                      <a:pt x="278035" y="170402"/>
                    </a:cubicBezTo>
                    <a:lnTo>
                      <a:pt x="278130" y="170402"/>
                    </a:lnTo>
                    <a:cubicBezTo>
                      <a:pt x="279083" y="168688"/>
                      <a:pt x="279845" y="166878"/>
                      <a:pt x="280226" y="164973"/>
                    </a:cubicBezTo>
                    <a:cubicBezTo>
                      <a:pt x="280511" y="163640"/>
                      <a:pt x="280702" y="162211"/>
                      <a:pt x="280702" y="160877"/>
                    </a:cubicBezTo>
                    <a:lnTo>
                      <a:pt x="280702" y="160877"/>
                    </a:lnTo>
                    <a:cubicBezTo>
                      <a:pt x="280702" y="156591"/>
                      <a:pt x="279083" y="152591"/>
                      <a:pt x="276225" y="149352"/>
                    </a:cubicBezTo>
                    <a:lnTo>
                      <a:pt x="240411" y="108204"/>
                    </a:lnTo>
                    <a:lnTo>
                      <a:pt x="238506" y="106013"/>
                    </a:lnTo>
                    <a:cubicBezTo>
                      <a:pt x="236506" y="103632"/>
                      <a:pt x="234791" y="101156"/>
                      <a:pt x="233172" y="98489"/>
                    </a:cubicBezTo>
                    <a:cubicBezTo>
                      <a:pt x="231267" y="95345"/>
                      <a:pt x="229648" y="92012"/>
                      <a:pt x="228410" y="88487"/>
                    </a:cubicBezTo>
                    <a:lnTo>
                      <a:pt x="211360" y="38481"/>
                    </a:lnTo>
                    <a:cubicBezTo>
                      <a:pt x="205359" y="21146"/>
                      <a:pt x="189071" y="9525"/>
                      <a:pt x="170783" y="9525"/>
                    </a:cubicBezTo>
                    <a:lnTo>
                      <a:pt x="77534" y="9525"/>
                    </a:lnTo>
                    <a:cubicBezTo>
                      <a:pt x="50102" y="10954"/>
                      <a:pt x="28480" y="33623"/>
                      <a:pt x="28480" y="61341"/>
                    </a:cubicBezTo>
                    <a:lnTo>
                      <a:pt x="28480" y="160877"/>
                    </a:lnTo>
                    <a:lnTo>
                      <a:pt x="66580" y="16087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5B679A9-A6C7-48E7-97CD-229E7490D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3020" y="5179683"/>
            <a:ext cx="462533" cy="311087"/>
            <a:chOff x="1030176" y="2689783"/>
            <a:chExt cx="462533" cy="311087"/>
          </a:xfrm>
        </p:grpSpPr>
        <p:sp>
          <p:nvSpPr>
            <p:cNvPr id="163" name="Freeform: Shape 385">
              <a:extLst>
                <a:ext uri="{FF2B5EF4-FFF2-40B4-BE49-F238E27FC236}">
                  <a16:creationId xmlns:a16="http://schemas.microsoft.com/office/drawing/2014/main" id="{B6C7B77D-6C83-C1EF-6C73-2111CBD88D84}"/>
                </a:ext>
              </a:extLst>
            </p:cNvPr>
            <p:cNvSpPr/>
            <p:nvPr/>
          </p:nvSpPr>
          <p:spPr>
            <a:xfrm>
              <a:off x="1144761" y="2689783"/>
              <a:ext cx="228600" cy="51434"/>
            </a:xfrm>
            <a:custGeom>
              <a:avLst/>
              <a:gdLst>
                <a:gd name="connsiteX0" fmla="*/ 9525 w 228600"/>
                <a:gd name="connsiteY0" fmla="*/ 9525 h 51434"/>
                <a:gd name="connsiteX1" fmla="*/ 219075 w 228600"/>
                <a:gd name="connsiteY1" fmla="*/ 9525 h 51434"/>
                <a:gd name="connsiteX2" fmla="*/ 219075 w 228600"/>
                <a:gd name="connsiteY2" fmla="*/ 51435 h 51434"/>
                <a:gd name="connsiteX3" fmla="*/ 228600 w 228600"/>
                <a:gd name="connsiteY3" fmla="*/ 51435 h 51434"/>
                <a:gd name="connsiteX4" fmla="*/ 228600 w 228600"/>
                <a:gd name="connsiteY4" fmla="*/ 4763 h 51434"/>
                <a:gd name="connsiteX5" fmla="*/ 223838 w 228600"/>
                <a:gd name="connsiteY5" fmla="*/ 0 h 51434"/>
                <a:gd name="connsiteX6" fmla="*/ 4763 w 228600"/>
                <a:gd name="connsiteY6" fmla="*/ 0 h 51434"/>
                <a:gd name="connsiteX7" fmla="*/ 0 w 228600"/>
                <a:gd name="connsiteY7" fmla="*/ 4763 h 51434"/>
                <a:gd name="connsiteX8" fmla="*/ 0 w 228600"/>
                <a:gd name="connsiteY8" fmla="*/ 51435 h 51434"/>
                <a:gd name="connsiteX9" fmla="*/ 9525 w 228600"/>
                <a:gd name="connsiteY9" fmla="*/ 51435 h 51434"/>
                <a:gd name="connsiteX10" fmla="*/ 9525 w 228600"/>
                <a:gd name="connsiteY10" fmla="*/ 9525 h 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51434">
                  <a:moveTo>
                    <a:pt x="9525" y="9525"/>
                  </a:moveTo>
                  <a:lnTo>
                    <a:pt x="219075" y="9525"/>
                  </a:lnTo>
                  <a:lnTo>
                    <a:pt x="219075" y="51435"/>
                  </a:lnTo>
                  <a:lnTo>
                    <a:pt x="228600" y="51435"/>
                  </a:lnTo>
                  <a:lnTo>
                    <a:pt x="228600" y="4763"/>
                  </a:lnTo>
                  <a:cubicBezTo>
                    <a:pt x="228600" y="2096"/>
                    <a:pt x="226504" y="0"/>
                    <a:pt x="223838" y="0"/>
                  </a:cubicBezTo>
                  <a:lnTo>
                    <a:pt x="4763" y="0"/>
                  </a:lnTo>
                  <a:cubicBezTo>
                    <a:pt x="2096" y="0"/>
                    <a:pt x="0" y="2096"/>
                    <a:pt x="0" y="4763"/>
                  </a:cubicBezTo>
                  <a:lnTo>
                    <a:pt x="0" y="51435"/>
                  </a:lnTo>
                  <a:lnTo>
                    <a:pt x="9525" y="51435"/>
                  </a:lnTo>
                  <a:lnTo>
                    <a:pt x="9525" y="95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86">
              <a:extLst>
                <a:ext uri="{FF2B5EF4-FFF2-40B4-BE49-F238E27FC236}">
                  <a16:creationId xmlns:a16="http://schemas.microsoft.com/office/drawing/2014/main" id="{D74420C0-69E3-52D1-944A-AA3BAE4569C1}"/>
                </a:ext>
              </a:extLst>
            </p:cNvPr>
            <p:cNvSpPr/>
            <p:nvPr/>
          </p:nvSpPr>
          <p:spPr>
            <a:xfrm>
              <a:off x="1053988" y="2765031"/>
              <a:ext cx="438721" cy="235839"/>
            </a:xfrm>
            <a:custGeom>
              <a:avLst/>
              <a:gdLst>
                <a:gd name="connsiteX0" fmla="*/ 0 w 438721"/>
                <a:gd name="connsiteY0" fmla="*/ 0 h 235839"/>
                <a:gd name="connsiteX1" fmla="*/ 0 w 438721"/>
                <a:gd name="connsiteY1" fmla="*/ 235839 h 235839"/>
                <a:gd name="connsiteX2" fmla="*/ 438722 w 438721"/>
                <a:gd name="connsiteY2" fmla="*/ 235839 h 235839"/>
                <a:gd name="connsiteX3" fmla="*/ 438722 w 438721"/>
                <a:gd name="connsiteY3" fmla="*/ 0 h 235839"/>
                <a:gd name="connsiteX4" fmla="*/ 0 w 438721"/>
                <a:gd name="connsiteY4" fmla="*/ 0 h 235839"/>
                <a:gd name="connsiteX5" fmla="*/ 90773 w 438721"/>
                <a:gd name="connsiteY5" fmla="*/ 108871 h 235839"/>
                <a:gd name="connsiteX6" fmla="*/ 56007 w 438721"/>
                <a:gd name="connsiteY6" fmla="*/ 108871 h 235839"/>
                <a:gd name="connsiteX7" fmla="*/ 56007 w 438721"/>
                <a:gd name="connsiteY7" fmla="*/ 63246 h 235839"/>
                <a:gd name="connsiteX8" fmla="*/ 90773 w 438721"/>
                <a:gd name="connsiteY8" fmla="*/ 63246 h 235839"/>
                <a:gd name="connsiteX9" fmla="*/ 90773 w 438721"/>
                <a:gd name="connsiteY9" fmla="*/ 108871 h 235839"/>
                <a:gd name="connsiteX10" fmla="*/ 251555 w 438721"/>
                <a:gd name="connsiteY10" fmla="*/ 87725 h 235839"/>
                <a:gd name="connsiteX11" fmla="*/ 158591 w 438721"/>
                <a:gd name="connsiteY11" fmla="*/ 87725 h 235839"/>
                <a:gd name="connsiteX12" fmla="*/ 158591 w 438721"/>
                <a:gd name="connsiteY12" fmla="*/ 69723 h 235839"/>
                <a:gd name="connsiteX13" fmla="*/ 251555 w 438721"/>
                <a:gd name="connsiteY13" fmla="*/ 69723 h 235839"/>
                <a:gd name="connsiteX14" fmla="*/ 251555 w 438721"/>
                <a:gd name="connsiteY14" fmla="*/ 87725 h 235839"/>
                <a:gd name="connsiteX15" fmla="*/ 354140 w 438721"/>
                <a:gd name="connsiteY15" fmla="*/ 108871 h 235839"/>
                <a:gd name="connsiteX16" fmla="*/ 319373 w 438721"/>
                <a:gd name="connsiteY16" fmla="*/ 108871 h 235839"/>
                <a:gd name="connsiteX17" fmla="*/ 319373 w 438721"/>
                <a:gd name="connsiteY17" fmla="*/ 63246 h 235839"/>
                <a:gd name="connsiteX18" fmla="*/ 354140 w 438721"/>
                <a:gd name="connsiteY18" fmla="*/ 63246 h 235839"/>
                <a:gd name="connsiteX19" fmla="*/ 354140 w 438721"/>
                <a:gd name="connsiteY19" fmla="*/ 108871 h 2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21" h="235839">
                  <a:moveTo>
                    <a:pt x="0" y="0"/>
                  </a:moveTo>
                  <a:lnTo>
                    <a:pt x="0" y="235839"/>
                  </a:lnTo>
                  <a:lnTo>
                    <a:pt x="438722" y="235839"/>
                  </a:lnTo>
                  <a:lnTo>
                    <a:pt x="438722" y="0"/>
                  </a:lnTo>
                  <a:lnTo>
                    <a:pt x="0" y="0"/>
                  </a:lnTo>
                  <a:close/>
                  <a:moveTo>
                    <a:pt x="90773" y="108871"/>
                  </a:moveTo>
                  <a:lnTo>
                    <a:pt x="56007" y="108871"/>
                  </a:lnTo>
                  <a:lnTo>
                    <a:pt x="56007" y="63246"/>
                  </a:lnTo>
                  <a:lnTo>
                    <a:pt x="90773" y="63246"/>
                  </a:lnTo>
                  <a:lnTo>
                    <a:pt x="90773" y="108871"/>
                  </a:lnTo>
                  <a:close/>
                  <a:moveTo>
                    <a:pt x="251555" y="87725"/>
                  </a:moveTo>
                  <a:lnTo>
                    <a:pt x="158591" y="87725"/>
                  </a:lnTo>
                  <a:lnTo>
                    <a:pt x="158591" y="69723"/>
                  </a:lnTo>
                  <a:lnTo>
                    <a:pt x="251555" y="69723"/>
                  </a:lnTo>
                  <a:lnTo>
                    <a:pt x="251555" y="87725"/>
                  </a:lnTo>
                  <a:close/>
                  <a:moveTo>
                    <a:pt x="354140" y="108871"/>
                  </a:moveTo>
                  <a:lnTo>
                    <a:pt x="319373" y="108871"/>
                  </a:lnTo>
                  <a:lnTo>
                    <a:pt x="319373" y="63246"/>
                  </a:lnTo>
                  <a:lnTo>
                    <a:pt x="354140" y="63246"/>
                  </a:lnTo>
                  <a:lnTo>
                    <a:pt x="354140" y="1088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87">
              <a:extLst>
                <a:ext uri="{FF2B5EF4-FFF2-40B4-BE49-F238E27FC236}">
                  <a16:creationId xmlns:a16="http://schemas.microsoft.com/office/drawing/2014/main" id="{584A3075-8F32-DDBC-E65E-0FB5169B2057}"/>
                </a:ext>
              </a:extLst>
            </p:cNvPr>
            <p:cNvSpPr/>
            <p:nvPr/>
          </p:nvSpPr>
          <p:spPr>
            <a:xfrm>
              <a:off x="1030176" y="2741218"/>
              <a:ext cx="457771" cy="254889"/>
            </a:xfrm>
            <a:custGeom>
              <a:avLst/>
              <a:gdLst>
                <a:gd name="connsiteX0" fmla="*/ 453009 w 457771"/>
                <a:gd name="connsiteY0" fmla="*/ 0 h 254889"/>
                <a:gd name="connsiteX1" fmla="*/ 4763 w 457771"/>
                <a:gd name="connsiteY1" fmla="*/ 0 h 254889"/>
                <a:gd name="connsiteX2" fmla="*/ 0 w 457771"/>
                <a:gd name="connsiteY2" fmla="*/ 4763 h 254889"/>
                <a:gd name="connsiteX3" fmla="*/ 0 w 457771"/>
                <a:gd name="connsiteY3" fmla="*/ 250127 h 254889"/>
                <a:gd name="connsiteX4" fmla="*/ 4763 w 457771"/>
                <a:gd name="connsiteY4" fmla="*/ 254889 h 254889"/>
                <a:gd name="connsiteX5" fmla="*/ 453009 w 457771"/>
                <a:gd name="connsiteY5" fmla="*/ 254889 h 254889"/>
                <a:gd name="connsiteX6" fmla="*/ 457772 w 457771"/>
                <a:gd name="connsiteY6" fmla="*/ 250127 h 254889"/>
                <a:gd name="connsiteX7" fmla="*/ 457772 w 457771"/>
                <a:gd name="connsiteY7" fmla="*/ 4763 h 254889"/>
                <a:gd name="connsiteX8" fmla="*/ 453009 w 457771"/>
                <a:gd name="connsiteY8" fmla="*/ 0 h 254889"/>
                <a:gd name="connsiteX9" fmla="*/ 448247 w 457771"/>
                <a:gd name="connsiteY9" fmla="*/ 245364 h 254889"/>
                <a:gd name="connsiteX10" fmla="*/ 9525 w 457771"/>
                <a:gd name="connsiteY10" fmla="*/ 245364 h 254889"/>
                <a:gd name="connsiteX11" fmla="*/ 9525 w 457771"/>
                <a:gd name="connsiteY11" fmla="*/ 107252 h 254889"/>
                <a:gd name="connsiteX12" fmla="*/ 70295 w 457771"/>
                <a:gd name="connsiteY12" fmla="*/ 107252 h 254889"/>
                <a:gd name="connsiteX13" fmla="*/ 70295 w 457771"/>
                <a:gd name="connsiteY13" fmla="*/ 137446 h 254889"/>
                <a:gd name="connsiteX14" fmla="*/ 75057 w 457771"/>
                <a:gd name="connsiteY14" fmla="*/ 142208 h 254889"/>
                <a:gd name="connsiteX15" fmla="*/ 119348 w 457771"/>
                <a:gd name="connsiteY15" fmla="*/ 142208 h 254889"/>
                <a:gd name="connsiteX16" fmla="*/ 124111 w 457771"/>
                <a:gd name="connsiteY16" fmla="*/ 137446 h 254889"/>
                <a:gd name="connsiteX17" fmla="*/ 124111 w 457771"/>
                <a:gd name="connsiteY17" fmla="*/ 107252 h 254889"/>
                <a:gd name="connsiteX18" fmla="*/ 172879 w 457771"/>
                <a:gd name="connsiteY18" fmla="*/ 107252 h 254889"/>
                <a:gd name="connsiteX19" fmla="*/ 172879 w 457771"/>
                <a:gd name="connsiteY19" fmla="*/ 116300 h 254889"/>
                <a:gd name="connsiteX20" fmla="*/ 177641 w 457771"/>
                <a:gd name="connsiteY20" fmla="*/ 121063 h 254889"/>
                <a:gd name="connsiteX21" fmla="*/ 280130 w 457771"/>
                <a:gd name="connsiteY21" fmla="*/ 121063 h 254889"/>
                <a:gd name="connsiteX22" fmla="*/ 284893 w 457771"/>
                <a:gd name="connsiteY22" fmla="*/ 116300 h 254889"/>
                <a:gd name="connsiteX23" fmla="*/ 284893 w 457771"/>
                <a:gd name="connsiteY23" fmla="*/ 107252 h 254889"/>
                <a:gd name="connsiteX24" fmla="*/ 333661 w 457771"/>
                <a:gd name="connsiteY24" fmla="*/ 107252 h 254889"/>
                <a:gd name="connsiteX25" fmla="*/ 333661 w 457771"/>
                <a:gd name="connsiteY25" fmla="*/ 137446 h 254889"/>
                <a:gd name="connsiteX26" fmla="*/ 338423 w 457771"/>
                <a:gd name="connsiteY26" fmla="*/ 142208 h 254889"/>
                <a:gd name="connsiteX27" fmla="*/ 382715 w 457771"/>
                <a:gd name="connsiteY27" fmla="*/ 142208 h 254889"/>
                <a:gd name="connsiteX28" fmla="*/ 387477 w 457771"/>
                <a:gd name="connsiteY28" fmla="*/ 137446 h 254889"/>
                <a:gd name="connsiteX29" fmla="*/ 387477 w 457771"/>
                <a:gd name="connsiteY29" fmla="*/ 107252 h 254889"/>
                <a:gd name="connsiteX30" fmla="*/ 448247 w 457771"/>
                <a:gd name="connsiteY30" fmla="*/ 107252 h 254889"/>
                <a:gd name="connsiteX31" fmla="*/ 448247 w 457771"/>
                <a:gd name="connsiteY31" fmla="*/ 245364 h 254889"/>
                <a:gd name="connsiteX32" fmla="*/ 79820 w 457771"/>
                <a:gd name="connsiteY32" fmla="*/ 132683 h 254889"/>
                <a:gd name="connsiteX33" fmla="*/ 79820 w 457771"/>
                <a:gd name="connsiteY33" fmla="*/ 87058 h 254889"/>
                <a:gd name="connsiteX34" fmla="*/ 114586 w 457771"/>
                <a:gd name="connsiteY34" fmla="*/ 87058 h 254889"/>
                <a:gd name="connsiteX35" fmla="*/ 114586 w 457771"/>
                <a:gd name="connsiteY35" fmla="*/ 132683 h 254889"/>
                <a:gd name="connsiteX36" fmla="*/ 79820 w 457771"/>
                <a:gd name="connsiteY36" fmla="*/ 132683 h 254889"/>
                <a:gd name="connsiteX37" fmla="*/ 182404 w 457771"/>
                <a:gd name="connsiteY37" fmla="*/ 111538 h 254889"/>
                <a:gd name="connsiteX38" fmla="*/ 182404 w 457771"/>
                <a:gd name="connsiteY38" fmla="*/ 93536 h 254889"/>
                <a:gd name="connsiteX39" fmla="*/ 275368 w 457771"/>
                <a:gd name="connsiteY39" fmla="*/ 93536 h 254889"/>
                <a:gd name="connsiteX40" fmla="*/ 275368 w 457771"/>
                <a:gd name="connsiteY40" fmla="*/ 111538 h 254889"/>
                <a:gd name="connsiteX41" fmla="*/ 182404 w 457771"/>
                <a:gd name="connsiteY41" fmla="*/ 111538 h 254889"/>
                <a:gd name="connsiteX42" fmla="*/ 343186 w 457771"/>
                <a:gd name="connsiteY42" fmla="*/ 132683 h 254889"/>
                <a:gd name="connsiteX43" fmla="*/ 343186 w 457771"/>
                <a:gd name="connsiteY43" fmla="*/ 87058 h 254889"/>
                <a:gd name="connsiteX44" fmla="*/ 377952 w 457771"/>
                <a:gd name="connsiteY44" fmla="*/ 87058 h 254889"/>
                <a:gd name="connsiteX45" fmla="*/ 377952 w 457771"/>
                <a:gd name="connsiteY45" fmla="*/ 132683 h 254889"/>
                <a:gd name="connsiteX46" fmla="*/ 343186 w 457771"/>
                <a:gd name="connsiteY46" fmla="*/ 132683 h 254889"/>
                <a:gd name="connsiteX47" fmla="*/ 448247 w 457771"/>
                <a:gd name="connsiteY47" fmla="*/ 97727 h 254889"/>
                <a:gd name="connsiteX48" fmla="*/ 387477 w 457771"/>
                <a:gd name="connsiteY48" fmla="*/ 97727 h 254889"/>
                <a:gd name="connsiteX49" fmla="*/ 387477 w 457771"/>
                <a:gd name="connsiteY49" fmla="*/ 82296 h 254889"/>
                <a:gd name="connsiteX50" fmla="*/ 382715 w 457771"/>
                <a:gd name="connsiteY50" fmla="*/ 77533 h 254889"/>
                <a:gd name="connsiteX51" fmla="*/ 338423 w 457771"/>
                <a:gd name="connsiteY51" fmla="*/ 77533 h 254889"/>
                <a:gd name="connsiteX52" fmla="*/ 333661 w 457771"/>
                <a:gd name="connsiteY52" fmla="*/ 82296 h 254889"/>
                <a:gd name="connsiteX53" fmla="*/ 333661 w 457771"/>
                <a:gd name="connsiteY53" fmla="*/ 97727 h 254889"/>
                <a:gd name="connsiteX54" fmla="*/ 284893 w 457771"/>
                <a:gd name="connsiteY54" fmla="*/ 97727 h 254889"/>
                <a:gd name="connsiteX55" fmla="*/ 284893 w 457771"/>
                <a:gd name="connsiteY55" fmla="*/ 88678 h 254889"/>
                <a:gd name="connsiteX56" fmla="*/ 280130 w 457771"/>
                <a:gd name="connsiteY56" fmla="*/ 83915 h 254889"/>
                <a:gd name="connsiteX57" fmla="*/ 177641 w 457771"/>
                <a:gd name="connsiteY57" fmla="*/ 83915 h 254889"/>
                <a:gd name="connsiteX58" fmla="*/ 172879 w 457771"/>
                <a:gd name="connsiteY58" fmla="*/ 88678 h 254889"/>
                <a:gd name="connsiteX59" fmla="*/ 172879 w 457771"/>
                <a:gd name="connsiteY59" fmla="*/ 97727 h 254889"/>
                <a:gd name="connsiteX60" fmla="*/ 124111 w 457771"/>
                <a:gd name="connsiteY60" fmla="*/ 97727 h 254889"/>
                <a:gd name="connsiteX61" fmla="*/ 124111 w 457771"/>
                <a:gd name="connsiteY61" fmla="*/ 82296 h 254889"/>
                <a:gd name="connsiteX62" fmla="*/ 119348 w 457771"/>
                <a:gd name="connsiteY62" fmla="*/ 77533 h 254889"/>
                <a:gd name="connsiteX63" fmla="*/ 75057 w 457771"/>
                <a:gd name="connsiteY63" fmla="*/ 77533 h 254889"/>
                <a:gd name="connsiteX64" fmla="*/ 70295 w 457771"/>
                <a:gd name="connsiteY64" fmla="*/ 82296 h 254889"/>
                <a:gd name="connsiteX65" fmla="*/ 70295 w 457771"/>
                <a:gd name="connsiteY65" fmla="*/ 97727 h 254889"/>
                <a:gd name="connsiteX66" fmla="*/ 9525 w 457771"/>
                <a:gd name="connsiteY66" fmla="*/ 97727 h 254889"/>
                <a:gd name="connsiteX67" fmla="*/ 9525 w 457771"/>
                <a:gd name="connsiteY67" fmla="*/ 9525 h 254889"/>
                <a:gd name="connsiteX68" fmla="*/ 448247 w 457771"/>
                <a:gd name="connsiteY68" fmla="*/ 9525 h 254889"/>
                <a:gd name="connsiteX69" fmla="*/ 448247 w 457771"/>
                <a:gd name="connsiteY69" fmla="*/ 97727 h 25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57771" h="254889">
                  <a:moveTo>
                    <a:pt x="453009" y="0"/>
                  </a:moveTo>
                  <a:lnTo>
                    <a:pt x="4763" y="0"/>
                  </a:lnTo>
                  <a:cubicBezTo>
                    <a:pt x="2095" y="0"/>
                    <a:pt x="0" y="2096"/>
                    <a:pt x="0" y="4763"/>
                  </a:cubicBezTo>
                  <a:lnTo>
                    <a:pt x="0" y="250127"/>
                  </a:lnTo>
                  <a:cubicBezTo>
                    <a:pt x="0" y="252794"/>
                    <a:pt x="2095" y="254889"/>
                    <a:pt x="4763" y="254889"/>
                  </a:cubicBezTo>
                  <a:lnTo>
                    <a:pt x="453009" y="254889"/>
                  </a:lnTo>
                  <a:cubicBezTo>
                    <a:pt x="455676" y="254889"/>
                    <a:pt x="457772" y="252794"/>
                    <a:pt x="457772" y="250127"/>
                  </a:cubicBezTo>
                  <a:lnTo>
                    <a:pt x="457772" y="4763"/>
                  </a:lnTo>
                  <a:cubicBezTo>
                    <a:pt x="457772" y="2096"/>
                    <a:pt x="455676" y="0"/>
                    <a:pt x="453009" y="0"/>
                  </a:cubicBezTo>
                  <a:close/>
                  <a:moveTo>
                    <a:pt x="448247" y="245364"/>
                  </a:moveTo>
                  <a:lnTo>
                    <a:pt x="9525" y="245364"/>
                  </a:lnTo>
                  <a:lnTo>
                    <a:pt x="9525" y="107252"/>
                  </a:lnTo>
                  <a:lnTo>
                    <a:pt x="70295" y="107252"/>
                  </a:lnTo>
                  <a:lnTo>
                    <a:pt x="70295" y="137446"/>
                  </a:lnTo>
                  <a:cubicBezTo>
                    <a:pt x="70295" y="140113"/>
                    <a:pt x="72390" y="142208"/>
                    <a:pt x="75057" y="142208"/>
                  </a:cubicBezTo>
                  <a:lnTo>
                    <a:pt x="119348" y="142208"/>
                  </a:lnTo>
                  <a:cubicBezTo>
                    <a:pt x="122015" y="142208"/>
                    <a:pt x="124111" y="140113"/>
                    <a:pt x="124111" y="137446"/>
                  </a:cubicBezTo>
                  <a:lnTo>
                    <a:pt x="124111" y="107252"/>
                  </a:lnTo>
                  <a:lnTo>
                    <a:pt x="172879" y="107252"/>
                  </a:lnTo>
                  <a:lnTo>
                    <a:pt x="172879" y="116300"/>
                  </a:lnTo>
                  <a:cubicBezTo>
                    <a:pt x="172879" y="118967"/>
                    <a:pt x="174974" y="121063"/>
                    <a:pt x="177641" y="121063"/>
                  </a:cubicBezTo>
                  <a:lnTo>
                    <a:pt x="280130" y="121063"/>
                  </a:lnTo>
                  <a:cubicBezTo>
                    <a:pt x="282797" y="121063"/>
                    <a:pt x="284893" y="118967"/>
                    <a:pt x="284893" y="116300"/>
                  </a:cubicBezTo>
                  <a:lnTo>
                    <a:pt x="284893" y="107252"/>
                  </a:lnTo>
                  <a:lnTo>
                    <a:pt x="333661" y="107252"/>
                  </a:lnTo>
                  <a:lnTo>
                    <a:pt x="333661" y="137446"/>
                  </a:lnTo>
                  <a:cubicBezTo>
                    <a:pt x="333661" y="140113"/>
                    <a:pt x="335756" y="142208"/>
                    <a:pt x="338423" y="142208"/>
                  </a:cubicBezTo>
                  <a:lnTo>
                    <a:pt x="382715" y="142208"/>
                  </a:lnTo>
                  <a:cubicBezTo>
                    <a:pt x="385382" y="142208"/>
                    <a:pt x="387477" y="140113"/>
                    <a:pt x="387477" y="137446"/>
                  </a:cubicBezTo>
                  <a:lnTo>
                    <a:pt x="387477" y="107252"/>
                  </a:lnTo>
                  <a:lnTo>
                    <a:pt x="448247" y="107252"/>
                  </a:lnTo>
                  <a:lnTo>
                    <a:pt x="448247" y="245364"/>
                  </a:lnTo>
                  <a:close/>
                  <a:moveTo>
                    <a:pt x="79820" y="132683"/>
                  </a:moveTo>
                  <a:lnTo>
                    <a:pt x="79820" y="87058"/>
                  </a:lnTo>
                  <a:lnTo>
                    <a:pt x="114586" y="87058"/>
                  </a:lnTo>
                  <a:lnTo>
                    <a:pt x="114586" y="132683"/>
                  </a:lnTo>
                  <a:lnTo>
                    <a:pt x="79820" y="132683"/>
                  </a:lnTo>
                  <a:close/>
                  <a:moveTo>
                    <a:pt x="182404" y="111538"/>
                  </a:moveTo>
                  <a:lnTo>
                    <a:pt x="182404" y="93536"/>
                  </a:lnTo>
                  <a:lnTo>
                    <a:pt x="275368" y="93536"/>
                  </a:lnTo>
                  <a:lnTo>
                    <a:pt x="275368" y="111538"/>
                  </a:lnTo>
                  <a:lnTo>
                    <a:pt x="182404" y="111538"/>
                  </a:lnTo>
                  <a:close/>
                  <a:moveTo>
                    <a:pt x="343186" y="132683"/>
                  </a:moveTo>
                  <a:lnTo>
                    <a:pt x="343186" y="87058"/>
                  </a:lnTo>
                  <a:lnTo>
                    <a:pt x="377952" y="87058"/>
                  </a:lnTo>
                  <a:lnTo>
                    <a:pt x="377952" y="132683"/>
                  </a:lnTo>
                  <a:lnTo>
                    <a:pt x="343186" y="132683"/>
                  </a:lnTo>
                  <a:close/>
                  <a:moveTo>
                    <a:pt x="448247" y="97727"/>
                  </a:moveTo>
                  <a:lnTo>
                    <a:pt x="387477" y="97727"/>
                  </a:lnTo>
                  <a:lnTo>
                    <a:pt x="387477" y="82296"/>
                  </a:lnTo>
                  <a:cubicBezTo>
                    <a:pt x="387477" y="79629"/>
                    <a:pt x="385382" y="77533"/>
                    <a:pt x="382715" y="77533"/>
                  </a:cubicBezTo>
                  <a:lnTo>
                    <a:pt x="338423" y="77533"/>
                  </a:lnTo>
                  <a:cubicBezTo>
                    <a:pt x="335756" y="77533"/>
                    <a:pt x="333661" y="79629"/>
                    <a:pt x="333661" y="82296"/>
                  </a:cubicBezTo>
                  <a:lnTo>
                    <a:pt x="333661" y="97727"/>
                  </a:lnTo>
                  <a:lnTo>
                    <a:pt x="284893" y="97727"/>
                  </a:lnTo>
                  <a:lnTo>
                    <a:pt x="284893" y="88678"/>
                  </a:lnTo>
                  <a:cubicBezTo>
                    <a:pt x="284893" y="86011"/>
                    <a:pt x="282797" y="83915"/>
                    <a:pt x="280130" y="83915"/>
                  </a:cubicBezTo>
                  <a:lnTo>
                    <a:pt x="177641" y="83915"/>
                  </a:lnTo>
                  <a:cubicBezTo>
                    <a:pt x="174974" y="83915"/>
                    <a:pt x="172879" y="86011"/>
                    <a:pt x="172879" y="88678"/>
                  </a:cubicBezTo>
                  <a:lnTo>
                    <a:pt x="172879" y="97727"/>
                  </a:lnTo>
                  <a:lnTo>
                    <a:pt x="124111" y="97727"/>
                  </a:lnTo>
                  <a:lnTo>
                    <a:pt x="124111" y="82296"/>
                  </a:lnTo>
                  <a:cubicBezTo>
                    <a:pt x="124111" y="79629"/>
                    <a:pt x="122015" y="77533"/>
                    <a:pt x="119348" y="77533"/>
                  </a:cubicBezTo>
                  <a:lnTo>
                    <a:pt x="75057" y="77533"/>
                  </a:lnTo>
                  <a:cubicBezTo>
                    <a:pt x="72390" y="77533"/>
                    <a:pt x="70295" y="79629"/>
                    <a:pt x="70295" y="82296"/>
                  </a:cubicBezTo>
                  <a:lnTo>
                    <a:pt x="70295" y="97727"/>
                  </a:lnTo>
                  <a:lnTo>
                    <a:pt x="9525" y="97727"/>
                  </a:lnTo>
                  <a:lnTo>
                    <a:pt x="9525" y="9525"/>
                  </a:lnTo>
                  <a:lnTo>
                    <a:pt x="448247" y="9525"/>
                  </a:lnTo>
                  <a:lnTo>
                    <a:pt x="448247" y="977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38F1875-8171-4B84-1D01-2E4959153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8895" y="4580088"/>
            <a:ext cx="1097280" cy="1097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FFAF10-8860-E391-C3ED-6BF5032A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4707" y="3482808"/>
            <a:ext cx="1097280" cy="1097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DE9EDE-9642-701B-9B2B-991D6B9D6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57229" y="2129861"/>
            <a:ext cx="1097280" cy="1097280"/>
            <a:chOff x="8436943" y="2001269"/>
            <a:chExt cx="1097280" cy="109728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EBE6516-A74A-FF98-4FB8-9D29FA951ADC}"/>
                </a:ext>
              </a:extLst>
            </p:cNvPr>
            <p:cNvGrpSpPr/>
            <p:nvPr/>
          </p:nvGrpSpPr>
          <p:grpSpPr>
            <a:xfrm>
              <a:off x="8908074" y="2471790"/>
              <a:ext cx="465201" cy="429005"/>
              <a:chOff x="5645326" y="1753016"/>
              <a:chExt cx="465201" cy="429005"/>
            </a:xfrm>
          </p:grpSpPr>
          <p:sp>
            <p:nvSpPr>
              <p:cNvPr id="104" name="Freeform: Shape 1021">
                <a:extLst>
                  <a:ext uri="{FF2B5EF4-FFF2-40B4-BE49-F238E27FC236}">
                    <a16:creationId xmlns:a16="http://schemas.microsoft.com/office/drawing/2014/main" id="{91ECE18C-6F57-BAD5-72BB-EB082688B768}"/>
                  </a:ext>
                </a:extLst>
              </p:cNvPr>
              <p:cNvSpPr/>
              <p:nvPr/>
            </p:nvSpPr>
            <p:spPr>
              <a:xfrm>
                <a:off x="5988036" y="2034003"/>
                <a:ext cx="122491" cy="148018"/>
              </a:xfrm>
              <a:custGeom>
                <a:avLst/>
                <a:gdLst>
                  <a:gd name="connsiteX0" fmla="*/ 4000 w 122491"/>
                  <a:gd name="connsiteY0" fmla="*/ 0 h 148018"/>
                  <a:gd name="connsiteX1" fmla="*/ 0 w 122491"/>
                  <a:gd name="connsiteY1" fmla="*/ 0 h 148018"/>
                  <a:gd name="connsiteX2" fmla="*/ 0 w 122491"/>
                  <a:gd name="connsiteY2" fmla="*/ 148019 h 148018"/>
                  <a:gd name="connsiteX3" fmla="*/ 122491 w 122491"/>
                  <a:gd name="connsiteY3" fmla="*/ 148019 h 148018"/>
                  <a:gd name="connsiteX4" fmla="*/ 122491 w 122491"/>
                  <a:gd name="connsiteY4" fmla="*/ 0 h 148018"/>
                  <a:gd name="connsiteX5" fmla="*/ 4000 w 122491"/>
                  <a:gd name="connsiteY5" fmla="*/ 0 h 14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491" h="148018">
                    <a:moveTo>
                      <a:pt x="4000" y="0"/>
                    </a:moveTo>
                    <a:lnTo>
                      <a:pt x="0" y="0"/>
                    </a:lnTo>
                    <a:lnTo>
                      <a:pt x="0" y="148019"/>
                    </a:lnTo>
                    <a:lnTo>
                      <a:pt x="122491" y="148019"/>
                    </a:lnTo>
                    <a:lnTo>
                      <a:pt x="122491" y="0"/>
                    </a:lnTo>
                    <a:lnTo>
                      <a:pt x="4000" y="0"/>
                    </a:ln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22">
                <a:extLst>
                  <a:ext uri="{FF2B5EF4-FFF2-40B4-BE49-F238E27FC236}">
                    <a16:creationId xmlns:a16="http://schemas.microsoft.com/office/drawing/2014/main" id="{8BBD1C77-CCD9-170B-8036-5824FBF7BF4F}"/>
                  </a:ext>
                </a:extLst>
              </p:cNvPr>
              <p:cNvSpPr/>
              <p:nvPr/>
            </p:nvSpPr>
            <p:spPr>
              <a:xfrm>
                <a:off x="6088524" y="1936372"/>
                <a:ext cx="22002" cy="68294"/>
              </a:xfrm>
              <a:custGeom>
                <a:avLst/>
                <a:gdLst>
                  <a:gd name="connsiteX0" fmla="*/ 0 w 22002"/>
                  <a:gd name="connsiteY0" fmla="*/ 68294 h 68294"/>
                  <a:gd name="connsiteX1" fmla="*/ 22003 w 22002"/>
                  <a:gd name="connsiteY1" fmla="*/ 68294 h 68294"/>
                  <a:gd name="connsiteX2" fmla="*/ 22003 w 22002"/>
                  <a:gd name="connsiteY2" fmla="*/ 33433 h 68294"/>
                  <a:gd name="connsiteX3" fmla="*/ 22003 w 22002"/>
                  <a:gd name="connsiteY3" fmla="*/ 0 h 68294"/>
                  <a:gd name="connsiteX4" fmla="*/ 0 w 22002"/>
                  <a:gd name="connsiteY4" fmla="*/ 0 h 68294"/>
                  <a:gd name="connsiteX5" fmla="*/ 0 w 22002"/>
                  <a:gd name="connsiteY5" fmla="*/ 68294 h 6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02" h="68294">
                    <a:moveTo>
                      <a:pt x="0" y="68294"/>
                    </a:moveTo>
                    <a:lnTo>
                      <a:pt x="22003" y="68294"/>
                    </a:lnTo>
                    <a:lnTo>
                      <a:pt x="22003" y="33433"/>
                    </a:lnTo>
                    <a:lnTo>
                      <a:pt x="22003" y="0"/>
                    </a:lnTo>
                    <a:lnTo>
                      <a:pt x="0" y="0"/>
                    </a:lnTo>
                    <a:lnTo>
                      <a:pt x="0" y="68294"/>
                    </a:ln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23">
                <a:extLst>
                  <a:ext uri="{FF2B5EF4-FFF2-40B4-BE49-F238E27FC236}">
                    <a16:creationId xmlns:a16="http://schemas.microsoft.com/office/drawing/2014/main" id="{210C2075-515A-1D85-6366-1F1EC494A6DD}"/>
                  </a:ext>
                </a:extLst>
              </p:cNvPr>
              <p:cNvSpPr/>
              <p:nvPr/>
            </p:nvSpPr>
            <p:spPr>
              <a:xfrm>
                <a:off x="5778486" y="2024478"/>
                <a:ext cx="19050" cy="157543"/>
              </a:xfrm>
              <a:custGeom>
                <a:avLst/>
                <a:gdLst>
                  <a:gd name="connsiteX0" fmla="*/ 0 w 19050"/>
                  <a:gd name="connsiteY0" fmla="*/ 0 h 157543"/>
                  <a:gd name="connsiteX1" fmla="*/ 19050 w 19050"/>
                  <a:gd name="connsiteY1" fmla="*/ 0 h 157543"/>
                  <a:gd name="connsiteX2" fmla="*/ 19050 w 19050"/>
                  <a:gd name="connsiteY2" fmla="*/ 157544 h 157543"/>
                  <a:gd name="connsiteX3" fmla="*/ 0 w 19050"/>
                  <a:gd name="connsiteY3" fmla="*/ 157544 h 15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57543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57544"/>
                    </a:lnTo>
                    <a:lnTo>
                      <a:pt x="0" y="157544"/>
                    </a:ln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7" name="Graphic 915">
                <a:extLst>
                  <a:ext uri="{FF2B5EF4-FFF2-40B4-BE49-F238E27FC236}">
                    <a16:creationId xmlns:a16="http://schemas.microsoft.com/office/drawing/2014/main" id="{B28192A2-0753-F20B-AC01-6D5D28413A86}"/>
                  </a:ext>
                </a:extLst>
              </p:cNvPr>
              <p:cNvGrpSpPr/>
              <p:nvPr/>
            </p:nvGrpSpPr>
            <p:grpSpPr>
              <a:xfrm>
                <a:off x="5669138" y="1767303"/>
                <a:ext cx="441388" cy="414718"/>
                <a:chOff x="6345279" y="1923859"/>
                <a:chExt cx="441388" cy="414718"/>
              </a:xfrm>
              <a:solidFill>
                <a:srgbClr val="FFCD00"/>
              </a:solidFill>
            </p:grpSpPr>
            <p:sp>
              <p:nvSpPr>
                <p:cNvPr id="113" name="Freeform: Shape 1025">
                  <a:extLst>
                    <a:ext uri="{FF2B5EF4-FFF2-40B4-BE49-F238E27FC236}">
                      <a16:creationId xmlns:a16="http://schemas.microsoft.com/office/drawing/2014/main" id="{3C0585B3-56AF-AB46-E290-288292975FCF}"/>
                    </a:ext>
                  </a:extLst>
                </p:cNvPr>
                <p:cNvSpPr/>
                <p:nvPr/>
              </p:nvSpPr>
              <p:spPr>
                <a:xfrm>
                  <a:off x="6561211" y="1923859"/>
                  <a:ext cx="26289" cy="12763"/>
                </a:xfrm>
                <a:custGeom>
                  <a:avLst/>
                  <a:gdLst>
                    <a:gd name="connsiteX0" fmla="*/ 26289 w 26289"/>
                    <a:gd name="connsiteY0" fmla="*/ 0 h 12763"/>
                    <a:gd name="connsiteX1" fmla="*/ 0 w 26289"/>
                    <a:gd name="connsiteY1" fmla="*/ 0 h 12763"/>
                    <a:gd name="connsiteX2" fmla="*/ 0 w 26289"/>
                    <a:gd name="connsiteY2" fmla="*/ 381 h 12763"/>
                    <a:gd name="connsiteX3" fmla="*/ 0 w 26289"/>
                    <a:gd name="connsiteY3" fmla="*/ 12764 h 12763"/>
                    <a:gd name="connsiteX4" fmla="*/ 26289 w 26289"/>
                    <a:gd name="connsiteY4" fmla="*/ 12764 h 12763"/>
                    <a:gd name="connsiteX5" fmla="*/ 26289 w 26289"/>
                    <a:gd name="connsiteY5" fmla="*/ 0 h 12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289" h="12763">
                      <a:moveTo>
                        <a:pt x="26289" y="0"/>
                      </a:moveTo>
                      <a:lnTo>
                        <a:pt x="0" y="0"/>
                      </a:lnTo>
                      <a:lnTo>
                        <a:pt x="0" y="381"/>
                      </a:lnTo>
                      <a:lnTo>
                        <a:pt x="0" y="12764"/>
                      </a:lnTo>
                      <a:lnTo>
                        <a:pt x="26289" y="12764"/>
                      </a:lnTo>
                      <a:lnTo>
                        <a:pt x="26289" y="0"/>
                      </a:lnTo>
                      <a:close/>
                    </a:path>
                  </a:pathLst>
                </a:custGeom>
                <a:solidFill>
                  <a:srgbClr val="FFC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026">
                  <a:extLst>
                    <a:ext uri="{FF2B5EF4-FFF2-40B4-BE49-F238E27FC236}">
                      <a16:creationId xmlns:a16="http://schemas.microsoft.com/office/drawing/2014/main" id="{5508F593-A778-33B9-7DCF-FDA35A8D3BE3}"/>
                    </a:ext>
                  </a:extLst>
                </p:cNvPr>
                <p:cNvSpPr/>
                <p:nvPr/>
              </p:nvSpPr>
              <p:spPr>
                <a:xfrm>
                  <a:off x="6345279" y="1982914"/>
                  <a:ext cx="441388" cy="355663"/>
                </a:xfrm>
                <a:custGeom>
                  <a:avLst/>
                  <a:gdLst>
                    <a:gd name="connsiteX0" fmla="*/ 270320 w 441388"/>
                    <a:gd name="connsiteY0" fmla="*/ 141161 h 355663"/>
                    <a:gd name="connsiteX1" fmla="*/ 270320 w 441388"/>
                    <a:gd name="connsiteY1" fmla="*/ 104680 h 355663"/>
                    <a:gd name="connsiteX2" fmla="*/ 250127 w 441388"/>
                    <a:gd name="connsiteY2" fmla="*/ 104680 h 355663"/>
                    <a:gd name="connsiteX3" fmla="*/ 250127 w 441388"/>
                    <a:gd name="connsiteY3" fmla="*/ 64484 h 355663"/>
                    <a:gd name="connsiteX4" fmla="*/ 246031 w 441388"/>
                    <a:gd name="connsiteY4" fmla="*/ 64484 h 355663"/>
                    <a:gd name="connsiteX5" fmla="*/ 246031 w 441388"/>
                    <a:gd name="connsiteY5" fmla="*/ 28289 h 355663"/>
                    <a:gd name="connsiteX6" fmla="*/ 220694 w 441388"/>
                    <a:gd name="connsiteY6" fmla="*/ 0 h 355663"/>
                    <a:gd name="connsiteX7" fmla="*/ 195358 w 441388"/>
                    <a:gd name="connsiteY7" fmla="*/ 28289 h 355663"/>
                    <a:gd name="connsiteX8" fmla="*/ 195358 w 441388"/>
                    <a:gd name="connsiteY8" fmla="*/ 64484 h 355663"/>
                    <a:gd name="connsiteX9" fmla="*/ 191262 w 441388"/>
                    <a:gd name="connsiteY9" fmla="*/ 64484 h 355663"/>
                    <a:gd name="connsiteX10" fmla="*/ 191262 w 441388"/>
                    <a:gd name="connsiteY10" fmla="*/ 104680 h 355663"/>
                    <a:gd name="connsiteX11" fmla="*/ 171069 w 441388"/>
                    <a:gd name="connsiteY11" fmla="*/ 104680 h 355663"/>
                    <a:gd name="connsiteX12" fmla="*/ 171069 w 441388"/>
                    <a:gd name="connsiteY12" fmla="*/ 141161 h 355663"/>
                    <a:gd name="connsiteX13" fmla="*/ 22003 w 441388"/>
                    <a:gd name="connsiteY13" fmla="*/ 141161 h 355663"/>
                    <a:gd name="connsiteX14" fmla="*/ 22003 w 441388"/>
                    <a:gd name="connsiteY14" fmla="*/ 110014 h 355663"/>
                    <a:gd name="connsiteX15" fmla="*/ 0 w 441388"/>
                    <a:gd name="connsiteY15" fmla="*/ 110014 h 355663"/>
                    <a:gd name="connsiteX16" fmla="*/ 0 w 441388"/>
                    <a:gd name="connsiteY16" fmla="*/ 355664 h 355663"/>
                    <a:gd name="connsiteX17" fmla="*/ 118872 w 441388"/>
                    <a:gd name="connsiteY17" fmla="*/ 355664 h 355663"/>
                    <a:gd name="connsiteX18" fmla="*/ 118872 w 441388"/>
                    <a:gd name="connsiteY18" fmla="*/ 207645 h 355663"/>
                    <a:gd name="connsiteX19" fmla="*/ 171545 w 441388"/>
                    <a:gd name="connsiteY19" fmla="*/ 207645 h 355663"/>
                    <a:gd name="connsiteX20" fmla="*/ 171545 w 441388"/>
                    <a:gd name="connsiteY20" fmla="*/ 355664 h 355663"/>
                    <a:gd name="connsiteX21" fmla="*/ 190595 w 441388"/>
                    <a:gd name="connsiteY21" fmla="*/ 355664 h 355663"/>
                    <a:gd name="connsiteX22" fmla="*/ 190595 w 441388"/>
                    <a:gd name="connsiteY22" fmla="*/ 207645 h 355663"/>
                    <a:gd name="connsiteX23" fmla="*/ 231362 w 441388"/>
                    <a:gd name="connsiteY23" fmla="*/ 207645 h 355663"/>
                    <a:gd name="connsiteX24" fmla="*/ 231362 w 441388"/>
                    <a:gd name="connsiteY24" fmla="*/ 355664 h 355663"/>
                    <a:gd name="connsiteX25" fmla="*/ 250412 w 441388"/>
                    <a:gd name="connsiteY25" fmla="*/ 355664 h 355663"/>
                    <a:gd name="connsiteX26" fmla="*/ 250412 w 441388"/>
                    <a:gd name="connsiteY26" fmla="*/ 207645 h 355663"/>
                    <a:gd name="connsiteX27" fmla="*/ 290322 w 441388"/>
                    <a:gd name="connsiteY27" fmla="*/ 207645 h 355663"/>
                    <a:gd name="connsiteX28" fmla="*/ 290322 w 441388"/>
                    <a:gd name="connsiteY28" fmla="*/ 355664 h 355663"/>
                    <a:gd name="connsiteX29" fmla="*/ 309372 w 441388"/>
                    <a:gd name="connsiteY29" fmla="*/ 355664 h 355663"/>
                    <a:gd name="connsiteX30" fmla="*/ 309372 w 441388"/>
                    <a:gd name="connsiteY30" fmla="*/ 207645 h 355663"/>
                    <a:gd name="connsiteX31" fmla="*/ 441388 w 441388"/>
                    <a:gd name="connsiteY31" fmla="*/ 207645 h 355663"/>
                    <a:gd name="connsiteX32" fmla="*/ 441388 w 441388"/>
                    <a:gd name="connsiteY32" fmla="*/ 141161 h 355663"/>
                    <a:gd name="connsiteX33" fmla="*/ 270320 w 441388"/>
                    <a:gd name="connsiteY33" fmla="*/ 141161 h 35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41388" h="355663">
                      <a:moveTo>
                        <a:pt x="270320" y="141161"/>
                      </a:moveTo>
                      <a:lnTo>
                        <a:pt x="270320" y="104680"/>
                      </a:lnTo>
                      <a:lnTo>
                        <a:pt x="250127" y="104680"/>
                      </a:lnTo>
                      <a:lnTo>
                        <a:pt x="250127" y="64484"/>
                      </a:lnTo>
                      <a:lnTo>
                        <a:pt x="246031" y="64484"/>
                      </a:lnTo>
                      <a:lnTo>
                        <a:pt x="246031" y="28289"/>
                      </a:lnTo>
                      <a:cubicBezTo>
                        <a:pt x="243935" y="12192"/>
                        <a:pt x="233363" y="0"/>
                        <a:pt x="220694" y="0"/>
                      </a:cubicBezTo>
                      <a:cubicBezTo>
                        <a:pt x="208026" y="0"/>
                        <a:pt x="197453" y="12287"/>
                        <a:pt x="195358" y="28289"/>
                      </a:cubicBezTo>
                      <a:lnTo>
                        <a:pt x="195358" y="64484"/>
                      </a:lnTo>
                      <a:lnTo>
                        <a:pt x="191262" y="64484"/>
                      </a:lnTo>
                      <a:lnTo>
                        <a:pt x="191262" y="104680"/>
                      </a:lnTo>
                      <a:lnTo>
                        <a:pt x="171069" y="104680"/>
                      </a:lnTo>
                      <a:lnTo>
                        <a:pt x="171069" y="141161"/>
                      </a:lnTo>
                      <a:lnTo>
                        <a:pt x="22003" y="141161"/>
                      </a:lnTo>
                      <a:lnTo>
                        <a:pt x="22003" y="110014"/>
                      </a:lnTo>
                      <a:lnTo>
                        <a:pt x="0" y="110014"/>
                      </a:lnTo>
                      <a:lnTo>
                        <a:pt x="0" y="355664"/>
                      </a:lnTo>
                      <a:lnTo>
                        <a:pt x="118872" y="355664"/>
                      </a:lnTo>
                      <a:lnTo>
                        <a:pt x="118872" y="207645"/>
                      </a:lnTo>
                      <a:lnTo>
                        <a:pt x="171545" y="207645"/>
                      </a:lnTo>
                      <a:lnTo>
                        <a:pt x="171545" y="355664"/>
                      </a:lnTo>
                      <a:lnTo>
                        <a:pt x="190595" y="355664"/>
                      </a:lnTo>
                      <a:lnTo>
                        <a:pt x="190595" y="207645"/>
                      </a:lnTo>
                      <a:lnTo>
                        <a:pt x="231362" y="207645"/>
                      </a:lnTo>
                      <a:lnTo>
                        <a:pt x="231362" y="355664"/>
                      </a:lnTo>
                      <a:lnTo>
                        <a:pt x="250412" y="355664"/>
                      </a:lnTo>
                      <a:lnTo>
                        <a:pt x="250412" y="207645"/>
                      </a:lnTo>
                      <a:lnTo>
                        <a:pt x="290322" y="207645"/>
                      </a:lnTo>
                      <a:lnTo>
                        <a:pt x="290322" y="355664"/>
                      </a:lnTo>
                      <a:lnTo>
                        <a:pt x="309372" y="355664"/>
                      </a:lnTo>
                      <a:lnTo>
                        <a:pt x="309372" y="207645"/>
                      </a:lnTo>
                      <a:lnTo>
                        <a:pt x="441388" y="207645"/>
                      </a:lnTo>
                      <a:lnTo>
                        <a:pt x="441388" y="141161"/>
                      </a:lnTo>
                      <a:lnTo>
                        <a:pt x="270320" y="141161"/>
                      </a:lnTo>
                      <a:close/>
                    </a:path>
                  </a:pathLst>
                </a:custGeom>
                <a:solidFill>
                  <a:srgbClr val="FFC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Freeform: Shape 1027">
                <a:extLst>
                  <a:ext uri="{FF2B5EF4-FFF2-40B4-BE49-F238E27FC236}">
                    <a16:creationId xmlns:a16="http://schemas.microsoft.com/office/drawing/2014/main" id="{23AD4193-CD84-AA98-BC9E-DCF81381D8FE}"/>
                  </a:ext>
                </a:extLst>
              </p:cNvPr>
              <p:cNvSpPr/>
              <p:nvPr/>
            </p:nvSpPr>
            <p:spPr>
              <a:xfrm>
                <a:off x="5645326" y="1753016"/>
                <a:ext cx="460438" cy="424243"/>
              </a:xfrm>
              <a:custGeom>
                <a:avLst/>
                <a:gdLst>
                  <a:gd name="connsiteX0" fmla="*/ 455676 w 460438"/>
                  <a:gd name="connsiteY0" fmla="*/ 159544 h 424243"/>
                  <a:gd name="connsiteX1" fmla="*/ 424244 w 460438"/>
                  <a:gd name="connsiteY1" fmla="*/ 159544 h 424243"/>
                  <a:gd name="connsiteX2" fmla="*/ 419481 w 460438"/>
                  <a:gd name="connsiteY2" fmla="*/ 164306 h 424243"/>
                  <a:gd name="connsiteX3" fmla="*/ 419481 w 460438"/>
                  <a:gd name="connsiteY3" fmla="*/ 192977 h 424243"/>
                  <a:gd name="connsiteX4" fmla="*/ 289465 w 460438"/>
                  <a:gd name="connsiteY4" fmla="*/ 192977 h 424243"/>
                  <a:gd name="connsiteX5" fmla="*/ 289465 w 460438"/>
                  <a:gd name="connsiteY5" fmla="*/ 164306 h 424243"/>
                  <a:gd name="connsiteX6" fmla="*/ 284702 w 460438"/>
                  <a:gd name="connsiteY6" fmla="*/ 159544 h 424243"/>
                  <a:gd name="connsiteX7" fmla="*/ 269272 w 460438"/>
                  <a:gd name="connsiteY7" fmla="*/ 159544 h 424243"/>
                  <a:gd name="connsiteX8" fmla="*/ 269272 w 460438"/>
                  <a:gd name="connsiteY8" fmla="*/ 123063 h 424243"/>
                  <a:gd name="connsiteX9" fmla="*/ 265176 w 460438"/>
                  <a:gd name="connsiteY9" fmla="*/ 118396 h 424243"/>
                  <a:gd name="connsiteX10" fmla="*/ 265176 w 460438"/>
                  <a:gd name="connsiteY10" fmla="*/ 92012 h 424243"/>
                  <a:gd name="connsiteX11" fmla="*/ 270891 w 460438"/>
                  <a:gd name="connsiteY11" fmla="*/ 92012 h 424243"/>
                  <a:gd name="connsiteX12" fmla="*/ 275654 w 460438"/>
                  <a:gd name="connsiteY12" fmla="*/ 87249 h 424243"/>
                  <a:gd name="connsiteX13" fmla="*/ 270891 w 460438"/>
                  <a:gd name="connsiteY13" fmla="*/ 82487 h 424243"/>
                  <a:gd name="connsiteX14" fmla="*/ 264414 w 460438"/>
                  <a:gd name="connsiteY14" fmla="*/ 82487 h 424243"/>
                  <a:gd name="connsiteX15" fmla="*/ 235077 w 460438"/>
                  <a:gd name="connsiteY15" fmla="*/ 50101 h 424243"/>
                  <a:gd name="connsiteX16" fmla="*/ 235077 w 460438"/>
                  <a:gd name="connsiteY16" fmla="*/ 31814 h 424243"/>
                  <a:gd name="connsiteX17" fmla="*/ 266129 w 460438"/>
                  <a:gd name="connsiteY17" fmla="*/ 31814 h 424243"/>
                  <a:gd name="connsiteX18" fmla="*/ 270891 w 460438"/>
                  <a:gd name="connsiteY18" fmla="*/ 27051 h 424243"/>
                  <a:gd name="connsiteX19" fmla="*/ 270891 w 460438"/>
                  <a:gd name="connsiteY19" fmla="*/ 4763 h 424243"/>
                  <a:gd name="connsiteX20" fmla="*/ 266129 w 460438"/>
                  <a:gd name="connsiteY20" fmla="*/ 0 h 424243"/>
                  <a:gd name="connsiteX21" fmla="*/ 230315 w 460438"/>
                  <a:gd name="connsiteY21" fmla="*/ 0 h 424243"/>
                  <a:gd name="connsiteX22" fmla="*/ 225552 w 460438"/>
                  <a:gd name="connsiteY22" fmla="*/ 4763 h 424243"/>
                  <a:gd name="connsiteX23" fmla="*/ 225552 w 460438"/>
                  <a:gd name="connsiteY23" fmla="*/ 50101 h 424243"/>
                  <a:gd name="connsiteX24" fmla="*/ 196215 w 460438"/>
                  <a:gd name="connsiteY24" fmla="*/ 82487 h 424243"/>
                  <a:gd name="connsiteX25" fmla="*/ 189738 w 460438"/>
                  <a:gd name="connsiteY25" fmla="*/ 82487 h 424243"/>
                  <a:gd name="connsiteX26" fmla="*/ 184976 w 460438"/>
                  <a:gd name="connsiteY26" fmla="*/ 87249 h 424243"/>
                  <a:gd name="connsiteX27" fmla="*/ 189738 w 460438"/>
                  <a:gd name="connsiteY27" fmla="*/ 92012 h 424243"/>
                  <a:gd name="connsiteX28" fmla="*/ 195453 w 460438"/>
                  <a:gd name="connsiteY28" fmla="*/ 92012 h 424243"/>
                  <a:gd name="connsiteX29" fmla="*/ 195453 w 460438"/>
                  <a:gd name="connsiteY29" fmla="*/ 118396 h 424243"/>
                  <a:gd name="connsiteX30" fmla="*/ 191357 w 460438"/>
                  <a:gd name="connsiteY30" fmla="*/ 123063 h 424243"/>
                  <a:gd name="connsiteX31" fmla="*/ 191357 w 460438"/>
                  <a:gd name="connsiteY31" fmla="*/ 159544 h 424243"/>
                  <a:gd name="connsiteX32" fmla="*/ 175927 w 460438"/>
                  <a:gd name="connsiteY32" fmla="*/ 159544 h 424243"/>
                  <a:gd name="connsiteX33" fmla="*/ 171164 w 460438"/>
                  <a:gd name="connsiteY33" fmla="*/ 164306 h 424243"/>
                  <a:gd name="connsiteX34" fmla="*/ 171164 w 460438"/>
                  <a:gd name="connsiteY34" fmla="*/ 192977 h 424243"/>
                  <a:gd name="connsiteX35" fmla="*/ 41053 w 460438"/>
                  <a:gd name="connsiteY35" fmla="*/ 192977 h 424243"/>
                  <a:gd name="connsiteX36" fmla="*/ 41053 w 460438"/>
                  <a:gd name="connsiteY36" fmla="*/ 164306 h 424243"/>
                  <a:gd name="connsiteX37" fmla="*/ 36290 w 460438"/>
                  <a:gd name="connsiteY37" fmla="*/ 159544 h 424243"/>
                  <a:gd name="connsiteX38" fmla="*/ 4763 w 460438"/>
                  <a:gd name="connsiteY38" fmla="*/ 159544 h 424243"/>
                  <a:gd name="connsiteX39" fmla="*/ 0 w 460438"/>
                  <a:gd name="connsiteY39" fmla="*/ 164306 h 424243"/>
                  <a:gd name="connsiteX40" fmla="*/ 0 w 460438"/>
                  <a:gd name="connsiteY40" fmla="*/ 419481 h 424243"/>
                  <a:gd name="connsiteX41" fmla="*/ 4763 w 460438"/>
                  <a:gd name="connsiteY41" fmla="*/ 424244 h 424243"/>
                  <a:gd name="connsiteX42" fmla="*/ 455676 w 460438"/>
                  <a:gd name="connsiteY42" fmla="*/ 424244 h 424243"/>
                  <a:gd name="connsiteX43" fmla="*/ 460438 w 460438"/>
                  <a:gd name="connsiteY43" fmla="*/ 419481 h 424243"/>
                  <a:gd name="connsiteX44" fmla="*/ 460438 w 460438"/>
                  <a:gd name="connsiteY44" fmla="*/ 164306 h 424243"/>
                  <a:gd name="connsiteX45" fmla="*/ 455676 w 460438"/>
                  <a:gd name="connsiteY45" fmla="*/ 159544 h 424243"/>
                  <a:gd name="connsiteX46" fmla="*/ 450913 w 460438"/>
                  <a:gd name="connsiteY46" fmla="*/ 169069 h 424243"/>
                  <a:gd name="connsiteX47" fmla="*/ 450913 w 460438"/>
                  <a:gd name="connsiteY47" fmla="*/ 237363 h 424243"/>
                  <a:gd name="connsiteX48" fmla="*/ 429006 w 460438"/>
                  <a:gd name="connsiteY48" fmla="*/ 237363 h 424243"/>
                  <a:gd name="connsiteX49" fmla="*/ 429006 w 460438"/>
                  <a:gd name="connsiteY49" fmla="*/ 169069 h 424243"/>
                  <a:gd name="connsiteX50" fmla="*/ 450913 w 460438"/>
                  <a:gd name="connsiteY50" fmla="*/ 169069 h 424243"/>
                  <a:gd name="connsiteX51" fmla="*/ 419481 w 460438"/>
                  <a:gd name="connsiteY51" fmla="*/ 202502 h 424243"/>
                  <a:gd name="connsiteX52" fmla="*/ 419481 w 460438"/>
                  <a:gd name="connsiteY52" fmla="*/ 242126 h 424243"/>
                  <a:gd name="connsiteX53" fmla="*/ 424244 w 460438"/>
                  <a:gd name="connsiteY53" fmla="*/ 246888 h 424243"/>
                  <a:gd name="connsiteX54" fmla="*/ 450913 w 460438"/>
                  <a:gd name="connsiteY54" fmla="*/ 246888 h 424243"/>
                  <a:gd name="connsiteX55" fmla="*/ 450913 w 460438"/>
                  <a:gd name="connsiteY55" fmla="*/ 257175 h 424243"/>
                  <a:gd name="connsiteX56" fmla="*/ 342900 w 460438"/>
                  <a:gd name="connsiteY56" fmla="*/ 257175 h 424243"/>
                  <a:gd name="connsiteX57" fmla="*/ 289465 w 460438"/>
                  <a:gd name="connsiteY57" fmla="*/ 229172 h 424243"/>
                  <a:gd name="connsiteX58" fmla="*/ 289465 w 460438"/>
                  <a:gd name="connsiteY58" fmla="*/ 202502 h 424243"/>
                  <a:gd name="connsiteX59" fmla="*/ 419481 w 460438"/>
                  <a:gd name="connsiteY59" fmla="*/ 202502 h 424243"/>
                  <a:gd name="connsiteX60" fmla="*/ 204883 w 460438"/>
                  <a:gd name="connsiteY60" fmla="*/ 92012 h 424243"/>
                  <a:gd name="connsiteX61" fmla="*/ 255651 w 460438"/>
                  <a:gd name="connsiteY61" fmla="*/ 92012 h 424243"/>
                  <a:gd name="connsiteX62" fmla="*/ 255651 w 460438"/>
                  <a:gd name="connsiteY62" fmla="*/ 118301 h 424243"/>
                  <a:gd name="connsiteX63" fmla="*/ 204883 w 460438"/>
                  <a:gd name="connsiteY63" fmla="*/ 118301 h 424243"/>
                  <a:gd name="connsiteX64" fmla="*/ 204883 w 460438"/>
                  <a:gd name="connsiteY64" fmla="*/ 92012 h 424243"/>
                  <a:gd name="connsiteX65" fmla="*/ 200787 w 460438"/>
                  <a:gd name="connsiteY65" fmla="*/ 127826 h 424243"/>
                  <a:gd name="connsiteX66" fmla="*/ 259747 w 460438"/>
                  <a:gd name="connsiteY66" fmla="*/ 127826 h 424243"/>
                  <a:gd name="connsiteX67" fmla="*/ 259747 w 460438"/>
                  <a:gd name="connsiteY67" fmla="*/ 159544 h 424243"/>
                  <a:gd name="connsiteX68" fmla="*/ 200787 w 460438"/>
                  <a:gd name="connsiteY68" fmla="*/ 159544 h 424243"/>
                  <a:gd name="connsiteX69" fmla="*/ 200787 w 460438"/>
                  <a:gd name="connsiteY69" fmla="*/ 127826 h 424243"/>
                  <a:gd name="connsiteX70" fmla="*/ 196025 w 460438"/>
                  <a:gd name="connsiteY70" fmla="*/ 169069 h 424243"/>
                  <a:gd name="connsiteX71" fmla="*/ 279940 w 460438"/>
                  <a:gd name="connsiteY71" fmla="*/ 169069 h 424243"/>
                  <a:gd name="connsiteX72" fmla="*/ 279940 w 460438"/>
                  <a:gd name="connsiteY72" fmla="*/ 224219 h 424243"/>
                  <a:gd name="connsiteX73" fmla="*/ 232505 w 460438"/>
                  <a:gd name="connsiteY73" fmla="*/ 199358 h 424243"/>
                  <a:gd name="connsiteX74" fmla="*/ 228124 w 460438"/>
                  <a:gd name="connsiteY74" fmla="*/ 199358 h 424243"/>
                  <a:gd name="connsiteX75" fmla="*/ 180689 w 460438"/>
                  <a:gd name="connsiteY75" fmla="*/ 224219 h 424243"/>
                  <a:gd name="connsiteX76" fmla="*/ 180689 w 460438"/>
                  <a:gd name="connsiteY76" fmla="*/ 169069 h 424243"/>
                  <a:gd name="connsiteX77" fmla="*/ 196120 w 460438"/>
                  <a:gd name="connsiteY77" fmla="*/ 169069 h 424243"/>
                  <a:gd name="connsiteX78" fmla="*/ 304705 w 460438"/>
                  <a:gd name="connsiteY78" fmla="*/ 257175 h 424243"/>
                  <a:gd name="connsiteX79" fmla="*/ 138113 w 460438"/>
                  <a:gd name="connsiteY79" fmla="*/ 257175 h 424243"/>
                  <a:gd name="connsiteX80" fmla="*/ 230219 w 460438"/>
                  <a:gd name="connsiteY80" fmla="*/ 208979 h 424243"/>
                  <a:gd name="connsiteX81" fmla="*/ 322326 w 460438"/>
                  <a:gd name="connsiteY81" fmla="*/ 257175 h 424243"/>
                  <a:gd name="connsiteX82" fmla="*/ 304610 w 460438"/>
                  <a:gd name="connsiteY82" fmla="*/ 257175 h 424243"/>
                  <a:gd name="connsiteX83" fmla="*/ 128492 w 460438"/>
                  <a:gd name="connsiteY83" fmla="*/ 266700 h 424243"/>
                  <a:gd name="connsiteX84" fmla="*/ 147542 w 460438"/>
                  <a:gd name="connsiteY84" fmla="*/ 266700 h 424243"/>
                  <a:gd name="connsiteX85" fmla="*/ 147542 w 460438"/>
                  <a:gd name="connsiteY85" fmla="*/ 414719 h 424243"/>
                  <a:gd name="connsiteX86" fmla="*/ 128492 w 460438"/>
                  <a:gd name="connsiteY86" fmla="*/ 414719 h 424243"/>
                  <a:gd name="connsiteX87" fmla="*/ 128492 w 460438"/>
                  <a:gd name="connsiteY87" fmla="*/ 266700 h 424243"/>
                  <a:gd name="connsiteX88" fmla="*/ 157067 w 460438"/>
                  <a:gd name="connsiteY88" fmla="*/ 266700 h 424243"/>
                  <a:gd name="connsiteX89" fmla="*/ 181166 w 460438"/>
                  <a:gd name="connsiteY89" fmla="*/ 266700 h 424243"/>
                  <a:gd name="connsiteX90" fmla="*/ 181166 w 460438"/>
                  <a:gd name="connsiteY90" fmla="*/ 414719 h 424243"/>
                  <a:gd name="connsiteX91" fmla="*/ 157067 w 460438"/>
                  <a:gd name="connsiteY91" fmla="*/ 414719 h 424243"/>
                  <a:gd name="connsiteX92" fmla="*/ 157067 w 460438"/>
                  <a:gd name="connsiteY92" fmla="*/ 266700 h 424243"/>
                  <a:gd name="connsiteX93" fmla="*/ 190691 w 460438"/>
                  <a:gd name="connsiteY93" fmla="*/ 266700 h 424243"/>
                  <a:gd name="connsiteX94" fmla="*/ 209741 w 460438"/>
                  <a:gd name="connsiteY94" fmla="*/ 266700 h 424243"/>
                  <a:gd name="connsiteX95" fmla="*/ 209741 w 460438"/>
                  <a:gd name="connsiteY95" fmla="*/ 414719 h 424243"/>
                  <a:gd name="connsiteX96" fmla="*/ 190691 w 460438"/>
                  <a:gd name="connsiteY96" fmla="*/ 414719 h 424243"/>
                  <a:gd name="connsiteX97" fmla="*/ 190691 w 460438"/>
                  <a:gd name="connsiteY97" fmla="*/ 266700 h 424243"/>
                  <a:gd name="connsiteX98" fmla="*/ 219266 w 460438"/>
                  <a:gd name="connsiteY98" fmla="*/ 266700 h 424243"/>
                  <a:gd name="connsiteX99" fmla="*/ 240982 w 460438"/>
                  <a:gd name="connsiteY99" fmla="*/ 266700 h 424243"/>
                  <a:gd name="connsiteX100" fmla="*/ 240982 w 460438"/>
                  <a:gd name="connsiteY100" fmla="*/ 414719 h 424243"/>
                  <a:gd name="connsiteX101" fmla="*/ 219266 w 460438"/>
                  <a:gd name="connsiteY101" fmla="*/ 414719 h 424243"/>
                  <a:gd name="connsiteX102" fmla="*/ 219266 w 460438"/>
                  <a:gd name="connsiteY102" fmla="*/ 266700 h 424243"/>
                  <a:gd name="connsiteX103" fmla="*/ 250507 w 460438"/>
                  <a:gd name="connsiteY103" fmla="*/ 266700 h 424243"/>
                  <a:gd name="connsiteX104" fmla="*/ 269558 w 460438"/>
                  <a:gd name="connsiteY104" fmla="*/ 266700 h 424243"/>
                  <a:gd name="connsiteX105" fmla="*/ 269558 w 460438"/>
                  <a:gd name="connsiteY105" fmla="*/ 414719 h 424243"/>
                  <a:gd name="connsiteX106" fmla="*/ 250507 w 460438"/>
                  <a:gd name="connsiteY106" fmla="*/ 414719 h 424243"/>
                  <a:gd name="connsiteX107" fmla="*/ 250507 w 460438"/>
                  <a:gd name="connsiteY107" fmla="*/ 266700 h 424243"/>
                  <a:gd name="connsiteX108" fmla="*/ 279083 w 460438"/>
                  <a:gd name="connsiteY108" fmla="*/ 266700 h 424243"/>
                  <a:gd name="connsiteX109" fmla="*/ 299942 w 460438"/>
                  <a:gd name="connsiteY109" fmla="*/ 266700 h 424243"/>
                  <a:gd name="connsiteX110" fmla="*/ 299942 w 460438"/>
                  <a:gd name="connsiteY110" fmla="*/ 414719 h 424243"/>
                  <a:gd name="connsiteX111" fmla="*/ 279083 w 460438"/>
                  <a:gd name="connsiteY111" fmla="*/ 414719 h 424243"/>
                  <a:gd name="connsiteX112" fmla="*/ 279083 w 460438"/>
                  <a:gd name="connsiteY112" fmla="*/ 266700 h 424243"/>
                  <a:gd name="connsiteX113" fmla="*/ 309467 w 460438"/>
                  <a:gd name="connsiteY113" fmla="*/ 266700 h 424243"/>
                  <a:gd name="connsiteX114" fmla="*/ 328517 w 460438"/>
                  <a:gd name="connsiteY114" fmla="*/ 266700 h 424243"/>
                  <a:gd name="connsiteX115" fmla="*/ 328517 w 460438"/>
                  <a:gd name="connsiteY115" fmla="*/ 414719 h 424243"/>
                  <a:gd name="connsiteX116" fmla="*/ 309467 w 460438"/>
                  <a:gd name="connsiteY116" fmla="*/ 414719 h 424243"/>
                  <a:gd name="connsiteX117" fmla="*/ 309467 w 460438"/>
                  <a:gd name="connsiteY117" fmla="*/ 266700 h 424243"/>
                  <a:gd name="connsiteX118" fmla="*/ 234982 w 460438"/>
                  <a:gd name="connsiteY118" fmla="*/ 9525 h 424243"/>
                  <a:gd name="connsiteX119" fmla="*/ 261271 w 460438"/>
                  <a:gd name="connsiteY119" fmla="*/ 9525 h 424243"/>
                  <a:gd name="connsiteX120" fmla="*/ 261271 w 460438"/>
                  <a:gd name="connsiteY120" fmla="*/ 22289 h 424243"/>
                  <a:gd name="connsiteX121" fmla="*/ 234982 w 460438"/>
                  <a:gd name="connsiteY121" fmla="*/ 22289 h 424243"/>
                  <a:gd name="connsiteX122" fmla="*/ 234982 w 460438"/>
                  <a:gd name="connsiteY122" fmla="*/ 9525 h 424243"/>
                  <a:gd name="connsiteX123" fmla="*/ 230219 w 460438"/>
                  <a:gd name="connsiteY123" fmla="*/ 59150 h 424243"/>
                  <a:gd name="connsiteX124" fmla="*/ 254794 w 460438"/>
                  <a:gd name="connsiteY124" fmla="*/ 82106 h 424243"/>
                  <a:gd name="connsiteX125" fmla="*/ 205645 w 460438"/>
                  <a:gd name="connsiteY125" fmla="*/ 82106 h 424243"/>
                  <a:gd name="connsiteX126" fmla="*/ 230219 w 460438"/>
                  <a:gd name="connsiteY126" fmla="*/ 59150 h 424243"/>
                  <a:gd name="connsiteX127" fmla="*/ 171069 w 460438"/>
                  <a:gd name="connsiteY127" fmla="*/ 202597 h 424243"/>
                  <a:gd name="connsiteX128" fmla="*/ 171069 w 460438"/>
                  <a:gd name="connsiteY128" fmla="*/ 229267 h 424243"/>
                  <a:gd name="connsiteX129" fmla="*/ 117634 w 460438"/>
                  <a:gd name="connsiteY129" fmla="*/ 257270 h 424243"/>
                  <a:gd name="connsiteX130" fmla="*/ 9525 w 460438"/>
                  <a:gd name="connsiteY130" fmla="*/ 257270 h 424243"/>
                  <a:gd name="connsiteX131" fmla="*/ 9525 w 460438"/>
                  <a:gd name="connsiteY131" fmla="*/ 246983 h 424243"/>
                  <a:gd name="connsiteX132" fmla="*/ 36195 w 460438"/>
                  <a:gd name="connsiteY132" fmla="*/ 246983 h 424243"/>
                  <a:gd name="connsiteX133" fmla="*/ 40958 w 460438"/>
                  <a:gd name="connsiteY133" fmla="*/ 242221 h 424243"/>
                  <a:gd name="connsiteX134" fmla="*/ 40958 w 460438"/>
                  <a:gd name="connsiteY134" fmla="*/ 202597 h 424243"/>
                  <a:gd name="connsiteX135" fmla="*/ 170974 w 460438"/>
                  <a:gd name="connsiteY135" fmla="*/ 202597 h 424243"/>
                  <a:gd name="connsiteX136" fmla="*/ 31528 w 460438"/>
                  <a:gd name="connsiteY136" fmla="*/ 169164 h 424243"/>
                  <a:gd name="connsiteX137" fmla="*/ 31528 w 460438"/>
                  <a:gd name="connsiteY137" fmla="*/ 237458 h 424243"/>
                  <a:gd name="connsiteX138" fmla="*/ 9525 w 460438"/>
                  <a:gd name="connsiteY138" fmla="*/ 237458 h 424243"/>
                  <a:gd name="connsiteX139" fmla="*/ 9525 w 460438"/>
                  <a:gd name="connsiteY139" fmla="*/ 169164 h 424243"/>
                  <a:gd name="connsiteX140" fmla="*/ 31528 w 460438"/>
                  <a:gd name="connsiteY140" fmla="*/ 169164 h 424243"/>
                  <a:gd name="connsiteX141" fmla="*/ 9525 w 460438"/>
                  <a:gd name="connsiteY141" fmla="*/ 266700 h 424243"/>
                  <a:gd name="connsiteX142" fmla="*/ 118872 w 460438"/>
                  <a:gd name="connsiteY142" fmla="*/ 266700 h 424243"/>
                  <a:gd name="connsiteX143" fmla="*/ 118872 w 460438"/>
                  <a:gd name="connsiteY143" fmla="*/ 414719 h 424243"/>
                  <a:gd name="connsiteX144" fmla="*/ 9525 w 460438"/>
                  <a:gd name="connsiteY144" fmla="*/ 414719 h 424243"/>
                  <a:gd name="connsiteX145" fmla="*/ 9525 w 460438"/>
                  <a:gd name="connsiteY145" fmla="*/ 266700 h 424243"/>
                  <a:gd name="connsiteX146" fmla="*/ 450818 w 460438"/>
                  <a:gd name="connsiteY146" fmla="*/ 414719 h 424243"/>
                  <a:gd name="connsiteX147" fmla="*/ 337852 w 460438"/>
                  <a:gd name="connsiteY147" fmla="*/ 414719 h 424243"/>
                  <a:gd name="connsiteX148" fmla="*/ 337852 w 460438"/>
                  <a:gd name="connsiteY148" fmla="*/ 266700 h 424243"/>
                  <a:gd name="connsiteX149" fmla="*/ 450818 w 460438"/>
                  <a:gd name="connsiteY149" fmla="*/ 266700 h 424243"/>
                  <a:gd name="connsiteX150" fmla="*/ 450818 w 460438"/>
                  <a:gd name="connsiteY150" fmla="*/ 414719 h 42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460438" h="424243">
                    <a:moveTo>
                      <a:pt x="455676" y="159544"/>
                    </a:moveTo>
                    <a:lnTo>
                      <a:pt x="424244" y="159544"/>
                    </a:lnTo>
                    <a:cubicBezTo>
                      <a:pt x="421577" y="159544"/>
                      <a:pt x="419481" y="161639"/>
                      <a:pt x="419481" y="164306"/>
                    </a:cubicBezTo>
                    <a:lnTo>
                      <a:pt x="419481" y="192977"/>
                    </a:lnTo>
                    <a:lnTo>
                      <a:pt x="289465" y="192977"/>
                    </a:lnTo>
                    <a:lnTo>
                      <a:pt x="289465" y="164306"/>
                    </a:lnTo>
                    <a:cubicBezTo>
                      <a:pt x="289465" y="161639"/>
                      <a:pt x="287369" y="159544"/>
                      <a:pt x="284702" y="159544"/>
                    </a:cubicBezTo>
                    <a:lnTo>
                      <a:pt x="269272" y="159544"/>
                    </a:lnTo>
                    <a:lnTo>
                      <a:pt x="269272" y="123063"/>
                    </a:lnTo>
                    <a:cubicBezTo>
                      <a:pt x="269272" y="120682"/>
                      <a:pt x="267462" y="118777"/>
                      <a:pt x="265176" y="118396"/>
                    </a:cubicBezTo>
                    <a:lnTo>
                      <a:pt x="265176" y="92012"/>
                    </a:lnTo>
                    <a:lnTo>
                      <a:pt x="270891" y="92012"/>
                    </a:lnTo>
                    <a:cubicBezTo>
                      <a:pt x="273558" y="92012"/>
                      <a:pt x="275654" y="89916"/>
                      <a:pt x="275654" y="87249"/>
                    </a:cubicBezTo>
                    <a:cubicBezTo>
                      <a:pt x="275654" y="84582"/>
                      <a:pt x="273558" y="82487"/>
                      <a:pt x="270891" y="82487"/>
                    </a:cubicBezTo>
                    <a:lnTo>
                      <a:pt x="264414" y="82487"/>
                    </a:lnTo>
                    <a:cubicBezTo>
                      <a:pt x="262604" y="65723"/>
                      <a:pt x="250507" y="52388"/>
                      <a:pt x="235077" y="50101"/>
                    </a:cubicBezTo>
                    <a:lnTo>
                      <a:pt x="235077" y="31814"/>
                    </a:lnTo>
                    <a:lnTo>
                      <a:pt x="266129" y="31814"/>
                    </a:lnTo>
                    <a:cubicBezTo>
                      <a:pt x="268796" y="31814"/>
                      <a:pt x="270891" y="29718"/>
                      <a:pt x="270891" y="27051"/>
                    </a:cubicBezTo>
                    <a:lnTo>
                      <a:pt x="270891" y="4763"/>
                    </a:lnTo>
                    <a:cubicBezTo>
                      <a:pt x="270891" y="2096"/>
                      <a:pt x="268796" y="0"/>
                      <a:pt x="266129" y="0"/>
                    </a:cubicBezTo>
                    <a:lnTo>
                      <a:pt x="230315" y="0"/>
                    </a:lnTo>
                    <a:cubicBezTo>
                      <a:pt x="227648" y="0"/>
                      <a:pt x="225552" y="2096"/>
                      <a:pt x="225552" y="4763"/>
                    </a:cubicBezTo>
                    <a:lnTo>
                      <a:pt x="225552" y="50101"/>
                    </a:lnTo>
                    <a:cubicBezTo>
                      <a:pt x="210122" y="52483"/>
                      <a:pt x="198025" y="65723"/>
                      <a:pt x="196215" y="82487"/>
                    </a:cubicBezTo>
                    <a:lnTo>
                      <a:pt x="189738" y="82487"/>
                    </a:lnTo>
                    <a:cubicBezTo>
                      <a:pt x="187071" y="82487"/>
                      <a:pt x="184976" y="84582"/>
                      <a:pt x="184976" y="87249"/>
                    </a:cubicBezTo>
                    <a:cubicBezTo>
                      <a:pt x="184976" y="89916"/>
                      <a:pt x="187071" y="92012"/>
                      <a:pt x="189738" y="92012"/>
                    </a:cubicBezTo>
                    <a:lnTo>
                      <a:pt x="195453" y="92012"/>
                    </a:lnTo>
                    <a:lnTo>
                      <a:pt x="195453" y="118396"/>
                    </a:lnTo>
                    <a:cubicBezTo>
                      <a:pt x="193167" y="118681"/>
                      <a:pt x="191357" y="120587"/>
                      <a:pt x="191357" y="123063"/>
                    </a:cubicBezTo>
                    <a:lnTo>
                      <a:pt x="191357" y="159544"/>
                    </a:lnTo>
                    <a:lnTo>
                      <a:pt x="175927" y="159544"/>
                    </a:lnTo>
                    <a:cubicBezTo>
                      <a:pt x="173260" y="159544"/>
                      <a:pt x="171164" y="161639"/>
                      <a:pt x="171164" y="164306"/>
                    </a:cubicBezTo>
                    <a:lnTo>
                      <a:pt x="171164" y="192977"/>
                    </a:lnTo>
                    <a:lnTo>
                      <a:pt x="41053" y="192977"/>
                    </a:lnTo>
                    <a:lnTo>
                      <a:pt x="41053" y="164306"/>
                    </a:lnTo>
                    <a:cubicBezTo>
                      <a:pt x="41053" y="161639"/>
                      <a:pt x="38957" y="159544"/>
                      <a:pt x="36290" y="159544"/>
                    </a:cubicBezTo>
                    <a:lnTo>
                      <a:pt x="4763" y="159544"/>
                    </a:lnTo>
                    <a:cubicBezTo>
                      <a:pt x="2096" y="159544"/>
                      <a:pt x="0" y="161639"/>
                      <a:pt x="0" y="164306"/>
                    </a:cubicBezTo>
                    <a:lnTo>
                      <a:pt x="0" y="419481"/>
                    </a:lnTo>
                    <a:cubicBezTo>
                      <a:pt x="0" y="422148"/>
                      <a:pt x="2096" y="424244"/>
                      <a:pt x="4763" y="424244"/>
                    </a:cubicBezTo>
                    <a:lnTo>
                      <a:pt x="455676" y="424244"/>
                    </a:lnTo>
                    <a:cubicBezTo>
                      <a:pt x="458343" y="424244"/>
                      <a:pt x="460438" y="422148"/>
                      <a:pt x="460438" y="419481"/>
                    </a:cubicBezTo>
                    <a:lnTo>
                      <a:pt x="460438" y="164306"/>
                    </a:lnTo>
                    <a:cubicBezTo>
                      <a:pt x="460438" y="161639"/>
                      <a:pt x="458343" y="159544"/>
                      <a:pt x="455676" y="159544"/>
                    </a:cubicBezTo>
                    <a:close/>
                    <a:moveTo>
                      <a:pt x="450913" y="169069"/>
                    </a:moveTo>
                    <a:lnTo>
                      <a:pt x="450913" y="237363"/>
                    </a:lnTo>
                    <a:lnTo>
                      <a:pt x="429006" y="237363"/>
                    </a:lnTo>
                    <a:lnTo>
                      <a:pt x="429006" y="169069"/>
                    </a:lnTo>
                    <a:lnTo>
                      <a:pt x="450913" y="169069"/>
                    </a:lnTo>
                    <a:close/>
                    <a:moveTo>
                      <a:pt x="419481" y="202502"/>
                    </a:moveTo>
                    <a:lnTo>
                      <a:pt x="419481" y="242126"/>
                    </a:lnTo>
                    <a:cubicBezTo>
                      <a:pt x="419481" y="244793"/>
                      <a:pt x="421577" y="246888"/>
                      <a:pt x="424244" y="246888"/>
                    </a:cubicBezTo>
                    <a:lnTo>
                      <a:pt x="450913" y="246888"/>
                    </a:lnTo>
                    <a:lnTo>
                      <a:pt x="450913" y="257175"/>
                    </a:lnTo>
                    <a:lnTo>
                      <a:pt x="342900" y="257175"/>
                    </a:lnTo>
                    <a:lnTo>
                      <a:pt x="289465" y="229172"/>
                    </a:lnTo>
                    <a:lnTo>
                      <a:pt x="289465" y="202502"/>
                    </a:lnTo>
                    <a:lnTo>
                      <a:pt x="419481" y="202502"/>
                    </a:lnTo>
                    <a:close/>
                    <a:moveTo>
                      <a:pt x="204883" y="92012"/>
                    </a:moveTo>
                    <a:lnTo>
                      <a:pt x="255651" y="92012"/>
                    </a:lnTo>
                    <a:lnTo>
                      <a:pt x="255651" y="118301"/>
                    </a:lnTo>
                    <a:lnTo>
                      <a:pt x="204883" y="118301"/>
                    </a:lnTo>
                    <a:lnTo>
                      <a:pt x="204883" y="92012"/>
                    </a:lnTo>
                    <a:close/>
                    <a:moveTo>
                      <a:pt x="200787" y="127826"/>
                    </a:moveTo>
                    <a:lnTo>
                      <a:pt x="259747" y="127826"/>
                    </a:lnTo>
                    <a:lnTo>
                      <a:pt x="259747" y="159544"/>
                    </a:lnTo>
                    <a:lnTo>
                      <a:pt x="200787" y="159544"/>
                    </a:lnTo>
                    <a:lnTo>
                      <a:pt x="200787" y="127826"/>
                    </a:lnTo>
                    <a:close/>
                    <a:moveTo>
                      <a:pt x="196025" y="169069"/>
                    </a:moveTo>
                    <a:lnTo>
                      <a:pt x="279940" y="169069"/>
                    </a:lnTo>
                    <a:lnTo>
                      <a:pt x="279940" y="224219"/>
                    </a:lnTo>
                    <a:lnTo>
                      <a:pt x="232505" y="199358"/>
                    </a:lnTo>
                    <a:cubicBezTo>
                      <a:pt x="231077" y="198596"/>
                      <a:pt x="229457" y="198596"/>
                      <a:pt x="228124" y="199358"/>
                    </a:cubicBezTo>
                    <a:lnTo>
                      <a:pt x="180689" y="224219"/>
                    </a:lnTo>
                    <a:lnTo>
                      <a:pt x="180689" y="169069"/>
                    </a:lnTo>
                    <a:lnTo>
                      <a:pt x="196120" y="169069"/>
                    </a:lnTo>
                    <a:close/>
                    <a:moveTo>
                      <a:pt x="304705" y="257175"/>
                    </a:moveTo>
                    <a:lnTo>
                      <a:pt x="138113" y="257175"/>
                    </a:lnTo>
                    <a:lnTo>
                      <a:pt x="230219" y="208979"/>
                    </a:lnTo>
                    <a:lnTo>
                      <a:pt x="322326" y="257175"/>
                    </a:lnTo>
                    <a:lnTo>
                      <a:pt x="304610" y="257175"/>
                    </a:lnTo>
                    <a:close/>
                    <a:moveTo>
                      <a:pt x="128492" y="266700"/>
                    </a:moveTo>
                    <a:lnTo>
                      <a:pt x="147542" y="266700"/>
                    </a:lnTo>
                    <a:lnTo>
                      <a:pt x="147542" y="414719"/>
                    </a:lnTo>
                    <a:lnTo>
                      <a:pt x="128492" y="414719"/>
                    </a:lnTo>
                    <a:lnTo>
                      <a:pt x="128492" y="266700"/>
                    </a:lnTo>
                    <a:close/>
                    <a:moveTo>
                      <a:pt x="157067" y="266700"/>
                    </a:moveTo>
                    <a:lnTo>
                      <a:pt x="181166" y="266700"/>
                    </a:lnTo>
                    <a:lnTo>
                      <a:pt x="181166" y="414719"/>
                    </a:lnTo>
                    <a:lnTo>
                      <a:pt x="157067" y="414719"/>
                    </a:lnTo>
                    <a:lnTo>
                      <a:pt x="157067" y="266700"/>
                    </a:lnTo>
                    <a:close/>
                    <a:moveTo>
                      <a:pt x="190691" y="266700"/>
                    </a:moveTo>
                    <a:lnTo>
                      <a:pt x="209741" y="266700"/>
                    </a:lnTo>
                    <a:lnTo>
                      <a:pt x="209741" y="414719"/>
                    </a:lnTo>
                    <a:lnTo>
                      <a:pt x="190691" y="414719"/>
                    </a:lnTo>
                    <a:lnTo>
                      <a:pt x="190691" y="266700"/>
                    </a:lnTo>
                    <a:close/>
                    <a:moveTo>
                      <a:pt x="219266" y="266700"/>
                    </a:moveTo>
                    <a:lnTo>
                      <a:pt x="240982" y="266700"/>
                    </a:lnTo>
                    <a:lnTo>
                      <a:pt x="240982" y="414719"/>
                    </a:lnTo>
                    <a:lnTo>
                      <a:pt x="219266" y="414719"/>
                    </a:lnTo>
                    <a:lnTo>
                      <a:pt x="219266" y="266700"/>
                    </a:lnTo>
                    <a:close/>
                    <a:moveTo>
                      <a:pt x="250507" y="266700"/>
                    </a:moveTo>
                    <a:lnTo>
                      <a:pt x="269558" y="266700"/>
                    </a:lnTo>
                    <a:lnTo>
                      <a:pt x="269558" y="414719"/>
                    </a:lnTo>
                    <a:lnTo>
                      <a:pt x="250507" y="414719"/>
                    </a:lnTo>
                    <a:lnTo>
                      <a:pt x="250507" y="266700"/>
                    </a:lnTo>
                    <a:close/>
                    <a:moveTo>
                      <a:pt x="279083" y="266700"/>
                    </a:moveTo>
                    <a:lnTo>
                      <a:pt x="299942" y="266700"/>
                    </a:lnTo>
                    <a:lnTo>
                      <a:pt x="299942" y="414719"/>
                    </a:lnTo>
                    <a:lnTo>
                      <a:pt x="279083" y="414719"/>
                    </a:lnTo>
                    <a:lnTo>
                      <a:pt x="279083" y="266700"/>
                    </a:lnTo>
                    <a:close/>
                    <a:moveTo>
                      <a:pt x="309467" y="266700"/>
                    </a:moveTo>
                    <a:lnTo>
                      <a:pt x="328517" y="266700"/>
                    </a:lnTo>
                    <a:lnTo>
                      <a:pt x="328517" y="414719"/>
                    </a:lnTo>
                    <a:lnTo>
                      <a:pt x="309467" y="414719"/>
                    </a:lnTo>
                    <a:lnTo>
                      <a:pt x="309467" y="266700"/>
                    </a:lnTo>
                    <a:close/>
                    <a:moveTo>
                      <a:pt x="234982" y="9525"/>
                    </a:moveTo>
                    <a:lnTo>
                      <a:pt x="261271" y="9525"/>
                    </a:lnTo>
                    <a:lnTo>
                      <a:pt x="261271" y="22289"/>
                    </a:lnTo>
                    <a:lnTo>
                      <a:pt x="234982" y="22289"/>
                    </a:lnTo>
                    <a:lnTo>
                      <a:pt x="234982" y="9525"/>
                    </a:lnTo>
                    <a:close/>
                    <a:moveTo>
                      <a:pt x="230219" y="59150"/>
                    </a:moveTo>
                    <a:cubicBezTo>
                      <a:pt x="242507" y="59150"/>
                      <a:pt x="252794" y="69056"/>
                      <a:pt x="254794" y="82106"/>
                    </a:cubicBezTo>
                    <a:lnTo>
                      <a:pt x="205645" y="82106"/>
                    </a:lnTo>
                    <a:cubicBezTo>
                      <a:pt x="207645" y="69056"/>
                      <a:pt x="217932" y="59150"/>
                      <a:pt x="230219" y="59150"/>
                    </a:cubicBezTo>
                    <a:close/>
                    <a:moveTo>
                      <a:pt x="171069" y="202597"/>
                    </a:moveTo>
                    <a:lnTo>
                      <a:pt x="171069" y="229267"/>
                    </a:lnTo>
                    <a:lnTo>
                      <a:pt x="117634" y="257270"/>
                    </a:lnTo>
                    <a:lnTo>
                      <a:pt x="9525" y="257270"/>
                    </a:lnTo>
                    <a:lnTo>
                      <a:pt x="9525" y="246983"/>
                    </a:lnTo>
                    <a:lnTo>
                      <a:pt x="36195" y="246983"/>
                    </a:lnTo>
                    <a:cubicBezTo>
                      <a:pt x="38862" y="246983"/>
                      <a:pt x="40958" y="244888"/>
                      <a:pt x="40958" y="242221"/>
                    </a:cubicBezTo>
                    <a:lnTo>
                      <a:pt x="40958" y="202597"/>
                    </a:lnTo>
                    <a:lnTo>
                      <a:pt x="170974" y="202597"/>
                    </a:lnTo>
                    <a:close/>
                    <a:moveTo>
                      <a:pt x="31528" y="169164"/>
                    </a:moveTo>
                    <a:lnTo>
                      <a:pt x="31528" y="237458"/>
                    </a:lnTo>
                    <a:lnTo>
                      <a:pt x="9525" y="237458"/>
                    </a:lnTo>
                    <a:lnTo>
                      <a:pt x="9525" y="169164"/>
                    </a:lnTo>
                    <a:lnTo>
                      <a:pt x="31528" y="169164"/>
                    </a:lnTo>
                    <a:close/>
                    <a:moveTo>
                      <a:pt x="9525" y="266700"/>
                    </a:moveTo>
                    <a:lnTo>
                      <a:pt x="118872" y="266700"/>
                    </a:lnTo>
                    <a:lnTo>
                      <a:pt x="118872" y="414719"/>
                    </a:lnTo>
                    <a:lnTo>
                      <a:pt x="9525" y="414719"/>
                    </a:lnTo>
                    <a:lnTo>
                      <a:pt x="9525" y="266700"/>
                    </a:lnTo>
                    <a:close/>
                    <a:moveTo>
                      <a:pt x="450818" y="414719"/>
                    </a:moveTo>
                    <a:lnTo>
                      <a:pt x="337852" y="414719"/>
                    </a:lnTo>
                    <a:lnTo>
                      <a:pt x="337852" y="266700"/>
                    </a:lnTo>
                    <a:lnTo>
                      <a:pt x="450818" y="266700"/>
                    </a:lnTo>
                    <a:lnTo>
                      <a:pt x="450818" y="4147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28">
                <a:extLst>
                  <a:ext uri="{FF2B5EF4-FFF2-40B4-BE49-F238E27FC236}">
                    <a16:creationId xmlns:a16="http://schemas.microsoft.com/office/drawing/2014/main" id="{2345C0B1-F73C-56A7-2B5B-27F691D0DAE9}"/>
                  </a:ext>
                </a:extLst>
              </p:cNvPr>
              <p:cNvSpPr/>
              <p:nvPr/>
            </p:nvSpPr>
            <p:spPr>
              <a:xfrm>
                <a:off x="5686855" y="2036384"/>
                <a:ext cx="48768" cy="48767"/>
              </a:xfrm>
              <a:custGeom>
                <a:avLst/>
                <a:gdLst>
                  <a:gd name="connsiteX0" fmla="*/ 44006 w 48768"/>
                  <a:gd name="connsiteY0" fmla="*/ 0 h 48767"/>
                  <a:gd name="connsiteX1" fmla="*/ 4763 w 48768"/>
                  <a:gd name="connsiteY1" fmla="*/ 0 h 48767"/>
                  <a:gd name="connsiteX2" fmla="*/ 0 w 48768"/>
                  <a:gd name="connsiteY2" fmla="*/ 4763 h 48767"/>
                  <a:gd name="connsiteX3" fmla="*/ 0 w 48768"/>
                  <a:gd name="connsiteY3" fmla="*/ 44005 h 48767"/>
                  <a:gd name="connsiteX4" fmla="*/ 4763 w 48768"/>
                  <a:gd name="connsiteY4" fmla="*/ 48768 h 48767"/>
                  <a:gd name="connsiteX5" fmla="*/ 44006 w 48768"/>
                  <a:gd name="connsiteY5" fmla="*/ 48768 h 48767"/>
                  <a:gd name="connsiteX6" fmla="*/ 48768 w 48768"/>
                  <a:gd name="connsiteY6" fmla="*/ 44005 h 48767"/>
                  <a:gd name="connsiteX7" fmla="*/ 48768 w 48768"/>
                  <a:gd name="connsiteY7" fmla="*/ 4763 h 48767"/>
                  <a:gd name="connsiteX8" fmla="*/ 44006 w 48768"/>
                  <a:gd name="connsiteY8" fmla="*/ 0 h 48767"/>
                  <a:gd name="connsiteX9" fmla="*/ 39243 w 48768"/>
                  <a:gd name="connsiteY9" fmla="*/ 39243 h 48767"/>
                  <a:gd name="connsiteX10" fmla="*/ 9525 w 48768"/>
                  <a:gd name="connsiteY10" fmla="*/ 39243 h 48767"/>
                  <a:gd name="connsiteX11" fmla="*/ 9525 w 48768"/>
                  <a:gd name="connsiteY11" fmla="*/ 9525 h 48767"/>
                  <a:gd name="connsiteX12" fmla="*/ 39243 w 48768"/>
                  <a:gd name="connsiteY12" fmla="*/ 9525 h 48767"/>
                  <a:gd name="connsiteX13" fmla="*/ 39243 w 48768"/>
                  <a:gd name="connsiteY13" fmla="*/ 39243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68" h="48767">
                    <a:moveTo>
                      <a:pt x="44006" y="0"/>
                    </a:moveTo>
                    <a:lnTo>
                      <a:pt x="4763" y="0"/>
                    </a:lnTo>
                    <a:cubicBezTo>
                      <a:pt x="2095" y="0"/>
                      <a:pt x="0" y="2096"/>
                      <a:pt x="0" y="4763"/>
                    </a:cubicBezTo>
                    <a:lnTo>
                      <a:pt x="0" y="44005"/>
                    </a:lnTo>
                    <a:cubicBezTo>
                      <a:pt x="0" y="46673"/>
                      <a:pt x="2095" y="48768"/>
                      <a:pt x="4763" y="48768"/>
                    </a:cubicBezTo>
                    <a:lnTo>
                      <a:pt x="44006" y="48768"/>
                    </a:lnTo>
                    <a:cubicBezTo>
                      <a:pt x="46673" y="48768"/>
                      <a:pt x="48768" y="46673"/>
                      <a:pt x="48768" y="44005"/>
                    </a:cubicBezTo>
                    <a:lnTo>
                      <a:pt x="48768" y="4763"/>
                    </a:lnTo>
                    <a:cubicBezTo>
                      <a:pt x="48768" y="2096"/>
                      <a:pt x="46673" y="0"/>
                      <a:pt x="44006" y="0"/>
                    </a:cubicBezTo>
                    <a:close/>
                    <a:moveTo>
                      <a:pt x="39243" y="39243"/>
                    </a:moveTo>
                    <a:lnTo>
                      <a:pt x="9525" y="39243"/>
                    </a:lnTo>
                    <a:lnTo>
                      <a:pt x="9525" y="9525"/>
                    </a:lnTo>
                    <a:lnTo>
                      <a:pt x="39243" y="9525"/>
                    </a:lnTo>
                    <a:lnTo>
                      <a:pt x="39243" y="39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29">
                <a:extLst>
                  <a:ext uri="{FF2B5EF4-FFF2-40B4-BE49-F238E27FC236}">
                    <a16:creationId xmlns:a16="http://schemas.microsoft.com/office/drawing/2014/main" id="{8C645B23-D2B8-27F3-193A-B3AD708882B6}"/>
                  </a:ext>
                </a:extLst>
              </p:cNvPr>
              <p:cNvSpPr/>
              <p:nvPr/>
            </p:nvSpPr>
            <p:spPr>
              <a:xfrm>
                <a:off x="5686855" y="2102297"/>
                <a:ext cx="48768" cy="48767"/>
              </a:xfrm>
              <a:custGeom>
                <a:avLst/>
                <a:gdLst>
                  <a:gd name="connsiteX0" fmla="*/ 44006 w 48768"/>
                  <a:gd name="connsiteY0" fmla="*/ 0 h 48767"/>
                  <a:gd name="connsiteX1" fmla="*/ 4763 w 48768"/>
                  <a:gd name="connsiteY1" fmla="*/ 0 h 48767"/>
                  <a:gd name="connsiteX2" fmla="*/ 0 w 48768"/>
                  <a:gd name="connsiteY2" fmla="*/ 4763 h 48767"/>
                  <a:gd name="connsiteX3" fmla="*/ 0 w 48768"/>
                  <a:gd name="connsiteY3" fmla="*/ 44005 h 48767"/>
                  <a:gd name="connsiteX4" fmla="*/ 4763 w 48768"/>
                  <a:gd name="connsiteY4" fmla="*/ 48768 h 48767"/>
                  <a:gd name="connsiteX5" fmla="*/ 44006 w 48768"/>
                  <a:gd name="connsiteY5" fmla="*/ 48768 h 48767"/>
                  <a:gd name="connsiteX6" fmla="*/ 48768 w 48768"/>
                  <a:gd name="connsiteY6" fmla="*/ 44005 h 48767"/>
                  <a:gd name="connsiteX7" fmla="*/ 48768 w 48768"/>
                  <a:gd name="connsiteY7" fmla="*/ 4763 h 48767"/>
                  <a:gd name="connsiteX8" fmla="*/ 44006 w 48768"/>
                  <a:gd name="connsiteY8" fmla="*/ 0 h 48767"/>
                  <a:gd name="connsiteX9" fmla="*/ 39243 w 48768"/>
                  <a:gd name="connsiteY9" fmla="*/ 39243 h 48767"/>
                  <a:gd name="connsiteX10" fmla="*/ 9525 w 48768"/>
                  <a:gd name="connsiteY10" fmla="*/ 39243 h 48767"/>
                  <a:gd name="connsiteX11" fmla="*/ 9525 w 48768"/>
                  <a:gd name="connsiteY11" fmla="*/ 9525 h 48767"/>
                  <a:gd name="connsiteX12" fmla="*/ 39243 w 48768"/>
                  <a:gd name="connsiteY12" fmla="*/ 9525 h 48767"/>
                  <a:gd name="connsiteX13" fmla="*/ 39243 w 48768"/>
                  <a:gd name="connsiteY13" fmla="*/ 39243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68" h="48767">
                    <a:moveTo>
                      <a:pt x="44006" y="0"/>
                    </a:moveTo>
                    <a:lnTo>
                      <a:pt x="4763" y="0"/>
                    </a:lnTo>
                    <a:cubicBezTo>
                      <a:pt x="2095" y="0"/>
                      <a:pt x="0" y="2095"/>
                      <a:pt x="0" y="4763"/>
                    </a:cubicBezTo>
                    <a:lnTo>
                      <a:pt x="0" y="44005"/>
                    </a:lnTo>
                    <a:cubicBezTo>
                      <a:pt x="0" y="46672"/>
                      <a:pt x="2095" y="48768"/>
                      <a:pt x="4763" y="48768"/>
                    </a:cubicBezTo>
                    <a:lnTo>
                      <a:pt x="44006" y="48768"/>
                    </a:lnTo>
                    <a:cubicBezTo>
                      <a:pt x="46673" y="48768"/>
                      <a:pt x="48768" y="46672"/>
                      <a:pt x="48768" y="44005"/>
                    </a:cubicBezTo>
                    <a:lnTo>
                      <a:pt x="48768" y="4763"/>
                    </a:lnTo>
                    <a:cubicBezTo>
                      <a:pt x="48768" y="2095"/>
                      <a:pt x="46673" y="0"/>
                      <a:pt x="44006" y="0"/>
                    </a:cubicBezTo>
                    <a:close/>
                    <a:moveTo>
                      <a:pt x="39243" y="39243"/>
                    </a:moveTo>
                    <a:lnTo>
                      <a:pt x="9525" y="39243"/>
                    </a:lnTo>
                    <a:lnTo>
                      <a:pt x="9525" y="9525"/>
                    </a:lnTo>
                    <a:lnTo>
                      <a:pt x="39243" y="9525"/>
                    </a:lnTo>
                    <a:lnTo>
                      <a:pt x="39243" y="39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030">
                <a:extLst>
                  <a:ext uri="{FF2B5EF4-FFF2-40B4-BE49-F238E27FC236}">
                    <a16:creationId xmlns:a16="http://schemas.microsoft.com/office/drawing/2014/main" id="{86E58A7B-0690-CE4D-1792-A62E3D12334D}"/>
                  </a:ext>
                </a:extLst>
              </p:cNvPr>
              <p:cNvSpPr/>
              <p:nvPr/>
            </p:nvSpPr>
            <p:spPr>
              <a:xfrm>
                <a:off x="6017182" y="2036480"/>
                <a:ext cx="48768" cy="48767"/>
              </a:xfrm>
              <a:custGeom>
                <a:avLst/>
                <a:gdLst>
                  <a:gd name="connsiteX0" fmla="*/ 4763 w 48768"/>
                  <a:gd name="connsiteY0" fmla="*/ 48768 h 48767"/>
                  <a:gd name="connsiteX1" fmla="*/ 44006 w 48768"/>
                  <a:gd name="connsiteY1" fmla="*/ 48768 h 48767"/>
                  <a:gd name="connsiteX2" fmla="*/ 48768 w 48768"/>
                  <a:gd name="connsiteY2" fmla="*/ 44005 h 48767"/>
                  <a:gd name="connsiteX3" fmla="*/ 48768 w 48768"/>
                  <a:gd name="connsiteY3" fmla="*/ 4763 h 48767"/>
                  <a:gd name="connsiteX4" fmla="*/ 44006 w 48768"/>
                  <a:gd name="connsiteY4" fmla="*/ 0 h 48767"/>
                  <a:gd name="connsiteX5" fmla="*/ 4763 w 48768"/>
                  <a:gd name="connsiteY5" fmla="*/ 0 h 48767"/>
                  <a:gd name="connsiteX6" fmla="*/ 0 w 48768"/>
                  <a:gd name="connsiteY6" fmla="*/ 4763 h 48767"/>
                  <a:gd name="connsiteX7" fmla="*/ 0 w 48768"/>
                  <a:gd name="connsiteY7" fmla="*/ 44005 h 48767"/>
                  <a:gd name="connsiteX8" fmla="*/ 4763 w 48768"/>
                  <a:gd name="connsiteY8" fmla="*/ 48768 h 48767"/>
                  <a:gd name="connsiteX9" fmla="*/ 9525 w 48768"/>
                  <a:gd name="connsiteY9" fmla="*/ 9525 h 48767"/>
                  <a:gd name="connsiteX10" fmla="*/ 39243 w 48768"/>
                  <a:gd name="connsiteY10" fmla="*/ 9525 h 48767"/>
                  <a:gd name="connsiteX11" fmla="*/ 39243 w 48768"/>
                  <a:gd name="connsiteY11" fmla="*/ 39243 h 48767"/>
                  <a:gd name="connsiteX12" fmla="*/ 9525 w 48768"/>
                  <a:gd name="connsiteY12" fmla="*/ 39243 h 48767"/>
                  <a:gd name="connsiteX13" fmla="*/ 9525 w 48768"/>
                  <a:gd name="connsiteY13" fmla="*/ 9525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68" h="48767">
                    <a:moveTo>
                      <a:pt x="4763" y="48768"/>
                    </a:moveTo>
                    <a:lnTo>
                      <a:pt x="44006" y="48768"/>
                    </a:lnTo>
                    <a:cubicBezTo>
                      <a:pt x="46673" y="48768"/>
                      <a:pt x="48768" y="46672"/>
                      <a:pt x="48768" y="44005"/>
                    </a:cubicBezTo>
                    <a:lnTo>
                      <a:pt x="48768" y="4763"/>
                    </a:lnTo>
                    <a:cubicBezTo>
                      <a:pt x="48768" y="2095"/>
                      <a:pt x="46673" y="0"/>
                      <a:pt x="44006" y="0"/>
                    </a:cubicBezTo>
                    <a:lnTo>
                      <a:pt x="4763" y="0"/>
                    </a:lnTo>
                    <a:cubicBezTo>
                      <a:pt x="2096" y="0"/>
                      <a:pt x="0" y="2095"/>
                      <a:pt x="0" y="4763"/>
                    </a:cubicBezTo>
                    <a:lnTo>
                      <a:pt x="0" y="44005"/>
                    </a:lnTo>
                    <a:cubicBezTo>
                      <a:pt x="0" y="46672"/>
                      <a:pt x="2096" y="48768"/>
                      <a:pt x="4763" y="48768"/>
                    </a:cubicBezTo>
                    <a:close/>
                    <a:moveTo>
                      <a:pt x="9525" y="9525"/>
                    </a:moveTo>
                    <a:lnTo>
                      <a:pt x="39243" y="9525"/>
                    </a:lnTo>
                    <a:lnTo>
                      <a:pt x="39243" y="39243"/>
                    </a:lnTo>
                    <a:lnTo>
                      <a:pt x="9525" y="39243"/>
                    </a:lnTo>
                    <a:lnTo>
                      <a:pt x="9525" y="95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031">
                <a:extLst>
                  <a:ext uri="{FF2B5EF4-FFF2-40B4-BE49-F238E27FC236}">
                    <a16:creationId xmlns:a16="http://schemas.microsoft.com/office/drawing/2014/main" id="{5600DEFD-B824-3B30-A401-975907FD80E6}"/>
                  </a:ext>
                </a:extLst>
              </p:cNvPr>
              <p:cNvSpPr/>
              <p:nvPr/>
            </p:nvSpPr>
            <p:spPr>
              <a:xfrm>
                <a:off x="6017182" y="2102297"/>
                <a:ext cx="48768" cy="48767"/>
              </a:xfrm>
              <a:custGeom>
                <a:avLst/>
                <a:gdLst>
                  <a:gd name="connsiteX0" fmla="*/ 4763 w 48768"/>
                  <a:gd name="connsiteY0" fmla="*/ 48768 h 48767"/>
                  <a:gd name="connsiteX1" fmla="*/ 44006 w 48768"/>
                  <a:gd name="connsiteY1" fmla="*/ 48768 h 48767"/>
                  <a:gd name="connsiteX2" fmla="*/ 48768 w 48768"/>
                  <a:gd name="connsiteY2" fmla="*/ 44005 h 48767"/>
                  <a:gd name="connsiteX3" fmla="*/ 48768 w 48768"/>
                  <a:gd name="connsiteY3" fmla="*/ 4763 h 48767"/>
                  <a:gd name="connsiteX4" fmla="*/ 44006 w 48768"/>
                  <a:gd name="connsiteY4" fmla="*/ 0 h 48767"/>
                  <a:gd name="connsiteX5" fmla="*/ 4763 w 48768"/>
                  <a:gd name="connsiteY5" fmla="*/ 0 h 48767"/>
                  <a:gd name="connsiteX6" fmla="*/ 0 w 48768"/>
                  <a:gd name="connsiteY6" fmla="*/ 4763 h 48767"/>
                  <a:gd name="connsiteX7" fmla="*/ 0 w 48768"/>
                  <a:gd name="connsiteY7" fmla="*/ 44005 h 48767"/>
                  <a:gd name="connsiteX8" fmla="*/ 4763 w 48768"/>
                  <a:gd name="connsiteY8" fmla="*/ 48768 h 48767"/>
                  <a:gd name="connsiteX9" fmla="*/ 9525 w 48768"/>
                  <a:gd name="connsiteY9" fmla="*/ 9525 h 48767"/>
                  <a:gd name="connsiteX10" fmla="*/ 39243 w 48768"/>
                  <a:gd name="connsiteY10" fmla="*/ 9525 h 48767"/>
                  <a:gd name="connsiteX11" fmla="*/ 39243 w 48768"/>
                  <a:gd name="connsiteY11" fmla="*/ 39243 h 48767"/>
                  <a:gd name="connsiteX12" fmla="*/ 9525 w 48768"/>
                  <a:gd name="connsiteY12" fmla="*/ 39243 h 48767"/>
                  <a:gd name="connsiteX13" fmla="*/ 9525 w 48768"/>
                  <a:gd name="connsiteY13" fmla="*/ 9525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68" h="48767">
                    <a:moveTo>
                      <a:pt x="4763" y="48768"/>
                    </a:moveTo>
                    <a:lnTo>
                      <a:pt x="44006" y="48768"/>
                    </a:lnTo>
                    <a:cubicBezTo>
                      <a:pt x="46673" y="48768"/>
                      <a:pt x="48768" y="46672"/>
                      <a:pt x="48768" y="44005"/>
                    </a:cubicBezTo>
                    <a:lnTo>
                      <a:pt x="48768" y="4763"/>
                    </a:lnTo>
                    <a:cubicBezTo>
                      <a:pt x="48768" y="2095"/>
                      <a:pt x="46673" y="0"/>
                      <a:pt x="44006" y="0"/>
                    </a:cubicBezTo>
                    <a:lnTo>
                      <a:pt x="4763" y="0"/>
                    </a:lnTo>
                    <a:cubicBezTo>
                      <a:pt x="2096" y="0"/>
                      <a:pt x="0" y="2095"/>
                      <a:pt x="0" y="4763"/>
                    </a:cubicBezTo>
                    <a:lnTo>
                      <a:pt x="0" y="44005"/>
                    </a:lnTo>
                    <a:cubicBezTo>
                      <a:pt x="0" y="46672"/>
                      <a:pt x="2096" y="48768"/>
                      <a:pt x="4763" y="48768"/>
                    </a:cubicBezTo>
                    <a:close/>
                    <a:moveTo>
                      <a:pt x="9525" y="9525"/>
                    </a:moveTo>
                    <a:lnTo>
                      <a:pt x="39243" y="9525"/>
                    </a:lnTo>
                    <a:lnTo>
                      <a:pt x="39243" y="39243"/>
                    </a:lnTo>
                    <a:lnTo>
                      <a:pt x="9525" y="39243"/>
                    </a:lnTo>
                    <a:lnTo>
                      <a:pt x="9525" y="95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0A7E784-0AD5-7785-6AAE-72D4B84D738B}"/>
                </a:ext>
              </a:extLst>
            </p:cNvPr>
            <p:cNvGrpSpPr/>
            <p:nvPr/>
          </p:nvGrpSpPr>
          <p:grpSpPr>
            <a:xfrm>
              <a:off x="8566699" y="2184272"/>
              <a:ext cx="458153" cy="330736"/>
              <a:chOff x="3122776" y="2703663"/>
              <a:chExt cx="458153" cy="330736"/>
            </a:xfrm>
          </p:grpSpPr>
          <p:sp>
            <p:nvSpPr>
              <p:cNvPr id="130" name="Freeform: Shape 1018">
                <a:extLst>
                  <a:ext uri="{FF2B5EF4-FFF2-40B4-BE49-F238E27FC236}">
                    <a16:creationId xmlns:a16="http://schemas.microsoft.com/office/drawing/2014/main" id="{95C06EC4-E920-D6DF-B028-6EDDBCAA2DD9}"/>
                  </a:ext>
                </a:extLst>
              </p:cNvPr>
              <p:cNvSpPr/>
              <p:nvPr/>
            </p:nvSpPr>
            <p:spPr>
              <a:xfrm>
                <a:off x="3148875" y="2732743"/>
                <a:ext cx="432054" cy="301656"/>
              </a:xfrm>
              <a:custGeom>
                <a:avLst/>
                <a:gdLst>
                  <a:gd name="connsiteX0" fmla="*/ 431959 w 432054"/>
                  <a:gd name="connsiteY0" fmla="*/ 237363 h 301656"/>
                  <a:gd name="connsiteX1" fmla="*/ 432054 w 432054"/>
                  <a:gd name="connsiteY1" fmla="*/ 236315 h 301656"/>
                  <a:gd name="connsiteX2" fmla="*/ 431768 w 432054"/>
                  <a:gd name="connsiteY2" fmla="*/ 146685 h 301656"/>
                  <a:gd name="connsiteX3" fmla="*/ 387287 w 432054"/>
                  <a:gd name="connsiteY3" fmla="*/ 139351 h 301656"/>
                  <a:gd name="connsiteX4" fmla="*/ 350425 w 432054"/>
                  <a:gd name="connsiteY4" fmla="*/ 131636 h 301656"/>
                  <a:gd name="connsiteX5" fmla="*/ 237268 w 432054"/>
                  <a:gd name="connsiteY5" fmla="*/ 0 h 301656"/>
                  <a:gd name="connsiteX6" fmla="*/ 160687 w 432054"/>
                  <a:gd name="connsiteY6" fmla="*/ 99822 h 301656"/>
                  <a:gd name="connsiteX7" fmla="*/ 154591 w 432054"/>
                  <a:gd name="connsiteY7" fmla="*/ 101632 h 301656"/>
                  <a:gd name="connsiteX8" fmla="*/ 154591 w 432054"/>
                  <a:gd name="connsiteY8" fmla="*/ 101918 h 301656"/>
                  <a:gd name="connsiteX9" fmla="*/ 153734 w 432054"/>
                  <a:gd name="connsiteY9" fmla="*/ 101537 h 301656"/>
                  <a:gd name="connsiteX10" fmla="*/ 88583 w 432054"/>
                  <a:gd name="connsiteY10" fmla="*/ 83534 h 301656"/>
                  <a:gd name="connsiteX11" fmla="*/ 65151 w 432054"/>
                  <a:gd name="connsiteY11" fmla="*/ 110109 h 301656"/>
                  <a:gd name="connsiteX12" fmla="*/ 65151 w 432054"/>
                  <a:gd name="connsiteY12" fmla="*/ 123730 h 301656"/>
                  <a:gd name="connsiteX13" fmla="*/ 45244 w 432054"/>
                  <a:gd name="connsiteY13" fmla="*/ 136779 h 301656"/>
                  <a:gd name="connsiteX14" fmla="*/ 45244 w 432054"/>
                  <a:gd name="connsiteY14" fmla="*/ 132588 h 301656"/>
                  <a:gd name="connsiteX15" fmla="*/ 381 w 432054"/>
                  <a:gd name="connsiteY15" fmla="*/ 183452 h 301656"/>
                  <a:gd name="connsiteX16" fmla="*/ 0 w 432054"/>
                  <a:gd name="connsiteY16" fmla="*/ 286226 h 301656"/>
                  <a:gd name="connsiteX17" fmla="*/ 110490 w 432054"/>
                  <a:gd name="connsiteY17" fmla="*/ 294418 h 301656"/>
                  <a:gd name="connsiteX18" fmla="*/ 111443 w 432054"/>
                  <a:gd name="connsiteY18" fmla="*/ 294418 h 301656"/>
                  <a:gd name="connsiteX19" fmla="*/ 112205 w 432054"/>
                  <a:gd name="connsiteY19" fmla="*/ 294227 h 301656"/>
                  <a:gd name="connsiteX20" fmla="*/ 113919 w 432054"/>
                  <a:gd name="connsiteY20" fmla="*/ 294227 h 301656"/>
                  <a:gd name="connsiteX21" fmla="*/ 175832 w 432054"/>
                  <a:gd name="connsiteY21" fmla="*/ 285655 h 301656"/>
                  <a:gd name="connsiteX22" fmla="*/ 178689 w 432054"/>
                  <a:gd name="connsiteY22" fmla="*/ 286131 h 301656"/>
                  <a:gd name="connsiteX23" fmla="*/ 236411 w 432054"/>
                  <a:gd name="connsiteY23" fmla="*/ 301657 h 301656"/>
                  <a:gd name="connsiteX24" fmla="*/ 278130 w 432054"/>
                  <a:gd name="connsiteY24" fmla="*/ 301276 h 301656"/>
                  <a:gd name="connsiteX25" fmla="*/ 297847 w 432054"/>
                  <a:gd name="connsiteY25" fmla="*/ 301276 h 301656"/>
                  <a:gd name="connsiteX26" fmla="*/ 298990 w 432054"/>
                  <a:gd name="connsiteY26" fmla="*/ 301085 h 301656"/>
                  <a:gd name="connsiteX27" fmla="*/ 390811 w 432054"/>
                  <a:gd name="connsiteY27" fmla="*/ 300228 h 301656"/>
                  <a:gd name="connsiteX28" fmla="*/ 391668 w 432054"/>
                  <a:gd name="connsiteY28" fmla="*/ 300228 h 301656"/>
                  <a:gd name="connsiteX29" fmla="*/ 431959 w 432054"/>
                  <a:gd name="connsiteY29" fmla="*/ 299847 h 301656"/>
                  <a:gd name="connsiteX30" fmla="*/ 431959 w 432054"/>
                  <a:gd name="connsiteY30" fmla="*/ 237553 h 301656"/>
                  <a:gd name="connsiteX31" fmla="*/ 74771 w 432054"/>
                  <a:gd name="connsiteY31" fmla="*/ 102013 h 301656"/>
                  <a:gd name="connsiteX32" fmla="*/ 112014 w 432054"/>
                  <a:gd name="connsiteY32" fmla="*/ 110585 h 301656"/>
                  <a:gd name="connsiteX33" fmla="*/ 112014 w 432054"/>
                  <a:gd name="connsiteY33" fmla="*/ 128111 h 301656"/>
                  <a:gd name="connsiteX34" fmla="*/ 74581 w 432054"/>
                  <a:gd name="connsiteY34" fmla="*/ 122111 h 301656"/>
                  <a:gd name="connsiteX35" fmla="*/ 74771 w 432054"/>
                  <a:gd name="connsiteY35" fmla="*/ 102013 h 301656"/>
                  <a:gd name="connsiteX36" fmla="*/ 74295 w 432054"/>
                  <a:gd name="connsiteY36" fmla="*/ 158591 h 301656"/>
                  <a:gd name="connsiteX37" fmla="*/ 112109 w 432054"/>
                  <a:gd name="connsiteY37" fmla="*/ 162592 h 301656"/>
                  <a:gd name="connsiteX38" fmla="*/ 112109 w 432054"/>
                  <a:gd name="connsiteY38" fmla="*/ 179356 h 301656"/>
                  <a:gd name="connsiteX39" fmla="*/ 74200 w 432054"/>
                  <a:gd name="connsiteY39" fmla="*/ 177260 h 301656"/>
                  <a:gd name="connsiteX40" fmla="*/ 74390 w 432054"/>
                  <a:gd name="connsiteY40" fmla="*/ 158687 h 301656"/>
                  <a:gd name="connsiteX41" fmla="*/ 45339 w 432054"/>
                  <a:gd name="connsiteY41" fmla="*/ 172022 h 301656"/>
                  <a:gd name="connsiteX42" fmla="*/ 64770 w 432054"/>
                  <a:gd name="connsiteY42" fmla="*/ 161354 h 301656"/>
                  <a:gd name="connsiteX43" fmla="*/ 64579 w 432054"/>
                  <a:gd name="connsiteY43" fmla="*/ 178403 h 301656"/>
                  <a:gd name="connsiteX44" fmla="*/ 45339 w 432054"/>
                  <a:gd name="connsiteY44" fmla="*/ 185738 h 301656"/>
                  <a:gd name="connsiteX45" fmla="*/ 45339 w 432054"/>
                  <a:gd name="connsiteY45" fmla="*/ 172022 h 301656"/>
                  <a:gd name="connsiteX46" fmla="*/ 45339 w 432054"/>
                  <a:gd name="connsiteY46" fmla="*/ 274034 h 301656"/>
                  <a:gd name="connsiteX47" fmla="*/ 45339 w 432054"/>
                  <a:gd name="connsiteY47" fmla="*/ 246317 h 301656"/>
                  <a:gd name="connsiteX48" fmla="*/ 65437 w 432054"/>
                  <a:gd name="connsiteY48" fmla="*/ 245364 h 301656"/>
                  <a:gd name="connsiteX49" fmla="*/ 65437 w 432054"/>
                  <a:gd name="connsiteY49" fmla="*/ 275558 h 301656"/>
                  <a:gd name="connsiteX50" fmla="*/ 45339 w 432054"/>
                  <a:gd name="connsiteY50" fmla="*/ 274034 h 301656"/>
                  <a:gd name="connsiteX51" fmla="*/ 96298 w 432054"/>
                  <a:gd name="connsiteY51" fmla="*/ 217170 h 301656"/>
                  <a:gd name="connsiteX52" fmla="*/ 95917 w 432054"/>
                  <a:gd name="connsiteY52" fmla="*/ 217170 h 301656"/>
                  <a:gd name="connsiteX53" fmla="*/ 69723 w 432054"/>
                  <a:gd name="connsiteY53" fmla="*/ 220409 h 301656"/>
                  <a:gd name="connsiteX54" fmla="*/ 65532 w 432054"/>
                  <a:gd name="connsiteY54" fmla="*/ 225171 h 301656"/>
                  <a:gd name="connsiteX55" fmla="*/ 65532 w 432054"/>
                  <a:gd name="connsiteY55" fmla="*/ 235744 h 301656"/>
                  <a:gd name="connsiteX56" fmla="*/ 33242 w 432054"/>
                  <a:gd name="connsiteY56" fmla="*/ 237268 h 301656"/>
                  <a:gd name="connsiteX57" fmla="*/ 43434 w 432054"/>
                  <a:gd name="connsiteY57" fmla="*/ 203549 h 301656"/>
                  <a:gd name="connsiteX58" fmla="*/ 155067 w 432054"/>
                  <a:gd name="connsiteY58" fmla="*/ 206693 h 301656"/>
                  <a:gd name="connsiteX59" fmla="*/ 155067 w 432054"/>
                  <a:gd name="connsiteY59" fmla="*/ 220313 h 301656"/>
                  <a:gd name="connsiteX60" fmla="*/ 96774 w 432054"/>
                  <a:gd name="connsiteY60" fmla="*/ 217075 h 301656"/>
                  <a:gd name="connsiteX61" fmla="*/ 96298 w 432054"/>
                  <a:gd name="connsiteY61" fmla="*/ 217075 h 301656"/>
                  <a:gd name="connsiteX62" fmla="*/ 101251 w 432054"/>
                  <a:gd name="connsiteY62" fmla="*/ 276892 h 301656"/>
                  <a:gd name="connsiteX63" fmla="*/ 101251 w 432054"/>
                  <a:gd name="connsiteY63" fmla="*/ 226886 h 301656"/>
                  <a:gd name="connsiteX64" fmla="*/ 154972 w 432054"/>
                  <a:gd name="connsiteY64" fmla="*/ 229838 h 301656"/>
                  <a:gd name="connsiteX65" fmla="*/ 154972 w 432054"/>
                  <a:gd name="connsiteY65" fmla="*/ 235934 h 301656"/>
                  <a:gd name="connsiteX66" fmla="*/ 155067 w 432054"/>
                  <a:gd name="connsiteY66" fmla="*/ 236887 h 301656"/>
                  <a:gd name="connsiteX67" fmla="*/ 155067 w 432054"/>
                  <a:gd name="connsiteY67" fmla="*/ 269462 h 301656"/>
                  <a:gd name="connsiteX68" fmla="*/ 101251 w 432054"/>
                  <a:gd name="connsiteY68" fmla="*/ 276892 h 301656"/>
                  <a:gd name="connsiteX69" fmla="*/ 155162 w 432054"/>
                  <a:gd name="connsiteY69" fmla="*/ 181642 h 301656"/>
                  <a:gd name="connsiteX70" fmla="*/ 121634 w 432054"/>
                  <a:gd name="connsiteY70" fmla="*/ 179832 h 301656"/>
                  <a:gd name="connsiteX71" fmla="*/ 121634 w 432054"/>
                  <a:gd name="connsiteY71" fmla="*/ 163544 h 301656"/>
                  <a:gd name="connsiteX72" fmla="*/ 155162 w 432054"/>
                  <a:gd name="connsiteY72" fmla="*/ 167069 h 301656"/>
                  <a:gd name="connsiteX73" fmla="*/ 155162 w 432054"/>
                  <a:gd name="connsiteY73" fmla="*/ 181642 h 301656"/>
                  <a:gd name="connsiteX74" fmla="*/ 155162 w 432054"/>
                  <a:gd name="connsiteY74" fmla="*/ 134969 h 301656"/>
                  <a:gd name="connsiteX75" fmla="*/ 121634 w 432054"/>
                  <a:gd name="connsiteY75" fmla="*/ 129635 h 301656"/>
                  <a:gd name="connsiteX76" fmla="*/ 121634 w 432054"/>
                  <a:gd name="connsiteY76" fmla="*/ 112776 h 301656"/>
                  <a:gd name="connsiteX77" fmla="*/ 155162 w 432054"/>
                  <a:gd name="connsiteY77" fmla="*/ 120491 h 301656"/>
                  <a:gd name="connsiteX78" fmla="*/ 155162 w 432054"/>
                  <a:gd name="connsiteY78" fmla="*/ 134969 h 301656"/>
                  <a:gd name="connsiteX79" fmla="*/ 165164 w 432054"/>
                  <a:gd name="connsiteY79" fmla="*/ 100203 h 301656"/>
                  <a:gd name="connsiteX80" fmla="*/ 185547 w 432054"/>
                  <a:gd name="connsiteY80" fmla="*/ 72295 h 301656"/>
                  <a:gd name="connsiteX81" fmla="*/ 185547 w 432054"/>
                  <a:gd name="connsiteY81" fmla="*/ 141637 h 301656"/>
                  <a:gd name="connsiteX82" fmla="*/ 164973 w 432054"/>
                  <a:gd name="connsiteY82" fmla="*/ 155829 h 301656"/>
                  <a:gd name="connsiteX83" fmla="*/ 164973 w 432054"/>
                  <a:gd name="connsiteY83" fmla="*/ 104775 h 301656"/>
                  <a:gd name="connsiteX84" fmla="*/ 165164 w 432054"/>
                  <a:gd name="connsiteY84" fmla="*/ 100298 h 301656"/>
                  <a:gd name="connsiteX85" fmla="*/ 185547 w 432054"/>
                  <a:gd name="connsiteY85" fmla="*/ 176594 h 301656"/>
                  <a:gd name="connsiteX86" fmla="*/ 185547 w 432054"/>
                  <a:gd name="connsiteY86" fmla="*/ 211169 h 301656"/>
                  <a:gd name="connsiteX87" fmla="*/ 164973 w 432054"/>
                  <a:gd name="connsiteY87" fmla="*/ 214313 h 301656"/>
                  <a:gd name="connsiteX88" fmla="*/ 164973 w 432054"/>
                  <a:gd name="connsiteY88" fmla="*/ 189452 h 301656"/>
                  <a:gd name="connsiteX89" fmla="*/ 164973 w 432054"/>
                  <a:gd name="connsiteY89" fmla="*/ 189071 h 301656"/>
                  <a:gd name="connsiteX90" fmla="*/ 164973 w 432054"/>
                  <a:gd name="connsiteY90" fmla="*/ 189071 h 301656"/>
                  <a:gd name="connsiteX91" fmla="*/ 185452 w 432054"/>
                  <a:gd name="connsiteY91" fmla="*/ 176498 h 301656"/>
                  <a:gd name="connsiteX92" fmla="*/ 215741 w 432054"/>
                  <a:gd name="connsiteY92" fmla="*/ 283655 h 301656"/>
                  <a:gd name="connsiteX93" fmla="*/ 165068 w 432054"/>
                  <a:gd name="connsiteY93" fmla="*/ 270034 h 301656"/>
                  <a:gd name="connsiteX94" fmla="*/ 165068 w 432054"/>
                  <a:gd name="connsiteY94" fmla="*/ 224028 h 301656"/>
                  <a:gd name="connsiteX95" fmla="*/ 215741 w 432054"/>
                  <a:gd name="connsiteY95" fmla="*/ 216218 h 301656"/>
                  <a:gd name="connsiteX96" fmla="*/ 215741 w 432054"/>
                  <a:gd name="connsiteY96" fmla="*/ 283750 h 301656"/>
                  <a:gd name="connsiteX97" fmla="*/ 215741 w 432054"/>
                  <a:gd name="connsiteY97" fmla="*/ 206502 h 301656"/>
                  <a:gd name="connsiteX98" fmla="*/ 195072 w 432054"/>
                  <a:gd name="connsiteY98" fmla="*/ 209645 h 301656"/>
                  <a:gd name="connsiteX99" fmla="*/ 195072 w 432054"/>
                  <a:gd name="connsiteY99" fmla="*/ 171641 h 301656"/>
                  <a:gd name="connsiteX100" fmla="*/ 194882 w 432054"/>
                  <a:gd name="connsiteY100" fmla="*/ 170783 h 301656"/>
                  <a:gd name="connsiteX101" fmla="*/ 215741 w 432054"/>
                  <a:gd name="connsiteY101" fmla="*/ 158115 h 301656"/>
                  <a:gd name="connsiteX102" fmla="*/ 215741 w 432054"/>
                  <a:gd name="connsiteY102" fmla="*/ 206407 h 301656"/>
                  <a:gd name="connsiteX103" fmla="*/ 215741 w 432054"/>
                  <a:gd name="connsiteY103" fmla="*/ 120777 h 301656"/>
                  <a:gd name="connsiteX104" fmla="*/ 215646 w 432054"/>
                  <a:gd name="connsiteY104" fmla="*/ 120777 h 301656"/>
                  <a:gd name="connsiteX105" fmla="*/ 195167 w 432054"/>
                  <a:gd name="connsiteY105" fmla="*/ 134969 h 301656"/>
                  <a:gd name="connsiteX106" fmla="*/ 195167 w 432054"/>
                  <a:gd name="connsiteY106" fmla="*/ 59055 h 301656"/>
                  <a:gd name="connsiteX107" fmla="*/ 215837 w 432054"/>
                  <a:gd name="connsiteY107" fmla="*/ 30671 h 301656"/>
                  <a:gd name="connsiteX108" fmla="*/ 215837 w 432054"/>
                  <a:gd name="connsiteY108" fmla="*/ 120777 h 301656"/>
                  <a:gd name="connsiteX109" fmla="*/ 245650 w 432054"/>
                  <a:gd name="connsiteY109" fmla="*/ 158306 h 301656"/>
                  <a:gd name="connsiteX110" fmla="*/ 277273 w 432054"/>
                  <a:gd name="connsiteY110" fmla="*/ 143256 h 301656"/>
                  <a:gd name="connsiteX111" fmla="*/ 277463 w 432054"/>
                  <a:gd name="connsiteY111" fmla="*/ 202597 h 301656"/>
                  <a:gd name="connsiteX112" fmla="*/ 245459 w 432054"/>
                  <a:gd name="connsiteY112" fmla="*/ 205550 h 301656"/>
                  <a:gd name="connsiteX113" fmla="*/ 245650 w 432054"/>
                  <a:gd name="connsiteY113" fmla="*/ 158306 h 301656"/>
                  <a:gd name="connsiteX114" fmla="*/ 261271 w 432054"/>
                  <a:gd name="connsiteY114" fmla="*/ 284321 h 301656"/>
                  <a:gd name="connsiteX115" fmla="*/ 245078 w 432054"/>
                  <a:gd name="connsiteY115" fmla="*/ 284512 h 301656"/>
                  <a:gd name="connsiteX116" fmla="*/ 245364 w 432054"/>
                  <a:gd name="connsiteY116" fmla="*/ 215170 h 301656"/>
                  <a:gd name="connsiteX117" fmla="*/ 277463 w 432054"/>
                  <a:gd name="connsiteY117" fmla="*/ 212217 h 301656"/>
                  <a:gd name="connsiteX118" fmla="*/ 277654 w 432054"/>
                  <a:gd name="connsiteY118" fmla="*/ 284226 h 301656"/>
                  <a:gd name="connsiteX119" fmla="*/ 261271 w 432054"/>
                  <a:gd name="connsiteY119" fmla="*/ 284417 h 301656"/>
                  <a:gd name="connsiteX120" fmla="*/ 279368 w 432054"/>
                  <a:gd name="connsiteY120" fmla="*/ 108966 h 301656"/>
                  <a:gd name="connsiteX121" fmla="*/ 254603 w 432054"/>
                  <a:gd name="connsiteY121" fmla="*/ 122301 h 301656"/>
                  <a:gd name="connsiteX122" fmla="*/ 254603 w 432054"/>
                  <a:gd name="connsiteY122" fmla="*/ 58674 h 301656"/>
                  <a:gd name="connsiteX123" fmla="*/ 302038 w 432054"/>
                  <a:gd name="connsiteY123" fmla="*/ 108299 h 301656"/>
                  <a:gd name="connsiteX124" fmla="*/ 281559 w 432054"/>
                  <a:gd name="connsiteY124" fmla="*/ 108395 h 301656"/>
                  <a:gd name="connsiteX125" fmla="*/ 279368 w 432054"/>
                  <a:gd name="connsiteY125" fmla="*/ 108966 h 301656"/>
                  <a:gd name="connsiteX126" fmla="*/ 353282 w 432054"/>
                  <a:gd name="connsiteY126" fmla="*/ 224504 h 301656"/>
                  <a:gd name="connsiteX127" fmla="*/ 353282 w 432054"/>
                  <a:gd name="connsiteY127" fmla="*/ 283369 h 301656"/>
                  <a:gd name="connsiteX128" fmla="*/ 287274 w 432054"/>
                  <a:gd name="connsiteY128" fmla="*/ 284036 h 301656"/>
                  <a:gd name="connsiteX129" fmla="*/ 287084 w 432054"/>
                  <a:gd name="connsiteY129" fmla="*/ 211646 h 301656"/>
                  <a:gd name="connsiteX130" fmla="*/ 319945 w 432054"/>
                  <a:gd name="connsiteY130" fmla="*/ 211265 h 301656"/>
                  <a:gd name="connsiteX131" fmla="*/ 353378 w 432054"/>
                  <a:gd name="connsiteY131" fmla="*/ 212408 h 301656"/>
                  <a:gd name="connsiteX132" fmla="*/ 353378 w 432054"/>
                  <a:gd name="connsiteY132" fmla="*/ 224504 h 301656"/>
                  <a:gd name="connsiteX133" fmla="*/ 353282 w 432054"/>
                  <a:gd name="connsiteY133" fmla="*/ 158306 h 301656"/>
                  <a:gd name="connsiteX134" fmla="*/ 353282 w 432054"/>
                  <a:gd name="connsiteY134" fmla="*/ 202883 h 301656"/>
                  <a:gd name="connsiteX135" fmla="*/ 320040 w 432054"/>
                  <a:gd name="connsiteY135" fmla="*/ 201740 h 301656"/>
                  <a:gd name="connsiteX136" fmla="*/ 286988 w 432054"/>
                  <a:gd name="connsiteY136" fmla="*/ 202121 h 301656"/>
                  <a:gd name="connsiteX137" fmla="*/ 286798 w 432054"/>
                  <a:gd name="connsiteY137" fmla="*/ 140875 h 301656"/>
                  <a:gd name="connsiteX138" fmla="*/ 319850 w 432054"/>
                  <a:gd name="connsiteY138" fmla="*/ 140589 h 301656"/>
                  <a:gd name="connsiteX139" fmla="*/ 407765 w 432054"/>
                  <a:gd name="connsiteY139" fmla="*/ 149066 h 301656"/>
                  <a:gd name="connsiteX140" fmla="*/ 357568 w 432054"/>
                  <a:gd name="connsiteY140" fmla="*/ 153638 h 301656"/>
                  <a:gd name="connsiteX141" fmla="*/ 353187 w 432054"/>
                  <a:gd name="connsiteY141" fmla="*/ 158401 h 301656"/>
                  <a:gd name="connsiteX142" fmla="*/ 362807 w 432054"/>
                  <a:gd name="connsiteY142" fmla="*/ 162687 h 301656"/>
                  <a:gd name="connsiteX143" fmla="*/ 415195 w 432054"/>
                  <a:gd name="connsiteY143" fmla="*/ 157925 h 301656"/>
                  <a:gd name="connsiteX144" fmla="*/ 415195 w 432054"/>
                  <a:gd name="connsiteY144" fmla="*/ 197549 h 301656"/>
                  <a:gd name="connsiteX145" fmla="*/ 362807 w 432054"/>
                  <a:gd name="connsiteY145" fmla="*/ 202406 h 301656"/>
                  <a:gd name="connsiteX146" fmla="*/ 362807 w 432054"/>
                  <a:gd name="connsiteY146" fmla="*/ 162687 h 301656"/>
                  <a:gd name="connsiteX147" fmla="*/ 380048 w 432054"/>
                  <a:gd name="connsiteY147" fmla="*/ 283178 h 301656"/>
                  <a:gd name="connsiteX148" fmla="*/ 380048 w 432054"/>
                  <a:gd name="connsiteY148" fmla="*/ 227933 h 301656"/>
                  <a:gd name="connsiteX149" fmla="*/ 415385 w 432054"/>
                  <a:gd name="connsiteY149" fmla="*/ 225647 h 301656"/>
                  <a:gd name="connsiteX150" fmla="*/ 415385 w 432054"/>
                  <a:gd name="connsiteY150" fmla="*/ 282797 h 301656"/>
                  <a:gd name="connsiteX151" fmla="*/ 380048 w 432054"/>
                  <a:gd name="connsiteY151" fmla="*/ 283178 h 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432054" h="301656">
                    <a:moveTo>
                      <a:pt x="431959" y="237363"/>
                    </a:moveTo>
                    <a:cubicBezTo>
                      <a:pt x="431959" y="237363"/>
                      <a:pt x="431959" y="236696"/>
                      <a:pt x="432054" y="236315"/>
                    </a:cubicBezTo>
                    <a:lnTo>
                      <a:pt x="431768" y="146685"/>
                    </a:lnTo>
                    <a:cubicBezTo>
                      <a:pt x="417100" y="143637"/>
                      <a:pt x="402146" y="141161"/>
                      <a:pt x="387287" y="139351"/>
                    </a:cubicBezTo>
                    <a:cubicBezTo>
                      <a:pt x="354997" y="135255"/>
                      <a:pt x="351568" y="133541"/>
                      <a:pt x="350425" y="131636"/>
                    </a:cubicBezTo>
                    <a:lnTo>
                      <a:pt x="237268" y="0"/>
                    </a:lnTo>
                    <a:lnTo>
                      <a:pt x="160687" y="99822"/>
                    </a:lnTo>
                    <a:cubicBezTo>
                      <a:pt x="160020" y="101441"/>
                      <a:pt x="159163" y="102299"/>
                      <a:pt x="154591" y="101632"/>
                    </a:cubicBezTo>
                    <a:lnTo>
                      <a:pt x="154591" y="101918"/>
                    </a:lnTo>
                    <a:cubicBezTo>
                      <a:pt x="154591" y="101918"/>
                      <a:pt x="153924" y="101632"/>
                      <a:pt x="153734" y="101537"/>
                    </a:cubicBezTo>
                    <a:cubicBezTo>
                      <a:pt x="145923" y="100203"/>
                      <a:pt x="128587" y="95250"/>
                      <a:pt x="88583" y="83534"/>
                    </a:cubicBezTo>
                    <a:lnTo>
                      <a:pt x="65151" y="110109"/>
                    </a:lnTo>
                    <a:lnTo>
                      <a:pt x="65151" y="123730"/>
                    </a:lnTo>
                    <a:lnTo>
                      <a:pt x="45244" y="136779"/>
                    </a:lnTo>
                    <a:lnTo>
                      <a:pt x="45244" y="132588"/>
                    </a:lnTo>
                    <a:lnTo>
                      <a:pt x="381" y="183452"/>
                    </a:lnTo>
                    <a:lnTo>
                      <a:pt x="0" y="286226"/>
                    </a:lnTo>
                    <a:lnTo>
                      <a:pt x="110490" y="294418"/>
                    </a:lnTo>
                    <a:cubicBezTo>
                      <a:pt x="110490" y="294418"/>
                      <a:pt x="111157" y="294418"/>
                      <a:pt x="111443" y="294418"/>
                    </a:cubicBezTo>
                    <a:cubicBezTo>
                      <a:pt x="111728" y="294418"/>
                      <a:pt x="112014" y="294227"/>
                      <a:pt x="112205" y="294227"/>
                    </a:cubicBezTo>
                    <a:cubicBezTo>
                      <a:pt x="112776" y="294227"/>
                      <a:pt x="113348" y="294227"/>
                      <a:pt x="113919" y="294227"/>
                    </a:cubicBezTo>
                    <a:lnTo>
                      <a:pt x="175832" y="285655"/>
                    </a:lnTo>
                    <a:cubicBezTo>
                      <a:pt x="176784" y="285560"/>
                      <a:pt x="177832" y="285655"/>
                      <a:pt x="178689" y="286131"/>
                    </a:cubicBezTo>
                    <a:lnTo>
                      <a:pt x="236411" y="301657"/>
                    </a:lnTo>
                    <a:lnTo>
                      <a:pt x="278130" y="301276"/>
                    </a:lnTo>
                    <a:cubicBezTo>
                      <a:pt x="284798" y="301276"/>
                      <a:pt x="291275" y="301276"/>
                      <a:pt x="297847" y="301276"/>
                    </a:cubicBezTo>
                    <a:cubicBezTo>
                      <a:pt x="298228" y="301181"/>
                      <a:pt x="298609" y="301085"/>
                      <a:pt x="298990" y="301085"/>
                    </a:cubicBezTo>
                    <a:lnTo>
                      <a:pt x="390811" y="300228"/>
                    </a:lnTo>
                    <a:cubicBezTo>
                      <a:pt x="390811" y="300228"/>
                      <a:pt x="391382" y="300228"/>
                      <a:pt x="391668" y="300228"/>
                    </a:cubicBezTo>
                    <a:lnTo>
                      <a:pt x="431959" y="299847"/>
                    </a:lnTo>
                    <a:lnTo>
                      <a:pt x="431959" y="237553"/>
                    </a:lnTo>
                    <a:close/>
                    <a:moveTo>
                      <a:pt x="74771" y="102013"/>
                    </a:moveTo>
                    <a:lnTo>
                      <a:pt x="112014" y="110585"/>
                    </a:lnTo>
                    <a:lnTo>
                      <a:pt x="112014" y="128111"/>
                    </a:lnTo>
                    <a:lnTo>
                      <a:pt x="74581" y="122111"/>
                    </a:lnTo>
                    <a:lnTo>
                      <a:pt x="74771" y="102013"/>
                    </a:lnTo>
                    <a:close/>
                    <a:moveTo>
                      <a:pt x="74295" y="158591"/>
                    </a:moveTo>
                    <a:lnTo>
                      <a:pt x="112109" y="162592"/>
                    </a:lnTo>
                    <a:lnTo>
                      <a:pt x="112109" y="179356"/>
                    </a:lnTo>
                    <a:lnTo>
                      <a:pt x="74200" y="177260"/>
                    </a:lnTo>
                    <a:lnTo>
                      <a:pt x="74390" y="158687"/>
                    </a:lnTo>
                    <a:close/>
                    <a:moveTo>
                      <a:pt x="45339" y="172022"/>
                    </a:moveTo>
                    <a:lnTo>
                      <a:pt x="64770" y="161354"/>
                    </a:lnTo>
                    <a:lnTo>
                      <a:pt x="64579" y="178403"/>
                    </a:lnTo>
                    <a:lnTo>
                      <a:pt x="45339" y="185738"/>
                    </a:lnTo>
                    <a:lnTo>
                      <a:pt x="45339" y="172022"/>
                    </a:lnTo>
                    <a:close/>
                    <a:moveTo>
                      <a:pt x="45339" y="274034"/>
                    </a:moveTo>
                    <a:lnTo>
                      <a:pt x="45339" y="246317"/>
                    </a:lnTo>
                    <a:lnTo>
                      <a:pt x="65437" y="245364"/>
                    </a:lnTo>
                    <a:lnTo>
                      <a:pt x="65437" y="275558"/>
                    </a:lnTo>
                    <a:lnTo>
                      <a:pt x="45339" y="274034"/>
                    </a:lnTo>
                    <a:close/>
                    <a:moveTo>
                      <a:pt x="96298" y="217170"/>
                    </a:moveTo>
                    <a:cubicBezTo>
                      <a:pt x="96298" y="217170"/>
                      <a:pt x="96012" y="217170"/>
                      <a:pt x="95917" y="217170"/>
                    </a:cubicBezTo>
                    <a:lnTo>
                      <a:pt x="69723" y="220409"/>
                    </a:lnTo>
                    <a:cubicBezTo>
                      <a:pt x="67342" y="220694"/>
                      <a:pt x="65532" y="222695"/>
                      <a:pt x="65532" y="225171"/>
                    </a:cubicBezTo>
                    <a:lnTo>
                      <a:pt x="65532" y="235744"/>
                    </a:lnTo>
                    <a:lnTo>
                      <a:pt x="33242" y="237268"/>
                    </a:lnTo>
                    <a:lnTo>
                      <a:pt x="43434" y="203549"/>
                    </a:lnTo>
                    <a:lnTo>
                      <a:pt x="155067" y="206693"/>
                    </a:lnTo>
                    <a:lnTo>
                      <a:pt x="155067" y="220313"/>
                    </a:lnTo>
                    <a:lnTo>
                      <a:pt x="96774" y="217075"/>
                    </a:lnTo>
                    <a:cubicBezTo>
                      <a:pt x="96774" y="217075"/>
                      <a:pt x="96488" y="217075"/>
                      <a:pt x="96298" y="217075"/>
                    </a:cubicBezTo>
                    <a:close/>
                    <a:moveTo>
                      <a:pt x="101251" y="276892"/>
                    </a:moveTo>
                    <a:lnTo>
                      <a:pt x="101251" y="226886"/>
                    </a:lnTo>
                    <a:lnTo>
                      <a:pt x="154972" y="229838"/>
                    </a:lnTo>
                    <a:lnTo>
                      <a:pt x="154972" y="235934"/>
                    </a:lnTo>
                    <a:cubicBezTo>
                      <a:pt x="154972" y="235934"/>
                      <a:pt x="154972" y="236601"/>
                      <a:pt x="155067" y="236887"/>
                    </a:cubicBezTo>
                    <a:lnTo>
                      <a:pt x="155067" y="269462"/>
                    </a:lnTo>
                    <a:lnTo>
                      <a:pt x="101251" y="276892"/>
                    </a:lnTo>
                    <a:close/>
                    <a:moveTo>
                      <a:pt x="155162" y="181642"/>
                    </a:moveTo>
                    <a:lnTo>
                      <a:pt x="121634" y="179832"/>
                    </a:lnTo>
                    <a:lnTo>
                      <a:pt x="121634" y="163544"/>
                    </a:lnTo>
                    <a:lnTo>
                      <a:pt x="155162" y="167069"/>
                    </a:lnTo>
                    <a:lnTo>
                      <a:pt x="155162" y="181642"/>
                    </a:lnTo>
                    <a:close/>
                    <a:moveTo>
                      <a:pt x="155162" y="134969"/>
                    </a:moveTo>
                    <a:lnTo>
                      <a:pt x="121634" y="129635"/>
                    </a:lnTo>
                    <a:lnTo>
                      <a:pt x="121634" y="112776"/>
                    </a:lnTo>
                    <a:lnTo>
                      <a:pt x="155162" y="120491"/>
                    </a:lnTo>
                    <a:lnTo>
                      <a:pt x="155162" y="134969"/>
                    </a:lnTo>
                    <a:close/>
                    <a:moveTo>
                      <a:pt x="165164" y="100203"/>
                    </a:moveTo>
                    <a:lnTo>
                      <a:pt x="185547" y="72295"/>
                    </a:lnTo>
                    <a:lnTo>
                      <a:pt x="185547" y="141637"/>
                    </a:lnTo>
                    <a:lnTo>
                      <a:pt x="164973" y="155829"/>
                    </a:lnTo>
                    <a:lnTo>
                      <a:pt x="164973" y="104775"/>
                    </a:lnTo>
                    <a:lnTo>
                      <a:pt x="165164" y="100298"/>
                    </a:lnTo>
                    <a:close/>
                    <a:moveTo>
                      <a:pt x="185547" y="176594"/>
                    </a:moveTo>
                    <a:lnTo>
                      <a:pt x="185547" y="211169"/>
                    </a:lnTo>
                    <a:lnTo>
                      <a:pt x="164973" y="214313"/>
                    </a:lnTo>
                    <a:lnTo>
                      <a:pt x="164973" y="189452"/>
                    </a:lnTo>
                    <a:cubicBezTo>
                      <a:pt x="164973" y="189452"/>
                      <a:pt x="164973" y="189167"/>
                      <a:pt x="164973" y="189071"/>
                    </a:cubicBezTo>
                    <a:lnTo>
                      <a:pt x="164973" y="189071"/>
                    </a:lnTo>
                    <a:lnTo>
                      <a:pt x="185452" y="176498"/>
                    </a:lnTo>
                    <a:close/>
                    <a:moveTo>
                      <a:pt x="215741" y="283655"/>
                    </a:moveTo>
                    <a:lnTo>
                      <a:pt x="165068" y="270034"/>
                    </a:lnTo>
                    <a:lnTo>
                      <a:pt x="165068" y="224028"/>
                    </a:lnTo>
                    <a:lnTo>
                      <a:pt x="215741" y="216218"/>
                    </a:lnTo>
                    <a:lnTo>
                      <a:pt x="215741" y="283750"/>
                    </a:lnTo>
                    <a:close/>
                    <a:moveTo>
                      <a:pt x="215741" y="206502"/>
                    </a:moveTo>
                    <a:lnTo>
                      <a:pt x="195072" y="209645"/>
                    </a:lnTo>
                    <a:lnTo>
                      <a:pt x="195072" y="171641"/>
                    </a:lnTo>
                    <a:cubicBezTo>
                      <a:pt x="195072" y="171641"/>
                      <a:pt x="194977" y="171069"/>
                      <a:pt x="194882" y="170783"/>
                    </a:cubicBezTo>
                    <a:lnTo>
                      <a:pt x="215741" y="158115"/>
                    </a:lnTo>
                    <a:lnTo>
                      <a:pt x="215741" y="206407"/>
                    </a:lnTo>
                    <a:close/>
                    <a:moveTo>
                      <a:pt x="215741" y="120777"/>
                    </a:moveTo>
                    <a:lnTo>
                      <a:pt x="215646" y="120777"/>
                    </a:lnTo>
                    <a:lnTo>
                      <a:pt x="195167" y="134969"/>
                    </a:lnTo>
                    <a:lnTo>
                      <a:pt x="195167" y="59055"/>
                    </a:lnTo>
                    <a:lnTo>
                      <a:pt x="215837" y="30671"/>
                    </a:lnTo>
                    <a:lnTo>
                      <a:pt x="215837" y="120777"/>
                    </a:lnTo>
                    <a:close/>
                    <a:moveTo>
                      <a:pt x="245650" y="158306"/>
                    </a:moveTo>
                    <a:lnTo>
                      <a:pt x="277273" y="143256"/>
                    </a:lnTo>
                    <a:lnTo>
                      <a:pt x="277463" y="202597"/>
                    </a:lnTo>
                    <a:lnTo>
                      <a:pt x="245459" y="205550"/>
                    </a:lnTo>
                    <a:lnTo>
                      <a:pt x="245650" y="158306"/>
                    </a:lnTo>
                    <a:close/>
                    <a:moveTo>
                      <a:pt x="261271" y="284321"/>
                    </a:moveTo>
                    <a:cubicBezTo>
                      <a:pt x="255842" y="284321"/>
                      <a:pt x="250412" y="284321"/>
                      <a:pt x="245078" y="284512"/>
                    </a:cubicBezTo>
                    <a:lnTo>
                      <a:pt x="245364" y="215170"/>
                    </a:lnTo>
                    <a:lnTo>
                      <a:pt x="277463" y="212217"/>
                    </a:lnTo>
                    <a:lnTo>
                      <a:pt x="277654" y="284226"/>
                    </a:lnTo>
                    <a:lnTo>
                      <a:pt x="261271" y="284417"/>
                    </a:lnTo>
                    <a:close/>
                    <a:moveTo>
                      <a:pt x="279368" y="108966"/>
                    </a:moveTo>
                    <a:lnTo>
                      <a:pt x="254603" y="122301"/>
                    </a:lnTo>
                    <a:lnTo>
                      <a:pt x="254603" y="58674"/>
                    </a:lnTo>
                    <a:lnTo>
                      <a:pt x="302038" y="108299"/>
                    </a:lnTo>
                    <a:cubicBezTo>
                      <a:pt x="295180" y="108299"/>
                      <a:pt x="288322" y="108299"/>
                      <a:pt x="281559" y="108395"/>
                    </a:cubicBezTo>
                    <a:cubicBezTo>
                      <a:pt x="280797" y="108395"/>
                      <a:pt x="280035" y="108585"/>
                      <a:pt x="279368" y="108966"/>
                    </a:cubicBezTo>
                    <a:close/>
                    <a:moveTo>
                      <a:pt x="353282" y="224504"/>
                    </a:moveTo>
                    <a:lnTo>
                      <a:pt x="353282" y="283369"/>
                    </a:lnTo>
                    <a:lnTo>
                      <a:pt x="287274" y="284036"/>
                    </a:lnTo>
                    <a:lnTo>
                      <a:pt x="287084" y="211646"/>
                    </a:lnTo>
                    <a:cubicBezTo>
                      <a:pt x="298037" y="211360"/>
                      <a:pt x="308991" y="211169"/>
                      <a:pt x="319945" y="211265"/>
                    </a:cubicBezTo>
                    <a:cubicBezTo>
                      <a:pt x="331089" y="211360"/>
                      <a:pt x="342329" y="211836"/>
                      <a:pt x="353378" y="212408"/>
                    </a:cubicBezTo>
                    <a:lnTo>
                      <a:pt x="353378" y="224504"/>
                    </a:lnTo>
                    <a:close/>
                    <a:moveTo>
                      <a:pt x="353282" y="158306"/>
                    </a:moveTo>
                    <a:lnTo>
                      <a:pt x="353282" y="202883"/>
                    </a:lnTo>
                    <a:cubicBezTo>
                      <a:pt x="342233" y="202311"/>
                      <a:pt x="331089" y="201835"/>
                      <a:pt x="320040" y="201740"/>
                    </a:cubicBezTo>
                    <a:cubicBezTo>
                      <a:pt x="309086" y="201644"/>
                      <a:pt x="298037" y="201740"/>
                      <a:pt x="286988" y="202121"/>
                    </a:cubicBezTo>
                    <a:lnTo>
                      <a:pt x="286798" y="140875"/>
                    </a:lnTo>
                    <a:cubicBezTo>
                      <a:pt x="297847" y="140494"/>
                      <a:pt x="308896" y="140303"/>
                      <a:pt x="319850" y="140589"/>
                    </a:cubicBezTo>
                    <a:cubicBezTo>
                      <a:pt x="349187" y="141161"/>
                      <a:pt x="378714" y="144113"/>
                      <a:pt x="407765" y="149066"/>
                    </a:cubicBezTo>
                    <a:lnTo>
                      <a:pt x="357568" y="153638"/>
                    </a:lnTo>
                    <a:cubicBezTo>
                      <a:pt x="355092" y="153829"/>
                      <a:pt x="353187" y="155924"/>
                      <a:pt x="353187" y="158401"/>
                    </a:cubicBezTo>
                    <a:close/>
                    <a:moveTo>
                      <a:pt x="362807" y="162687"/>
                    </a:moveTo>
                    <a:lnTo>
                      <a:pt x="415195" y="157925"/>
                    </a:lnTo>
                    <a:lnTo>
                      <a:pt x="415195" y="197549"/>
                    </a:lnTo>
                    <a:lnTo>
                      <a:pt x="362807" y="202406"/>
                    </a:lnTo>
                    <a:lnTo>
                      <a:pt x="362807" y="162687"/>
                    </a:lnTo>
                    <a:close/>
                    <a:moveTo>
                      <a:pt x="380048" y="283178"/>
                    </a:moveTo>
                    <a:lnTo>
                      <a:pt x="380048" y="227933"/>
                    </a:lnTo>
                    <a:lnTo>
                      <a:pt x="415385" y="225647"/>
                    </a:lnTo>
                    <a:lnTo>
                      <a:pt x="415385" y="282797"/>
                    </a:lnTo>
                    <a:lnTo>
                      <a:pt x="380048" y="283178"/>
                    </a:ln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019">
                <a:extLst>
                  <a:ext uri="{FF2B5EF4-FFF2-40B4-BE49-F238E27FC236}">
                    <a16:creationId xmlns:a16="http://schemas.microsoft.com/office/drawing/2014/main" id="{CD0B8BAD-4FCD-E356-4D1F-520EF0D309CE}"/>
                  </a:ext>
                </a:extLst>
              </p:cNvPr>
              <p:cNvSpPr/>
              <p:nvPr/>
            </p:nvSpPr>
            <p:spPr>
              <a:xfrm>
                <a:off x="3122776" y="2703663"/>
                <a:ext cx="451104" cy="323593"/>
              </a:xfrm>
              <a:custGeom>
                <a:avLst/>
                <a:gdLst>
                  <a:gd name="connsiteX0" fmla="*/ 450914 w 451104"/>
                  <a:gd name="connsiteY0" fmla="*/ 250346 h 323593"/>
                  <a:gd name="connsiteX1" fmla="*/ 451009 w 451104"/>
                  <a:gd name="connsiteY1" fmla="*/ 249680 h 323593"/>
                  <a:gd name="connsiteX2" fmla="*/ 450723 w 451104"/>
                  <a:gd name="connsiteY2" fmla="*/ 181957 h 323593"/>
                  <a:gd name="connsiteX3" fmla="*/ 450723 w 451104"/>
                  <a:gd name="connsiteY3" fmla="*/ 181957 h 323593"/>
                  <a:gd name="connsiteX4" fmla="*/ 450723 w 451104"/>
                  <a:gd name="connsiteY4" fmla="*/ 155192 h 323593"/>
                  <a:gd name="connsiteX5" fmla="*/ 446913 w 451104"/>
                  <a:gd name="connsiteY5" fmla="*/ 150524 h 323593"/>
                  <a:gd name="connsiteX6" fmla="*/ 397859 w 451104"/>
                  <a:gd name="connsiteY6" fmla="*/ 142238 h 323593"/>
                  <a:gd name="connsiteX7" fmla="*/ 367855 w 451104"/>
                  <a:gd name="connsiteY7" fmla="*/ 139285 h 323593"/>
                  <a:gd name="connsiteX8" fmla="*/ 367379 w 451104"/>
                  <a:gd name="connsiteY8" fmla="*/ 138237 h 323593"/>
                  <a:gd name="connsiteX9" fmla="*/ 250031 w 451104"/>
                  <a:gd name="connsiteY9" fmla="*/ 1649 h 323593"/>
                  <a:gd name="connsiteX10" fmla="*/ 246317 w 451104"/>
                  <a:gd name="connsiteY10" fmla="*/ 29 h 323593"/>
                  <a:gd name="connsiteX11" fmla="*/ 242697 w 451104"/>
                  <a:gd name="connsiteY11" fmla="*/ 1934 h 323593"/>
                  <a:gd name="connsiteX12" fmla="*/ 163544 w 451104"/>
                  <a:gd name="connsiteY12" fmla="*/ 105090 h 323593"/>
                  <a:gd name="connsiteX13" fmla="*/ 99346 w 451104"/>
                  <a:gd name="connsiteY13" fmla="*/ 86326 h 323593"/>
                  <a:gd name="connsiteX14" fmla="*/ 97727 w 451104"/>
                  <a:gd name="connsiteY14" fmla="*/ 85850 h 323593"/>
                  <a:gd name="connsiteX15" fmla="*/ 97727 w 451104"/>
                  <a:gd name="connsiteY15" fmla="*/ 85850 h 323593"/>
                  <a:gd name="connsiteX16" fmla="*/ 95536 w 451104"/>
                  <a:gd name="connsiteY16" fmla="*/ 85754 h 323593"/>
                  <a:gd name="connsiteX17" fmla="*/ 95536 w 451104"/>
                  <a:gd name="connsiteY17" fmla="*/ 85754 h 323593"/>
                  <a:gd name="connsiteX18" fmla="*/ 95345 w 451104"/>
                  <a:gd name="connsiteY18" fmla="*/ 85850 h 323593"/>
                  <a:gd name="connsiteX19" fmla="*/ 94679 w 451104"/>
                  <a:gd name="connsiteY19" fmla="*/ 86135 h 323593"/>
                  <a:gd name="connsiteX20" fmla="*/ 93631 w 451104"/>
                  <a:gd name="connsiteY20" fmla="*/ 86612 h 323593"/>
                  <a:gd name="connsiteX21" fmla="*/ 93631 w 451104"/>
                  <a:gd name="connsiteY21" fmla="*/ 86612 h 323593"/>
                  <a:gd name="connsiteX22" fmla="*/ 93250 w 451104"/>
                  <a:gd name="connsiteY22" fmla="*/ 87088 h 323593"/>
                  <a:gd name="connsiteX23" fmla="*/ 92869 w 451104"/>
                  <a:gd name="connsiteY23" fmla="*/ 87278 h 323593"/>
                  <a:gd name="connsiteX24" fmla="*/ 1524 w 451104"/>
                  <a:gd name="connsiteY24" fmla="*/ 190815 h 323593"/>
                  <a:gd name="connsiteX25" fmla="*/ 381 w 451104"/>
                  <a:gd name="connsiteY25" fmla="*/ 193958 h 323593"/>
                  <a:gd name="connsiteX26" fmla="*/ 0 w 451104"/>
                  <a:gd name="connsiteY26" fmla="*/ 302924 h 323593"/>
                  <a:gd name="connsiteX27" fmla="*/ 4382 w 451104"/>
                  <a:gd name="connsiteY27" fmla="*/ 307687 h 323593"/>
                  <a:gd name="connsiteX28" fmla="*/ 119729 w 451104"/>
                  <a:gd name="connsiteY28" fmla="*/ 316259 h 323593"/>
                  <a:gd name="connsiteX29" fmla="*/ 120110 w 451104"/>
                  <a:gd name="connsiteY29" fmla="*/ 316259 h 323593"/>
                  <a:gd name="connsiteX30" fmla="*/ 120777 w 451104"/>
                  <a:gd name="connsiteY30" fmla="*/ 316259 h 323593"/>
                  <a:gd name="connsiteX31" fmla="*/ 122015 w 451104"/>
                  <a:gd name="connsiteY31" fmla="*/ 316259 h 323593"/>
                  <a:gd name="connsiteX32" fmla="*/ 122396 w 451104"/>
                  <a:gd name="connsiteY32" fmla="*/ 316259 h 323593"/>
                  <a:gd name="connsiteX33" fmla="*/ 122682 w 451104"/>
                  <a:gd name="connsiteY33" fmla="*/ 316259 h 323593"/>
                  <a:gd name="connsiteX34" fmla="*/ 123349 w 451104"/>
                  <a:gd name="connsiteY34" fmla="*/ 316259 h 323593"/>
                  <a:gd name="connsiteX35" fmla="*/ 185547 w 451104"/>
                  <a:gd name="connsiteY35" fmla="*/ 307592 h 323593"/>
                  <a:gd name="connsiteX36" fmla="*/ 244221 w 451104"/>
                  <a:gd name="connsiteY36" fmla="*/ 323403 h 323593"/>
                  <a:gd name="connsiteX37" fmla="*/ 245459 w 451104"/>
                  <a:gd name="connsiteY37" fmla="*/ 323594 h 323593"/>
                  <a:gd name="connsiteX38" fmla="*/ 245459 w 451104"/>
                  <a:gd name="connsiteY38" fmla="*/ 323594 h 323593"/>
                  <a:gd name="connsiteX39" fmla="*/ 266414 w 451104"/>
                  <a:gd name="connsiteY39" fmla="*/ 323403 h 323593"/>
                  <a:gd name="connsiteX40" fmla="*/ 266414 w 451104"/>
                  <a:gd name="connsiteY40" fmla="*/ 323403 h 323593"/>
                  <a:gd name="connsiteX41" fmla="*/ 287655 w 451104"/>
                  <a:gd name="connsiteY41" fmla="*/ 323213 h 323593"/>
                  <a:gd name="connsiteX42" fmla="*/ 308515 w 451104"/>
                  <a:gd name="connsiteY42" fmla="*/ 323213 h 323593"/>
                  <a:gd name="connsiteX43" fmla="*/ 308515 w 451104"/>
                  <a:gd name="connsiteY43" fmla="*/ 323213 h 323593"/>
                  <a:gd name="connsiteX44" fmla="*/ 309372 w 451104"/>
                  <a:gd name="connsiteY44" fmla="*/ 323022 h 323593"/>
                  <a:gd name="connsiteX45" fmla="*/ 392811 w 451104"/>
                  <a:gd name="connsiteY45" fmla="*/ 322165 h 323593"/>
                  <a:gd name="connsiteX46" fmla="*/ 401288 w 451104"/>
                  <a:gd name="connsiteY46" fmla="*/ 322165 h 323593"/>
                  <a:gd name="connsiteX47" fmla="*/ 401765 w 451104"/>
                  <a:gd name="connsiteY47" fmla="*/ 322165 h 323593"/>
                  <a:gd name="connsiteX48" fmla="*/ 446342 w 451104"/>
                  <a:gd name="connsiteY48" fmla="*/ 321689 h 323593"/>
                  <a:gd name="connsiteX49" fmla="*/ 451104 w 451104"/>
                  <a:gd name="connsiteY49" fmla="*/ 316926 h 323593"/>
                  <a:gd name="connsiteX50" fmla="*/ 451104 w 451104"/>
                  <a:gd name="connsiteY50" fmla="*/ 250537 h 323593"/>
                  <a:gd name="connsiteX51" fmla="*/ 441389 w 451104"/>
                  <a:gd name="connsiteY51" fmla="*/ 311973 h 323593"/>
                  <a:gd name="connsiteX52" fmla="*/ 405955 w 451104"/>
                  <a:gd name="connsiteY52" fmla="*/ 312354 h 323593"/>
                  <a:gd name="connsiteX53" fmla="*/ 405955 w 451104"/>
                  <a:gd name="connsiteY53" fmla="*/ 257109 h 323593"/>
                  <a:gd name="connsiteX54" fmla="*/ 441293 w 451104"/>
                  <a:gd name="connsiteY54" fmla="*/ 254823 h 323593"/>
                  <a:gd name="connsiteX55" fmla="*/ 441293 w 451104"/>
                  <a:gd name="connsiteY55" fmla="*/ 311973 h 323593"/>
                  <a:gd name="connsiteX56" fmla="*/ 396526 w 451104"/>
                  <a:gd name="connsiteY56" fmla="*/ 312449 h 323593"/>
                  <a:gd name="connsiteX57" fmla="*/ 388811 w 451104"/>
                  <a:gd name="connsiteY57" fmla="*/ 312449 h 323593"/>
                  <a:gd name="connsiteX58" fmla="*/ 388811 w 451104"/>
                  <a:gd name="connsiteY58" fmla="*/ 258252 h 323593"/>
                  <a:gd name="connsiteX59" fmla="*/ 396526 w 451104"/>
                  <a:gd name="connsiteY59" fmla="*/ 257776 h 323593"/>
                  <a:gd name="connsiteX60" fmla="*/ 396526 w 451104"/>
                  <a:gd name="connsiteY60" fmla="*/ 312449 h 323593"/>
                  <a:gd name="connsiteX61" fmla="*/ 313277 w 451104"/>
                  <a:gd name="connsiteY61" fmla="*/ 313307 h 323593"/>
                  <a:gd name="connsiteX62" fmla="*/ 313087 w 451104"/>
                  <a:gd name="connsiteY62" fmla="*/ 240917 h 323593"/>
                  <a:gd name="connsiteX63" fmla="*/ 345948 w 451104"/>
                  <a:gd name="connsiteY63" fmla="*/ 240536 h 323593"/>
                  <a:gd name="connsiteX64" fmla="*/ 379381 w 451104"/>
                  <a:gd name="connsiteY64" fmla="*/ 241679 h 323593"/>
                  <a:gd name="connsiteX65" fmla="*/ 379381 w 451104"/>
                  <a:gd name="connsiteY65" fmla="*/ 312640 h 323593"/>
                  <a:gd name="connsiteX66" fmla="*/ 313373 w 451104"/>
                  <a:gd name="connsiteY66" fmla="*/ 313307 h 323593"/>
                  <a:gd name="connsiteX67" fmla="*/ 287369 w 451104"/>
                  <a:gd name="connsiteY67" fmla="*/ 313592 h 323593"/>
                  <a:gd name="connsiteX68" fmla="*/ 271177 w 451104"/>
                  <a:gd name="connsiteY68" fmla="*/ 313783 h 323593"/>
                  <a:gd name="connsiteX69" fmla="*/ 271463 w 451104"/>
                  <a:gd name="connsiteY69" fmla="*/ 244441 h 323593"/>
                  <a:gd name="connsiteX70" fmla="*/ 303562 w 451104"/>
                  <a:gd name="connsiteY70" fmla="*/ 241488 h 323593"/>
                  <a:gd name="connsiteX71" fmla="*/ 303752 w 451104"/>
                  <a:gd name="connsiteY71" fmla="*/ 313497 h 323593"/>
                  <a:gd name="connsiteX72" fmla="*/ 287369 w 451104"/>
                  <a:gd name="connsiteY72" fmla="*/ 313688 h 323593"/>
                  <a:gd name="connsiteX73" fmla="*/ 251270 w 451104"/>
                  <a:gd name="connsiteY73" fmla="*/ 313973 h 323593"/>
                  <a:gd name="connsiteX74" fmla="*/ 251270 w 451104"/>
                  <a:gd name="connsiteY74" fmla="*/ 244441 h 323593"/>
                  <a:gd name="connsiteX75" fmla="*/ 261938 w 451104"/>
                  <a:gd name="connsiteY75" fmla="*/ 244727 h 323593"/>
                  <a:gd name="connsiteX76" fmla="*/ 261652 w 451104"/>
                  <a:gd name="connsiteY76" fmla="*/ 313878 h 323593"/>
                  <a:gd name="connsiteX77" fmla="*/ 251365 w 451104"/>
                  <a:gd name="connsiteY77" fmla="*/ 313878 h 323593"/>
                  <a:gd name="connsiteX78" fmla="*/ 181261 w 451104"/>
                  <a:gd name="connsiteY78" fmla="*/ 120235 h 323593"/>
                  <a:gd name="connsiteX79" fmla="*/ 181261 w 451104"/>
                  <a:gd name="connsiteY79" fmla="*/ 139952 h 323593"/>
                  <a:gd name="connsiteX80" fmla="*/ 101060 w 451104"/>
                  <a:gd name="connsiteY80" fmla="*/ 121473 h 323593"/>
                  <a:gd name="connsiteX81" fmla="*/ 101060 w 451104"/>
                  <a:gd name="connsiteY81" fmla="*/ 96899 h 323593"/>
                  <a:gd name="connsiteX82" fmla="*/ 181261 w 451104"/>
                  <a:gd name="connsiteY82" fmla="*/ 120235 h 323593"/>
                  <a:gd name="connsiteX83" fmla="*/ 345758 w 451104"/>
                  <a:gd name="connsiteY83" fmla="*/ 169860 h 323593"/>
                  <a:gd name="connsiteX84" fmla="*/ 433673 w 451104"/>
                  <a:gd name="connsiteY84" fmla="*/ 178337 h 323593"/>
                  <a:gd name="connsiteX85" fmla="*/ 383477 w 451104"/>
                  <a:gd name="connsiteY85" fmla="*/ 182909 h 323593"/>
                  <a:gd name="connsiteX86" fmla="*/ 379095 w 451104"/>
                  <a:gd name="connsiteY86" fmla="*/ 187672 h 323593"/>
                  <a:gd name="connsiteX87" fmla="*/ 379095 w 451104"/>
                  <a:gd name="connsiteY87" fmla="*/ 232249 h 323593"/>
                  <a:gd name="connsiteX88" fmla="*/ 345853 w 451104"/>
                  <a:gd name="connsiteY88" fmla="*/ 231106 h 323593"/>
                  <a:gd name="connsiteX89" fmla="*/ 312801 w 451104"/>
                  <a:gd name="connsiteY89" fmla="*/ 231487 h 323593"/>
                  <a:gd name="connsiteX90" fmla="*/ 312611 w 451104"/>
                  <a:gd name="connsiteY90" fmla="*/ 170241 h 323593"/>
                  <a:gd name="connsiteX91" fmla="*/ 345662 w 451104"/>
                  <a:gd name="connsiteY91" fmla="*/ 169955 h 323593"/>
                  <a:gd name="connsiteX92" fmla="*/ 441198 w 451104"/>
                  <a:gd name="connsiteY92" fmla="*/ 226915 h 323593"/>
                  <a:gd name="connsiteX93" fmla="*/ 388715 w 451104"/>
                  <a:gd name="connsiteY93" fmla="*/ 231773 h 323593"/>
                  <a:gd name="connsiteX94" fmla="*/ 388715 w 451104"/>
                  <a:gd name="connsiteY94" fmla="*/ 192053 h 323593"/>
                  <a:gd name="connsiteX95" fmla="*/ 441103 w 451104"/>
                  <a:gd name="connsiteY95" fmla="*/ 187291 h 323593"/>
                  <a:gd name="connsiteX96" fmla="*/ 441103 w 451104"/>
                  <a:gd name="connsiteY96" fmla="*/ 226915 h 323593"/>
                  <a:gd name="connsiteX97" fmla="*/ 271748 w 451104"/>
                  <a:gd name="connsiteY97" fmla="*/ 177099 h 323593"/>
                  <a:gd name="connsiteX98" fmla="*/ 271748 w 451104"/>
                  <a:gd name="connsiteY98" fmla="*/ 167288 h 323593"/>
                  <a:gd name="connsiteX99" fmla="*/ 303181 w 451104"/>
                  <a:gd name="connsiteY99" fmla="*/ 150429 h 323593"/>
                  <a:gd name="connsiteX100" fmla="*/ 303181 w 451104"/>
                  <a:gd name="connsiteY100" fmla="*/ 162050 h 323593"/>
                  <a:gd name="connsiteX101" fmla="*/ 271748 w 451104"/>
                  <a:gd name="connsiteY101" fmla="*/ 177099 h 323593"/>
                  <a:gd name="connsiteX102" fmla="*/ 191072 w 451104"/>
                  <a:gd name="connsiteY102" fmla="*/ 207293 h 323593"/>
                  <a:gd name="connsiteX103" fmla="*/ 191072 w 451104"/>
                  <a:gd name="connsiteY103" fmla="*/ 196816 h 323593"/>
                  <a:gd name="connsiteX104" fmla="*/ 241745 w 451104"/>
                  <a:gd name="connsiteY104" fmla="*/ 163383 h 323593"/>
                  <a:gd name="connsiteX105" fmla="*/ 241745 w 451104"/>
                  <a:gd name="connsiteY105" fmla="*/ 176432 h 323593"/>
                  <a:gd name="connsiteX106" fmla="*/ 191072 w 451104"/>
                  <a:gd name="connsiteY106" fmla="*/ 207293 h 323593"/>
                  <a:gd name="connsiteX107" fmla="*/ 181166 w 451104"/>
                  <a:gd name="connsiteY107" fmla="*/ 210913 h 323593"/>
                  <a:gd name="connsiteX108" fmla="*/ 147638 w 451104"/>
                  <a:gd name="connsiteY108" fmla="*/ 209103 h 323593"/>
                  <a:gd name="connsiteX109" fmla="*/ 147638 w 451104"/>
                  <a:gd name="connsiteY109" fmla="*/ 192815 h 323593"/>
                  <a:gd name="connsiteX110" fmla="*/ 181166 w 451104"/>
                  <a:gd name="connsiteY110" fmla="*/ 196340 h 323593"/>
                  <a:gd name="connsiteX111" fmla="*/ 181166 w 451104"/>
                  <a:gd name="connsiteY111" fmla="*/ 210913 h 323593"/>
                  <a:gd name="connsiteX112" fmla="*/ 138113 w 451104"/>
                  <a:gd name="connsiteY112" fmla="*/ 208532 h 323593"/>
                  <a:gd name="connsiteX113" fmla="*/ 100203 w 451104"/>
                  <a:gd name="connsiteY113" fmla="*/ 206436 h 323593"/>
                  <a:gd name="connsiteX114" fmla="*/ 100394 w 451104"/>
                  <a:gd name="connsiteY114" fmla="*/ 187862 h 323593"/>
                  <a:gd name="connsiteX115" fmla="*/ 138208 w 451104"/>
                  <a:gd name="connsiteY115" fmla="*/ 191863 h 323593"/>
                  <a:gd name="connsiteX116" fmla="*/ 138208 w 451104"/>
                  <a:gd name="connsiteY116" fmla="*/ 208627 h 323593"/>
                  <a:gd name="connsiteX117" fmla="*/ 181166 w 451104"/>
                  <a:gd name="connsiteY117" fmla="*/ 186719 h 323593"/>
                  <a:gd name="connsiteX118" fmla="*/ 100298 w 451104"/>
                  <a:gd name="connsiteY118" fmla="*/ 178242 h 323593"/>
                  <a:gd name="connsiteX119" fmla="*/ 100584 w 451104"/>
                  <a:gd name="connsiteY119" fmla="*/ 161002 h 323593"/>
                  <a:gd name="connsiteX120" fmla="*/ 181261 w 451104"/>
                  <a:gd name="connsiteY120" fmla="*/ 173861 h 323593"/>
                  <a:gd name="connsiteX121" fmla="*/ 181261 w 451104"/>
                  <a:gd name="connsiteY121" fmla="*/ 186719 h 323593"/>
                  <a:gd name="connsiteX122" fmla="*/ 181166 w 451104"/>
                  <a:gd name="connsiteY122" fmla="*/ 164240 h 323593"/>
                  <a:gd name="connsiteX123" fmla="*/ 147638 w 451104"/>
                  <a:gd name="connsiteY123" fmla="*/ 158906 h 323593"/>
                  <a:gd name="connsiteX124" fmla="*/ 147638 w 451104"/>
                  <a:gd name="connsiteY124" fmla="*/ 142047 h 323593"/>
                  <a:gd name="connsiteX125" fmla="*/ 181166 w 451104"/>
                  <a:gd name="connsiteY125" fmla="*/ 149762 h 323593"/>
                  <a:gd name="connsiteX126" fmla="*/ 181166 w 451104"/>
                  <a:gd name="connsiteY126" fmla="*/ 164240 h 323593"/>
                  <a:gd name="connsiteX127" fmla="*/ 90773 w 451104"/>
                  <a:gd name="connsiteY127" fmla="*/ 190529 h 323593"/>
                  <a:gd name="connsiteX128" fmla="*/ 90583 w 451104"/>
                  <a:gd name="connsiteY128" fmla="*/ 207579 h 323593"/>
                  <a:gd name="connsiteX129" fmla="*/ 71342 w 451104"/>
                  <a:gd name="connsiteY129" fmla="*/ 214913 h 323593"/>
                  <a:gd name="connsiteX130" fmla="*/ 71342 w 451104"/>
                  <a:gd name="connsiteY130" fmla="*/ 201197 h 323593"/>
                  <a:gd name="connsiteX131" fmla="*/ 90773 w 451104"/>
                  <a:gd name="connsiteY131" fmla="*/ 190529 h 323593"/>
                  <a:gd name="connsiteX132" fmla="*/ 90392 w 451104"/>
                  <a:gd name="connsiteY132" fmla="*/ 217866 h 323593"/>
                  <a:gd name="connsiteX133" fmla="*/ 90392 w 451104"/>
                  <a:gd name="connsiteY133" fmla="*/ 223867 h 323593"/>
                  <a:gd name="connsiteX134" fmla="*/ 75724 w 451104"/>
                  <a:gd name="connsiteY134" fmla="*/ 223486 h 323593"/>
                  <a:gd name="connsiteX135" fmla="*/ 90392 w 451104"/>
                  <a:gd name="connsiteY135" fmla="*/ 217961 h 323593"/>
                  <a:gd name="connsiteX136" fmla="*/ 99917 w 451104"/>
                  <a:gd name="connsiteY136" fmla="*/ 215961 h 323593"/>
                  <a:gd name="connsiteX137" fmla="*/ 181070 w 451104"/>
                  <a:gd name="connsiteY137" fmla="*/ 220438 h 323593"/>
                  <a:gd name="connsiteX138" fmla="*/ 181070 w 451104"/>
                  <a:gd name="connsiteY138" fmla="*/ 226343 h 323593"/>
                  <a:gd name="connsiteX139" fmla="*/ 99822 w 451104"/>
                  <a:gd name="connsiteY139" fmla="*/ 224057 h 323593"/>
                  <a:gd name="connsiteX140" fmla="*/ 99822 w 451104"/>
                  <a:gd name="connsiteY140" fmla="*/ 215866 h 323593"/>
                  <a:gd name="connsiteX141" fmla="*/ 251270 w 451104"/>
                  <a:gd name="connsiteY141" fmla="*/ 163669 h 323593"/>
                  <a:gd name="connsiteX142" fmla="*/ 262223 w 451104"/>
                  <a:gd name="connsiteY142" fmla="*/ 167765 h 323593"/>
                  <a:gd name="connsiteX143" fmla="*/ 262223 w 451104"/>
                  <a:gd name="connsiteY143" fmla="*/ 178718 h 323593"/>
                  <a:gd name="connsiteX144" fmla="*/ 251270 w 451104"/>
                  <a:gd name="connsiteY144" fmla="*/ 175480 h 323593"/>
                  <a:gd name="connsiteX145" fmla="*/ 251270 w 451104"/>
                  <a:gd name="connsiteY145" fmla="*/ 163574 h 323593"/>
                  <a:gd name="connsiteX146" fmla="*/ 138113 w 451104"/>
                  <a:gd name="connsiteY146" fmla="*/ 157382 h 323593"/>
                  <a:gd name="connsiteX147" fmla="*/ 100679 w 451104"/>
                  <a:gd name="connsiteY147" fmla="*/ 151382 h 323593"/>
                  <a:gd name="connsiteX148" fmla="*/ 100870 w 451104"/>
                  <a:gd name="connsiteY148" fmla="*/ 131284 h 323593"/>
                  <a:gd name="connsiteX149" fmla="*/ 138113 w 451104"/>
                  <a:gd name="connsiteY149" fmla="*/ 139856 h 323593"/>
                  <a:gd name="connsiteX150" fmla="*/ 138113 w 451104"/>
                  <a:gd name="connsiteY150" fmla="*/ 157382 h 323593"/>
                  <a:gd name="connsiteX151" fmla="*/ 90773 w 451104"/>
                  <a:gd name="connsiteY151" fmla="*/ 179671 h 323593"/>
                  <a:gd name="connsiteX152" fmla="*/ 71438 w 451104"/>
                  <a:gd name="connsiteY152" fmla="*/ 190339 h 323593"/>
                  <a:gd name="connsiteX153" fmla="*/ 71438 w 451104"/>
                  <a:gd name="connsiteY153" fmla="*/ 177290 h 323593"/>
                  <a:gd name="connsiteX154" fmla="*/ 91059 w 451104"/>
                  <a:gd name="connsiteY154" fmla="*/ 164336 h 323593"/>
                  <a:gd name="connsiteX155" fmla="*/ 90869 w 451104"/>
                  <a:gd name="connsiteY155" fmla="*/ 179671 h 323593"/>
                  <a:gd name="connsiteX156" fmla="*/ 191072 w 451104"/>
                  <a:gd name="connsiteY156" fmla="*/ 218819 h 323593"/>
                  <a:gd name="connsiteX157" fmla="*/ 191072 w 451104"/>
                  <a:gd name="connsiteY157" fmla="*/ 218438 h 323593"/>
                  <a:gd name="connsiteX158" fmla="*/ 191072 w 451104"/>
                  <a:gd name="connsiteY158" fmla="*/ 218438 h 323593"/>
                  <a:gd name="connsiteX159" fmla="*/ 211550 w 451104"/>
                  <a:gd name="connsiteY159" fmla="*/ 205865 h 323593"/>
                  <a:gd name="connsiteX160" fmla="*/ 211550 w 451104"/>
                  <a:gd name="connsiteY160" fmla="*/ 240440 h 323593"/>
                  <a:gd name="connsiteX161" fmla="*/ 190976 w 451104"/>
                  <a:gd name="connsiteY161" fmla="*/ 243584 h 323593"/>
                  <a:gd name="connsiteX162" fmla="*/ 190976 w 451104"/>
                  <a:gd name="connsiteY162" fmla="*/ 218723 h 323593"/>
                  <a:gd name="connsiteX163" fmla="*/ 220980 w 451104"/>
                  <a:gd name="connsiteY163" fmla="*/ 200245 h 323593"/>
                  <a:gd name="connsiteX164" fmla="*/ 241840 w 451104"/>
                  <a:gd name="connsiteY164" fmla="*/ 187577 h 323593"/>
                  <a:gd name="connsiteX165" fmla="*/ 241840 w 451104"/>
                  <a:gd name="connsiteY165" fmla="*/ 235868 h 323593"/>
                  <a:gd name="connsiteX166" fmla="*/ 221171 w 451104"/>
                  <a:gd name="connsiteY166" fmla="*/ 239012 h 323593"/>
                  <a:gd name="connsiteX167" fmla="*/ 221171 w 451104"/>
                  <a:gd name="connsiteY167" fmla="*/ 201007 h 323593"/>
                  <a:gd name="connsiteX168" fmla="*/ 220980 w 451104"/>
                  <a:gd name="connsiteY168" fmla="*/ 200150 h 323593"/>
                  <a:gd name="connsiteX169" fmla="*/ 251365 w 451104"/>
                  <a:gd name="connsiteY169" fmla="*/ 185481 h 323593"/>
                  <a:gd name="connsiteX170" fmla="*/ 262223 w 451104"/>
                  <a:gd name="connsiteY170" fmla="*/ 188720 h 323593"/>
                  <a:gd name="connsiteX171" fmla="*/ 262033 w 451104"/>
                  <a:gd name="connsiteY171" fmla="*/ 235392 h 323593"/>
                  <a:gd name="connsiteX172" fmla="*/ 251365 w 451104"/>
                  <a:gd name="connsiteY172" fmla="*/ 235106 h 323593"/>
                  <a:gd name="connsiteX173" fmla="*/ 251365 w 451104"/>
                  <a:gd name="connsiteY173" fmla="*/ 185481 h 323593"/>
                  <a:gd name="connsiteX174" fmla="*/ 271748 w 451104"/>
                  <a:gd name="connsiteY174" fmla="*/ 187672 h 323593"/>
                  <a:gd name="connsiteX175" fmla="*/ 303371 w 451104"/>
                  <a:gd name="connsiteY175" fmla="*/ 172622 h 323593"/>
                  <a:gd name="connsiteX176" fmla="*/ 303562 w 451104"/>
                  <a:gd name="connsiteY176" fmla="*/ 231963 h 323593"/>
                  <a:gd name="connsiteX177" fmla="*/ 271558 w 451104"/>
                  <a:gd name="connsiteY177" fmla="*/ 234916 h 323593"/>
                  <a:gd name="connsiteX178" fmla="*/ 271748 w 451104"/>
                  <a:gd name="connsiteY178" fmla="*/ 187672 h 323593"/>
                  <a:gd name="connsiteX179" fmla="*/ 91154 w 451104"/>
                  <a:gd name="connsiteY179" fmla="*/ 152810 h 323593"/>
                  <a:gd name="connsiteX180" fmla="*/ 71438 w 451104"/>
                  <a:gd name="connsiteY180" fmla="*/ 165860 h 323593"/>
                  <a:gd name="connsiteX181" fmla="*/ 71438 w 451104"/>
                  <a:gd name="connsiteY181" fmla="*/ 153668 h 323593"/>
                  <a:gd name="connsiteX182" fmla="*/ 91345 w 451104"/>
                  <a:gd name="connsiteY182" fmla="*/ 136142 h 323593"/>
                  <a:gd name="connsiteX183" fmla="*/ 91154 w 451104"/>
                  <a:gd name="connsiteY183" fmla="*/ 152810 h 323593"/>
                  <a:gd name="connsiteX184" fmla="*/ 181166 w 451104"/>
                  <a:gd name="connsiteY184" fmla="*/ 235868 h 323593"/>
                  <a:gd name="connsiteX185" fmla="*/ 181166 w 451104"/>
                  <a:gd name="connsiteY185" fmla="*/ 249489 h 323593"/>
                  <a:gd name="connsiteX186" fmla="*/ 122873 w 451104"/>
                  <a:gd name="connsiteY186" fmla="*/ 246251 h 323593"/>
                  <a:gd name="connsiteX187" fmla="*/ 122396 w 451104"/>
                  <a:gd name="connsiteY187" fmla="*/ 246251 h 323593"/>
                  <a:gd name="connsiteX188" fmla="*/ 122015 w 451104"/>
                  <a:gd name="connsiteY188" fmla="*/ 246251 h 323593"/>
                  <a:gd name="connsiteX189" fmla="*/ 95822 w 451104"/>
                  <a:gd name="connsiteY189" fmla="*/ 249489 h 323593"/>
                  <a:gd name="connsiteX190" fmla="*/ 91631 w 451104"/>
                  <a:gd name="connsiteY190" fmla="*/ 254252 h 323593"/>
                  <a:gd name="connsiteX191" fmla="*/ 91631 w 451104"/>
                  <a:gd name="connsiteY191" fmla="*/ 264824 h 323593"/>
                  <a:gd name="connsiteX192" fmla="*/ 59341 w 451104"/>
                  <a:gd name="connsiteY192" fmla="*/ 266348 h 323593"/>
                  <a:gd name="connsiteX193" fmla="*/ 69533 w 451104"/>
                  <a:gd name="connsiteY193" fmla="*/ 232630 h 323593"/>
                  <a:gd name="connsiteX194" fmla="*/ 181166 w 451104"/>
                  <a:gd name="connsiteY194" fmla="*/ 235773 h 323593"/>
                  <a:gd name="connsiteX195" fmla="*/ 101060 w 451104"/>
                  <a:gd name="connsiteY195" fmla="*/ 258538 h 323593"/>
                  <a:gd name="connsiteX196" fmla="*/ 117729 w 451104"/>
                  <a:gd name="connsiteY196" fmla="*/ 256442 h 323593"/>
                  <a:gd name="connsiteX197" fmla="*/ 117729 w 451104"/>
                  <a:gd name="connsiteY197" fmla="*/ 258919 h 323593"/>
                  <a:gd name="connsiteX198" fmla="*/ 117538 w 451104"/>
                  <a:gd name="connsiteY198" fmla="*/ 306449 h 323593"/>
                  <a:gd name="connsiteX199" fmla="*/ 101060 w 451104"/>
                  <a:gd name="connsiteY199" fmla="*/ 305115 h 323593"/>
                  <a:gd name="connsiteX200" fmla="*/ 101060 w 451104"/>
                  <a:gd name="connsiteY200" fmla="*/ 258538 h 323593"/>
                  <a:gd name="connsiteX201" fmla="*/ 127254 w 451104"/>
                  <a:gd name="connsiteY201" fmla="*/ 256061 h 323593"/>
                  <a:gd name="connsiteX202" fmla="*/ 180975 w 451104"/>
                  <a:gd name="connsiteY202" fmla="*/ 259014 h 323593"/>
                  <a:gd name="connsiteX203" fmla="*/ 180975 w 451104"/>
                  <a:gd name="connsiteY203" fmla="*/ 265110 h 323593"/>
                  <a:gd name="connsiteX204" fmla="*/ 181070 w 451104"/>
                  <a:gd name="connsiteY204" fmla="*/ 266063 h 323593"/>
                  <a:gd name="connsiteX205" fmla="*/ 181070 w 451104"/>
                  <a:gd name="connsiteY205" fmla="*/ 298638 h 323593"/>
                  <a:gd name="connsiteX206" fmla="*/ 127254 w 451104"/>
                  <a:gd name="connsiteY206" fmla="*/ 306068 h 323593"/>
                  <a:gd name="connsiteX207" fmla="*/ 127254 w 451104"/>
                  <a:gd name="connsiteY207" fmla="*/ 256061 h 323593"/>
                  <a:gd name="connsiteX208" fmla="*/ 190976 w 451104"/>
                  <a:gd name="connsiteY208" fmla="*/ 253299 h 323593"/>
                  <a:gd name="connsiteX209" fmla="*/ 241649 w 451104"/>
                  <a:gd name="connsiteY209" fmla="*/ 245489 h 323593"/>
                  <a:gd name="connsiteX210" fmla="*/ 241649 w 451104"/>
                  <a:gd name="connsiteY210" fmla="*/ 313021 h 323593"/>
                  <a:gd name="connsiteX211" fmla="*/ 190976 w 451104"/>
                  <a:gd name="connsiteY211" fmla="*/ 299400 h 323593"/>
                  <a:gd name="connsiteX212" fmla="*/ 190976 w 451104"/>
                  <a:gd name="connsiteY212" fmla="*/ 253394 h 323593"/>
                  <a:gd name="connsiteX213" fmla="*/ 388715 w 451104"/>
                  <a:gd name="connsiteY213" fmla="*/ 248822 h 323593"/>
                  <a:gd name="connsiteX214" fmla="*/ 388715 w 451104"/>
                  <a:gd name="connsiteY214" fmla="*/ 241393 h 323593"/>
                  <a:gd name="connsiteX215" fmla="*/ 441198 w 451104"/>
                  <a:gd name="connsiteY215" fmla="*/ 236535 h 323593"/>
                  <a:gd name="connsiteX216" fmla="*/ 441198 w 451104"/>
                  <a:gd name="connsiteY216" fmla="*/ 245489 h 323593"/>
                  <a:gd name="connsiteX217" fmla="*/ 388715 w 451104"/>
                  <a:gd name="connsiteY217" fmla="*/ 248918 h 323593"/>
                  <a:gd name="connsiteX218" fmla="*/ 345948 w 451104"/>
                  <a:gd name="connsiteY218" fmla="*/ 160335 h 323593"/>
                  <a:gd name="connsiteX219" fmla="*/ 312706 w 451104"/>
                  <a:gd name="connsiteY219" fmla="*/ 160621 h 323593"/>
                  <a:gd name="connsiteX220" fmla="*/ 312706 w 451104"/>
                  <a:gd name="connsiteY220" fmla="*/ 147191 h 323593"/>
                  <a:gd name="connsiteX221" fmla="*/ 396621 w 451104"/>
                  <a:gd name="connsiteY221" fmla="*/ 151763 h 323593"/>
                  <a:gd name="connsiteX222" fmla="*/ 441103 w 451104"/>
                  <a:gd name="connsiteY222" fmla="*/ 159192 h 323593"/>
                  <a:gd name="connsiteX223" fmla="*/ 441103 w 451104"/>
                  <a:gd name="connsiteY223" fmla="*/ 169955 h 323593"/>
                  <a:gd name="connsiteX224" fmla="*/ 345948 w 451104"/>
                  <a:gd name="connsiteY224" fmla="*/ 160335 h 323593"/>
                  <a:gd name="connsiteX225" fmla="*/ 307467 w 451104"/>
                  <a:gd name="connsiteY225" fmla="*/ 137666 h 323593"/>
                  <a:gd name="connsiteX226" fmla="*/ 305276 w 451104"/>
                  <a:gd name="connsiteY226" fmla="*/ 138237 h 323593"/>
                  <a:gd name="connsiteX227" fmla="*/ 280511 w 451104"/>
                  <a:gd name="connsiteY227" fmla="*/ 151572 h 323593"/>
                  <a:gd name="connsiteX228" fmla="*/ 280511 w 451104"/>
                  <a:gd name="connsiteY228" fmla="*/ 87945 h 323593"/>
                  <a:gd name="connsiteX229" fmla="*/ 327946 w 451104"/>
                  <a:gd name="connsiteY229" fmla="*/ 137570 h 323593"/>
                  <a:gd name="connsiteX230" fmla="*/ 307467 w 451104"/>
                  <a:gd name="connsiteY230" fmla="*/ 137666 h 323593"/>
                  <a:gd name="connsiteX231" fmla="*/ 270986 w 451104"/>
                  <a:gd name="connsiteY231" fmla="*/ 156716 h 323593"/>
                  <a:gd name="connsiteX232" fmla="*/ 266510 w 451104"/>
                  <a:gd name="connsiteY232" fmla="*/ 159097 h 323593"/>
                  <a:gd name="connsiteX233" fmla="*/ 251079 w 451104"/>
                  <a:gd name="connsiteY233" fmla="*/ 153287 h 323593"/>
                  <a:gd name="connsiteX234" fmla="*/ 251079 w 451104"/>
                  <a:gd name="connsiteY234" fmla="*/ 57179 h 323593"/>
                  <a:gd name="connsiteX235" fmla="*/ 270891 w 451104"/>
                  <a:gd name="connsiteY235" fmla="*/ 77944 h 323593"/>
                  <a:gd name="connsiteX236" fmla="*/ 270891 w 451104"/>
                  <a:gd name="connsiteY236" fmla="*/ 156716 h 323593"/>
                  <a:gd name="connsiteX237" fmla="*/ 241649 w 451104"/>
                  <a:gd name="connsiteY237" fmla="*/ 150048 h 323593"/>
                  <a:gd name="connsiteX238" fmla="*/ 241554 w 451104"/>
                  <a:gd name="connsiteY238" fmla="*/ 150048 h 323593"/>
                  <a:gd name="connsiteX239" fmla="*/ 221075 w 451104"/>
                  <a:gd name="connsiteY239" fmla="*/ 164240 h 323593"/>
                  <a:gd name="connsiteX240" fmla="*/ 221075 w 451104"/>
                  <a:gd name="connsiteY240" fmla="*/ 88326 h 323593"/>
                  <a:gd name="connsiteX241" fmla="*/ 241745 w 451104"/>
                  <a:gd name="connsiteY241" fmla="*/ 59942 h 323593"/>
                  <a:gd name="connsiteX242" fmla="*/ 241745 w 451104"/>
                  <a:gd name="connsiteY242" fmla="*/ 150048 h 323593"/>
                  <a:gd name="connsiteX243" fmla="*/ 211455 w 451104"/>
                  <a:gd name="connsiteY243" fmla="*/ 170813 h 323593"/>
                  <a:gd name="connsiteX244" fmla="*/ 190881 w 451104"/>
                  <a:gd name="connsiteY244" fmla="*/ 185005 h 323593"/>
                  <a:gd name="connsiteX245" fmla="*/ 190881 w 451104"/>
                  <a:gd name="connsiteY245" fmla="*/ 133951 h 323593"/>
                  <a:gd name="connsiteX246" fmla="*/ 191072 w 451104"/>
                  <a:gd name="connsiteY246" fmla="*/ 129474 h 323593"/>
                  <a:gd name="connsiteX247" fmla="*/ 211455 w 451104"/>
                  <a:gd name="connsiteY247" fmla="*/ 101566 h 323593"/>
                  <a:gd name="connsiteX248" fmla="*/ 211455 w 451104"/>
                  <a:gd name="connsiteY248" fmla="*/ 170908 h 323593"/>
                  <a:gd name="connsiteX249" fmla="*/ 91250 w 451104"/>
                  <a:gd name="connsiteY249" fmla="*/ 123188 h 323593"/>
                  <a:gd name="connsiteX250" fmla="*/ 71247 w 451104"/>
                  <a:gd name="connsiteY250" fmla="*/ 140809 h 323593"/>
                  <a:gd name="connsiteX251" fmla="*/ 71247 w 451104"/>
                  <a:gd name="connsiteY251" fmla="*/ 125950 h 323593"/>
                  <a:gd name="connsiteX252" fmla="*/ 91440 w 451104"/>
                  <a:gd name="connsiteY252" fmla="*/ 103090 h 323593"/>
                  <a:gd name="connsiteX253" fmla="*/ 91250 w 451104"/>
                  <a:gd name="connsiteY253" fmla="*/ 123188 h 323593"/>
                  <a:gd name="connsiteX254" fmla="*/ 91345 w 451104"/>
                  <a:gd name="connsiteY254" fmla="*/ 274349 h 323593"/>
                  <a:gd name="connsiteX255" fmla="*/ 91345 w 451104"/>
                  <a:gd name="connsiteY255" fmla="*/ 304544 h 323593"/>
                  <a:gd name="connsiteX256" fmla="*/ 71247 w 451104"/>
                  <a:gd name="connsiteY256" fmla="*/ 303020 h 323593"/>
                  <a:gd name="connsiteX257" fmla="*/ 71247 w 451104"/>
                  <a:gd name="connsiteY257" fmla="*/ 275302 h 323593"/>
                  <a:gd name="connsiteX258" fmla="*/ 91345 w 451104"/>
                  <a:gd name="connsiteY258" fmla="*/ 274349 h 323593"/>
                  <a:gd name="connsiteX259" fmla="*/ 341376 w 451104"/>
                  <a:gd name="connsiteY259" fmla="*/ 137856 h 323593"/>
                  <a:gd name="connsiteX260" fmla="*/ 251079 w 451104"/>
                  <a:gd name="connsiteY260" fmla="*/ 43463 h 323593"/>
                  <a:gd name="connsiteX261" fmla="*/ 251079 w 451104"/>
                  <a:gd name="connsiteY261" fmla="*/ 17651 h 323593"/>
                  <a:gd name="connsiteX262" fmla="*/ 354806 w 451104"/>
                  <a:gd name="connsiteY262" fmla="*/ 138428 h 323593"/>
                  <a:gd name="connsiteX263" fmla="*/ 341376 w 451104"/>
                  <a:gd name="connsiteY263" fmla="*/ 137951 h 323593"/>
                  <a:gd name="connsiteX264" fmla="*/ 173260 w 451104"/>
                  <a:gd name="connsiteY264" fmla="*/ 107852 h 323593"/>
                  <a:gd name="connsiteX265" fmla="*/ 241554 w 451104"/>
                  <a:gd name="connsiteY265" fmla="*/ 18794 h 323593"/>
                  <a:gd name="connsiteX266" fmla="*/ 241554 w 451104"/>
                  <a:gd name="connsiteY266" fmla="*/ 43844 h 323593"/>
                  <a:gd name="connsiteX267" fmla="*/ 190119 w 451104"/>
                  <a:gd name="connsiteY267" fmla="*/ 114520 h 323593"/>
                  <a:gd name="connsiteX268" fmla="*/ 189833 w 451104"/>
                  <a:gd name="connsiteY268" fmla="*/ 114329 h 323593"/>
                  <a:gd name="connsiteX269" fmla="*/ 189643 w 451104"/>
                  <a:gd name="connsiteY269" fmla="*/ 113853 h 323593"/>
                  <a:gd name="connsiteX270" fmla="*/ 187166 w 451104"/>
                  <a:gd name="connsiteY270" fmla="*/ 112139 h 323593"/>
                  <a:gd name="connsiteX271" fmla="*/ 173831 w 451104"/>
                  <a:gd name="connsiteY271" fmla="*/ 108233 h 323593"/>
                  <a:gd name="connsiteX272" fmla="*/ 173165 w 451104"/>
                  <a:gd name="connsiteY272" fmla="*/ 107948 h 323593"/>
                  <a:gd name="connsiteX273" fmla="*/ 9906 w 451104"/>
                  <a:gd name="connsiteY273" fmla="*/ 195768 h 323593"/>
                  <a:gd name="connsiteX274" fmla="*/ 61913 w 451104"/>
                  <a:gd name="connsiteY274" fmla="*/ 136808 h 323593"/>
                  <a:gd name="connsiteX275" fmla="*/ 61913 w 451104"/>
                  <a:gd name="connsiteY275" fmla="*/ 225772 h 323593"/>
                  <a:gd name="connsiteX276" fmla="*/ 61436 w 451104"/>
                  <a:gd name="connsiteY276" fmla="*/ 226439 h 323593"/>
                  <a:gd name="connsiteX277" fmla="*/ 48197 w 451104"/>
                  <a:gd name="connsiteY277" fmla="*/ 270063 h 323593"/>
                  <a:gd name="connsiteX278" fmla="*/ 48959 w 451104"/>
                  <a:gd name="connsiteY278" fmla="*/ 274349 h 323593"/>
                  <a:gd name="connsiteX279" fmla="*/ 52673 w 451104"/>
                  <a:gd name="connsiteY279" fmla="*/ 276159 h 323593"/>
                  <a:gd name="connsiteX280" fmla="*/ 52864 w 451104"/>
                  <a:gd name="connsiteY280" fmla="*/ 276159 h 323593"/>
                  <a:gd name="connsiteX281" fmla="*/ 61817 w 451104"/>
                  <a:gd name="connsiteY281" fmla="*/ 275683 h 323593"/>
                  <a:gd name="connsiteX282" fmla="*/ 61817 w 451104"/>
                  <a:gd name="connsiteY282" fmla="*/ 302258 h 323593"/>
                  <a:gd name="connsiteX283" fmla="*/ 9430 w 451104"/>
                  <a:gd name="connsiteY283" fmla="*/ 298352 h 323593"/>
                  <a:gd name="connsiteX284" fmla="*/ 9811 w 451104"/>
                  <a:gd name="connsiteY284" fmla="*/ 195578 h 32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</a:cxnLst>
                <a:rect l="l" t="t" r="r" b="b"/>
                <a:pathLst>
                  <a:path w="451104" h="323593">
                    <a:moveTo>
                      <a:pt x="450914" y="250346"/>
                    </a:moveTo>
                    <a:cubicBezTo>
                      <a:pt x="450914" y="250346"/>
                      <a:pt x="451009" y="249965"/>
                      <a:pt x="451009" y="249680"/>
                    </a:cubicBezTo>
                    <a:lnTo>
                      <a:pt x="450723" y="181957"/>
                    </a:lnTo>
                    <a:lnTo>
                      <a:pt x="450723" y="181957"/>
                    </a:lnTo>
                    <a:lnTo>
                      <a:pt x="450723" y="155192"/>
                    </a:lnTo>
                    <a:cubicBezTo>
                      <a:pt x="450723" y="152906"/>
                      <a:pt x="449104" y="151001"/>
                      <a:pt x="446913" y="150524"/>
                    </a:cubicBezTo>
                    <a:cubicBezTo>
                      <a:pt x="430721" y="147095"/>
                      <a:pt x="414242" y="144333"/>
                      <a:pt x="397859" y="142238"/>
                    </a:cubicBezTo>
                    <a:cubicBezTo>
                      <a:pt x="387953" y="140999"/>
                      <a:pt x="377952" y="140047"/>
                      <a:pt x="367855" y="139285"/>
                    </a:cubicBezTo>
                    <a:cubicBezTo>
                      <a:pt x="367665" y="138904"/>
                      <a:pt x="367665" y="138523"/>
                      <a:pt x="367379" y="138237"/>
                    </a:cubicBezTo>
                    <a:lnTo>
                      <a:pt x="250031" y="1649"/>
                    </a:lnTo>
                    <a:cubicBezTo>
                      <a:pt x="249079" y="601"/>
                      <a:pt x="247745" y="-161"/>
                      <a:pt x="246317" y="29"/>
                    </a:cubicBezTo>
                    <a:cubicBezTo>
                      <a:pt x="244888" y="29"/>
                      <a:pt x="243554" y="791"/>
                      <a:pt x="242697" y="1934"/>
                    </a:cubicBezTo>
                    <a:lnTo>
                      <a:pt x="163544" y="105090"/>
                    </a:lnTo>
                    <a:lnTo>
                      <a:pt x="99346" y="86326"/>
                    </a:lnTo>
                    <a:lnTo>
                      <a:pt x="97727" y="85850"/>
                    </a:lnTo>
                    <a:lnTo>
                      <a:pt x="97727" y="85850"/>
                    </a:lnTo>
                    <a:cubicBezTo>
                      <a:pt x="96965" y="85659"/>
                      <a:pt x="96298" y="85564"/>
                      <a:pt x="95536" y="85754"/>
                    </a:cubicBezTo>
                    <a:lnTo>
                      <a:pt x="95536" y="85754"/>
                    </a:lnTo>
                    <a:cubicBezTo>
                      <a:pt x="95536" y="85754"/>
                      <a:pt x="95441" y="85850"/>
                      <a:pt x="95345" y="85850"/>
                    </a:cubicBezTo>
                    <a:cubicBezTo>
                      <a:pt x="95060" y="85850"/>
                      <a:pt x="94869" y="86040"/>
                      <a:pt x="94679" y="86135"/>
                    </a:cubicBezTo>
                    <a:cubicBezTo>
                      <a:pt x="94298" y="86326"/>
                      <a:pt x="93917" y="86326"/>
                      <a:pt x="93631" y="86612"/>
                    </a:cubicBezTo>
                    <a:lnTo>
                      <a:pt x="93631" y="86612"/>
                    </a:lnTo>
                    <a:cubicBezTo>
                      <a:pt x="93631" y="86612"/>
                      <a:pt x="93440" y="86897"/>
                      <a:pt x="93250" y="87088"/>
                    </a:cubicBezTo>
                    <a:cubicBezTo>
                      <a:pt x="93155" y="87183"/>
                      <a:pt x="92964" y="87183"/>
                      <a:pt x="92869" y="87278"/>
                    </a:cubicBezTo>
                    <a:lnTo>
                      <a:pt x="1524" y="190815"/>
                    </a:lnTo>
                    <a:cubicBezTo>
                      <a:pt x="762" y="191672"/>
                      <a:pt x="381" y="192815"/>
                      <a:pt x="381" y="193958"/>
                    </a:cubicBezTo>
                    <a:lnTo>
                      <a:pt x="0" y="302924"/>
                    </a:lnTo>
                    <a:cubicBezTo>
                      <a:pt x="0" y="305401"/>
                      <a:pt x="1905" y="307496"/>
                      <a:pt x="4382" y="307687"/>
                    </a:cubicBezTo>
                    <a:lnTo>
                      <a:pt x="119729" y="316259"/>
                    </a:lnTo>
                    <a:lnTo>
                      <a:pt x="120110" y="316259"/>
                    </a:lnTo>
                    <a:cubicBezTo>
                      <a:pt x="120110" y="316259"/>
                      <a:pt x="120491" y="316259"/>
                      <a:pt x="120777" y="316259"/>
                    </a:cubicBezTo>
                    <a:lnTo>
                      <a:pt x="122015" y="316259"/>
                    </a:lnTo>
                    <a:cubicBezTo>
                      <a:pt x="122015" y="316259"/>
                      <a:pt x="122301" y="316259"/>
                      <a:pt x="122396" y="316259"/>
                    </a:cubicBezTo>
                    <a:lnTo>
                      <a:pt x="122682" y="316259"/>
                    </a:lnTo>
                    <a:cubicBezTo>
                      <a:pt x="122682" y="316259"/>
                      <a:pt x="123158" y="316259"/>
                      <a:pt x="123349" y="316259"/>
                    </a:cubicBezTo>
                    <a:lnTo>
                      <a:pt x="185547" y="307592"/>
                    </a:lnTo>
                    <a:lnTo>
                      <a:pt x="244221" y="323403"/>
                    </a:lnTo>
                    <a:cubicBezTo>
                      <a:pt x="244221" y="323403"/>
                      <a:pt x="245078" y="323594"/>
                      <a:pt x="245459" y="323594"/>
                    </a:cubicBezTo>
                    <a:lnTo>
                      <a:pt x="245459" y="323594"/>
                    </a:lnTo>
                    <a:lnTo>
                      <a:pt x="266414" y="323403"/>
                    </a:lnTo>
                    <a:lnTo>
                      <a:pt x="266414" y="323403"/>
                    </a:lnTo>
                    <a:cubicBezTo>
                      <a:pt x="273463" y="323308"/>
                      <a:pt x="280511" y="323213"/>
                      <a:pt x="287655" y="323213"/>
                    </a:cubicBezTo>
                    <a:cubicBezTo>
                      <a:pt x="294608" y="323213"/>
                      <a:pt x="301562" y="323213"/>
                      <a:pt x="308515" y="323213"/>
                    </a:cubicBezTo>
                    <a:lnTo>
                      <a:pt x="308515" y="323213"/>
                    </a:lnTo>
                    <a:cubicBezTo>
                      <a:pt x="308515" y="323213"/>
                      <a:pt x="309086" y="323117"/>
                      <a:pt x="309372" y="323022"/>
                    </a:cubicBezTo>
                    <a:lnTo>
                      <a:pt x="392811" y="322165"/>
                    </a:lnTo>
                    <a:lnTo>
                      <a:pt x="401288" y="322165"/>
                    </a:lnTo>
                    <a:cubicBezTo>
                      <a:pt x="401288" y="322165"/>
                      <a:pt x="401574" y="322165"/>
                      <a:pt x="401765" y="322165"/>
                    </a:cubicBezTo>
                    <a:lnTo>
                      <a:pt x="446342" y="321689"/>
                    </a:lnTo>
                    <a:cubicBezTo>
                      <a:pt x="448913" y="321689"/>
                      <a:pt x="451104" y="319498"/>
                      <a:pt x="451104" y="316926"/>
                    </a:cubicBezTo>
                    <a:lnTo>
                      <a:pt x="451104" y="250537"/>
                    </a:lnTo>
                    <a:close/>
                    <a:moveTo>
                      <a:pt x="441389" y="311973"/>
                    </a:moveTo>
                    <a:lnTo>
                      <a:pt x="405955" y="312354"/>
                    </a:lnTo>
                    <a:lnTo>
                      <a:pt x="405955" y="257109"/>
                    </a:lnTo>
                    <a:lnTo>
                      <a:pt x="441293" y="254823"/>
                    </a:lnTo>
                    <a:lnTo>
                      <a:pt x="441293" y="311973"/>
                    </a:lnTo>
                    <a:close/>
                    <a:moveTo>
                      <a:pt x="396526" y="312449"/>
                    </a:moveTo>
                    <a:lnTo>
                      <a:pt x="388811" y="312449"/>
                    </a:lnTo>
                    <a:lnTo>
                      <a:pt x="388811" y="258252"/>
                    </a:lnTo>
                    <a:lnTo>
                      <a:pt x="396526" y="257776"/>
                    </a:lnTo>
                    <a:lnTo>
                      <a:pt x="396526" y="312449"/>
                    </a:lnTo>
                    <a:close/>
                    <a:moveTo>
                      <a:pt x="313277" y="313307"/>
                    </a:moveTo>
                    <a:lnTo>
                      <a:pt x="313087" y="240917"/>
                    </a:lnTo>
                    <a:cubicBezTo>
                      <a:pt x="324041" y="240631"/>
                      <a:pt x="334994" y="240440"/>
                      <a:pt x="345948" y="240536"/>
                    </a:cubicBezTo>
                    <a:cubicBezTo>
                      <a:pt x="357092" y="240631"/>
                      <a:pt x="368332" y="241107"/>
                      <a:pt x="379381" y="241679"/>
                    </a:cubicBezTo>
                    <a:lnTo>
                      <a:pt x="379381" y="312640"/>
                    </a:lnTo>
                    <a:lnTo>
                      <a:pt x="313373" y="313307"/>
                    </a:lnTo>
                    <a:close/>
                    <a:moveTo>
                      <a:pt x="287369" y="313592"/>
                    </a:moveTo>
                    <a:cubicBezTo>
                      <a:pt x="281940" y="313592"/>
                      <a:pt x="276511" y="313592"/>
                      <a:pt x="271177" y="313783"/>
                    </a:cubicBezTo>
                    <a:lnTo>
                      <a:pt x="271463" y="244441"/>
                    </a:lnTo>
                    <a:lnTo>
                      <a:pt x="303562" y="241488"/>
                    </a:lnTo>
                    <a:lnTo>
                      <a:pt x="303752" y="313497"/>
                    </a:lnTo>
                    <a:lnTo>
                      <a:pt x="287369" y="313688"/>
                    </a:lnTo>
                    <a:close/>
                    <a:moveTo>
                      <a:pt x="251270" y="313973"/>
                    </a:moveTo>
                    <a:lnTo>
                      <a:pt x="251270" y="244441"/>
                    </a:lnTo>
                    <a:lnTo>
                      <a:pt x="261938" y="244727"/>
                    </a:lnTo>
                    <a:lnTo>
                      <a:pt x="261652" y="313878"/>
                    </a:lnTo>
                    <a:lnTo>
                      <a:pt x="251365" y="313878"/>
                    </a:lnTo>
                    <a:close/>
                    <a:moveTo>
                      <a:pt x="181261" y="120235"/>
                    </a:moveTo>
                    <a:lnTo>
                      <a:pt x="181261" y="139952"/>
                    </a:lnTo>
                    <a:lnTo>
                      <a:pt x="101060" y="121473"/>
                    </a:lnTo>
                    <a:lnTo>
                      <a:pt x="101060" y="96899"/>
                    </a:lnTo>
                    <a:lnTo>
                      <a:pt x="181261" y="120235"/>
                    </a:lnTo>
                    <a:close/>
                    <a:moveTo>
                      <a:pt x="345758" y="169860"/>
                    </a:moveTo>
                    <a:cubicBezTo>
                      <a:pt x="375095" y="170432"/>
                      <a:pt x="404622" y="173384"/>
                      <a:pt x="433673" y="178337"/>
                    </a:cubicBezTo>
                    <a:lnTo>
                      <a:pt x="383477" y="182909"/>
                    </a:lnTo>
                    <a:cubicBezTo>
                      <a:pt x="381000" y="183100"/>
                      <a:pt x="379095" y="185195"/>
                      <a:pt x="379095" y="187672"/>
                    </a:cubicBezTo>
                    <a:lnTo>
                      <a:pt x="379095" y="232249"/>
                    </a:lnTo>
                    <a:cubicBezTo>
                      <a:pt x="368046" y="231677"/>
                      <a:pt x="356902" y="231201"/>
                      <a:pt x="345853" y="231106"/>
                    </a:cubicBezTo>
                    <a:cubicBezTo>
                      <a:pt x="334899" y="231011"/>
                      <a:pt x="323850" y="231106"/>
                      <a:pt x="312801" y="231487"/>
                    </a:cubicBezTo>
                    <a:lnTo>
                      <a:pt x="312611" y="170241"/>
                    </a:lnTo>
                    <a:cubicBezTo>
                      <a:pt x="323660" y="169860"/>
                      <a:pt x="334709" y="169670"/>
                      <a:pt x="345662" y="169955"/>
                    </a:cubicBezTo>
                    <a:close/>
                    <a:moveTo>
                      <a:pt x="441198" y="226915"/>
                    </a:moveTo>
                    <a:lnTo>
                      <a:pt x="388715" y="231773"/>
                    </a:lnTo>
                    <a:lnTo>
                      <a:pt x="388715" y="192053"/>
                    </a:lnTo>
                    <a:lnTo>
                      <a:pt x="441103" y="187291"/>
                    </a:lnTo>
                    <a:lnTo>
                      <a:pt x="441103" y="226915"/>
                    </a:lnTo>
                    <a:close/>
                    <a:moveTo>
                      <a:pt x="271748" y="177099"/>
                    </a:moveTo>
                    <a:lnTo>
                      <a:pt x="271748" y="167288"/>
                    </a:lnTo>
                    <a:lnTo>
                      <a:pt x="303181" y="150429"/>
                    </a:lnTo>
                    <a:lnTo>
                      <a:pt x="303181" y="162050"/>
                    </a:lnTo>
                    <a:lnTo>
                      <a:pt x="271748" y="177099"/>
                    </a:lnTo>
                    <a:close/>
                    <a:moveTo>
                      <a:pt x="191072" y="207293"/>
                    </a:moveTo>
                    <a:lnTo>
                      <a:pt x="191072" y="196816"/>
                    </a:lnTo>
                    <a:lnTo>
                      <a:pt x="241745" y="163383"/>
                    </a:lnTo>
                    <a:lnTo>
                      <a:pt x="241745" y="176432"/>
                    </a:lnTo>
                    <a:lnTo>
                      <a:pt x="191072" y="207293"/>
                    </a:lnTo>
                    <a:close/>
                    <a:moveTo>
                      <a:pt x="181166" y="210913"/>
                    </a:moveTo>
                    <a:lnTo>
                      <a:pt x="147638" y="209103"/>
                    </a:lnTo>
                    <a:lnTo>
                      <a:pt x="147638" y="192815"/>
                    </a:lnTo>
                    <a:lnTo>
                      <a:pt x="181166" y="196340"/>
                    </a:lnTo>
                    <a:lnTo>
                      <a:pt x="181166" y="210913"/>
                    </a:lnTo>
                    <a:close/>
                    <a:moveTo>
                      <a:pt x="138113" y="208532"/>
                    </a:moveTo>
                    <a:lnTo>
                      <a:pt x="100203" y="206436"/>
                    </a:lnTo>
                    <a:lnTo>
                      <a:pt x="100394" y="187862"/>
                    </a:lnTo>
                    <a:lnTo>
                      <a:pt x="138208" y="191863"/>
                    </a:lnTo>
                    <a:lnTo>
                      <a:pt x="138208" y="208627"/>
                    </a:lnTo>
                    <a:close/>
                    <a:moveTo>
                      <a:pt x="181166" y="186719"/>
                    </a:moveTo>
                    <a:lnTo>
                      <a:pt x="100298" y="178242"/>
                    </a:lnTo>
                    <a:lnTo>
                      <a:pt x="100584" y="161002"/>
                    </a:lnTo>
                    <a:lnTo>
                      <a:pt x="181261" y="173861"/>
                    </a:lnTo>
                    <a:lnTo>
                      <a:pt x="181261" y="186719"/>
                    </a:lnTo>
                    <a:close/>
                    <a:moveTo>
                      <a:pt x="181166" y="164240"/>
                    </a:moveTo>
                    <a:lnTo>
                      <a:pt x="147638" y="158906"/>
                    </a:lnTo>
                    <a:lnTo>
                      <a:pt x="147638" y="142047"/>
                    </a:lnTo>
                    <a:lnTo>
                      <a:pt x="181166" y="149762"/>
                    </a:lnTo>
                    <a:lnTo>
                      <a:pt x="181166" y="164240"/>
                    </a:lnTo>
                    <a:close/>
                    <a:moveTo>
                      <a:pt x="90773" y="190529"/>
                    </a:moveTo>
                    <a:lnTo>
                      <a:pt x="90583" y="207579"/>
                    </a:lnTo>
                    <a:lnTo>
                      <a:pt x="71342" y="214913"/>
                    </a:lnTo>
                    <a:lnTo>
                      <a:pt x="71342" y="201197"/>
                    </a:lnTo>
                    <a:lnTo>
                      <a:pt x="90773" y="190529"/>
                    </a:lnTo>
                    <a:close/>
                    <a:moveTo>
                      <a:pt x="90392" y="217866"/>
                    </a:moveTo>
                    <a:lnTo>
                      <a:pt x="90392" y="223867"/>
                    </a:lnTo>
                    <a:lnTo>
                      <a:pt x="75724" y="223486"/>
                    </a:lnTo>
                    <a:lnTo>
                      <a:pt x="90392" y="217961"/>
                    </a:lnTo>
                    <a:close/>
                    <a:moveTo>
                      <a:pt x="99917" y="215961"/>
                    </a:moveTo>
                    <a:lnTo>
                      <a:pt x="181070" y="220438"/>
                    </a:lnTo>
                    <a:lnTo>
                      <a:pt x="181070" y="226343"/>
                    </a:lnTo>
                    <a:lnTo>
                      <a:pt x="99822" y="224057"/>
                    </a:lnTo>
                    <a:lnTo>
                      <a:pt x="99822" y="215866"/>
                    </a:lnTo>
                    <a:close/>
                    <a:moveTo>
                      <a:pt x="251270" y="163669"/>
                    </a:moveTo>
                    <a:lnTo>
                      <a:pt x="262223" y="167765"/>
                    </a:lnTo>
                    <a:lnTo>
                      <a:pt x="262223" y="178718"/>
                    </a:lnTo>
                    <a:lnTo>
                      <a:pt x="251270" y="175480"/>
                    </a:lnTo>
                    <a:lnTo>
                      <a:pt x="251270" y="163574"/>
                    </a:lnTo>
                    <a:close/>
                    <a:moveTo>
                      <a:pt x="138113" y="157382"/>
                    </a:moveTo>
                    <a:lnTo>
                      <a:pt x="100679" y="151382"/>
                    </a:lnTo>
                    <a:lnTo>
                      <a:pt x="100870" y="131284"/>
                    </a:lnTo>
                    <a:lnTo>
                      <a:pt x="138113" y="139856"/>
                    </a:lnTo>
                    <a:lnTo>
                      <a:pt x="138113" y="157382"/>
                    </a:lnTo>
                    <a:close/>
                    <a:moveTo>
                      <a:pt x="90773" y="179671"/>
                    </a:moveTo>
                    <a:lnTo>
                      <a:pt x="71438" y="190339"/>
                    </a:lnTo>
                    <a:lnTo>
                      <a:pt x="71438" y="177290"/>
                    </a:lnTo>
                    <a:lnTo>
                      <a:pt x="91059" y="164336"/>
                    </a:lnTo>
                    <a:lnTo>
                      <a:pt x="90869" y="179671"/>
                    </a:lnTo>
                    <a:close/>
                    <a:moveTo>
                      <a:pt x="191072" y="218819"/>
                    </a:moveTo>
                    <a:cubicBezTo>
                      <a:pt x="191072" y="218819"/>
                      <a:pt x="191072" y="218533"/>
                      <a:pt x="191072" y="218438"/>
                    </a:cubicBezTo>
                    <a:lnTo>
                      <a:pt x="191072" y="218438"/>
                    </a:lnTo>
                    <a:lnTo>
                      <a:pt x="211550" y="205865"/>
                    </a:lnTo>
                    <a:lnTo>
                      <a:pt x="211550" y="240440"/>
                    </a:lnTo>
                    <a:lnTo>
                      <a:pt x="190976" y="243584"/>
                    </a:lnTo>
                    <a:lnTo>
                      <a:pt x="190976" y="218723"/>
                    </a:lnTo>
                    <a:close/>
                    <a:moveTo>
                      <a:pt x="220980" y="200245"/>
                    </a:moveTo>
                    <a:lnTo>
                      <a:pt x="241840" y="187577"/>
                    </a:lnTo>
                    <a:lnTo>
                      <a:pt x="241840" y="235868"/>
                    </a:lnTo>
                    <a:lnTo>
                      <a:pt x="221171" y="239012"/>
                    </a:lnTo>
                    <a:lnTo>
                      <a:pt x="221171" y="201007"/>
                    </a:lnTo>
                    <a:cubicBezTo>
                      <a:pt x="221171" y="201007"/>
                      <a:pt x="221075" y="200435"/>
                      <a:pt x="220980" y="200150"/>
                    </a:cubicBezTo>
                    <a:close/>
                    <a:moveTo>
                      <a:pt x="251365" y="185481"/>
                    </a:moveTo>
                    <a:lnTo>
                      <a:pt x="262223" y="188720"/>
                    </a:lnTo>
                    <a:lnTo>
                      <a:pt x="262033" y="235392"/>
                    </a:lnTo>
                    <a:lnTo>
                      <a:pt x="251365" y="235106"/>
                    </a:lnTo>
                    <a:lnTo>
                      <a:pt x="251365" y="185481"/>
                    </a:lnTo>
                    <a:close/>
                    <a:moveTo>
                      <a:pt x="271748" y="187672"/>
                    </a:moveTo>
                    <a:lnTo>
                      <a:pt x="303371" y="172622"/>
                    </a:lnTo>
                    <a:lnTo>
                      <a:pt x="303562" y="231963"/>
                    </a:lnTo>
                    <a:lnTo>
                      <a:pt x="271558" y="234916"/>
                    </a:lnTo>
                    <a:lnTo>
                      <a:pt x="271748" y="187672"/>
                    </a:lnTo>
                    <a:close/>
                    <a:moveTo>
                      <a:pt x="91154" y="152810"/>
                    </a:moveTo>
                    <a:lnTo>
                      <a:pt x="71438" y="165860"/>
                    </a:lnTo>
                    <a:lnTo>
                      <a:pt x="71438" y="153668"/>
                    </a:lnTo>
                    <a:lnTo>
                      <a:pt x="91345" y="136142"/>
                    </a:lnTo>
                    <a:lnTo>
                      <a:pt x="91154" y="152810"/>
                    </a:lnTo>
                    <a:close/>
                    <a:moveTo>
                      <a:pt x="181166" y="235868"/>
                    </a:moveTo>
                    <a:lnTo>
                      <a:pt x="181166" y="249489"/>
                    </a:lnTo>
                    <a:lnTo>
                      <a:pt x="122873" y="246251"/>
                    </a:lnTo>
                    <a:cubicBezTo>
                      <a:pt x="122873" y="246251"/>
                      <a:pt x="122587" y="246251"/>
                      <a:pt x="122396" y="246251"/>
                    </a:cubicBezTo>
                    <a:cubicBezTo>
                      <a:pt x="122206" y="246251"/>
                      <a:pt x="122111" y="246251"/>
                      <a:pt x="122015" y="246251"/>
                    </a:cubicBezTo>
                    <a:lnTo>
                      <a:pt x="95822" y="249489"/>
                    </a:lnTo>
                    <a:cubicBezTo>
                      <a:pt x="93440" y="249775"/>
                      <a:pt x="91631" y="251775"/>
                      <a:pt x="91631" y="254252"/>
                    </a:cubicBezTo>
                    <a:lnTo>
                      <a:pt x="91631" y="264824"/>
                    </a:lnTo>
                    <a:lnTo>
                      <a:pt x="59341" y="266348"/>
                    </a:lnTo>
                    <a:lnTo>
                      <a:pt x="69533" y="232630"/>
                    </a:lnTo>
                    <a:lnTo>
                      <a:pt x="181166" y="235773"/>
                    </a:lnTo>
                    <a:close/>
                    <a:moveTo>
                      <a:pt x="101060" y="258538"/>
                    </a:moveTo>
                    <a:lnTo>
                      <a:pt x="117729" y="256442"/>
                    </a:lnTo>
                    <a:lnTo>
                      <a:pt x="117729" y="258919"/>
                    </a:lnTo>
                    <a:lnTo>
                      <a:pt x="117538" y="306449"/>
                    </a:lnTo>
                    <a:lnTo>
                      <a:pt x="101060" y="305115"/>
                    </a:lnTo>
                    <a:lnTo>
                      <a:pt x="101060" y="258538"/>
                    </a:lnTo>
                    <a:close/>
                    <a:moveTo>
                      <a:pt x="127254" y="256061"/>
                    </a:moveTo>
                    <a:lnTo>
                      <a:pt x="180975" y="259014"/>
                    </a:lnTo>
                    <a:lnTo>
                      <a:pt x="180975" y="265110"/>
                    </a:lnTo>
                    <a:cubicBezTo>
                      <a:pt x="180975" y="265110"/>
                      <a:pt x="180975" y="265777"/>
                      <a:pt x="181070" y="266063"/>
                    </a:cubicBezTo>
                    <a:lnTo>
                      <a:pt x="181070" y="298638"/>
                    </a:lnTo>
                    <a:lnTo>
                      <a:pt x="127254" y="306068"/>
                    </a:lnTo>
                    <a:lnTo>
                      <a:pt x="127254" y="256061"/>
                    </a:lnTo>
                    <a:close/>
                    <a:moveTo>
                      <a:pt x="190976" y="253299"/>
                    </a:moveTo>
                    <a:lnTo>
                      <a:pt x="241649" y="245489"/>
                    </a:lnTo>
                    <a:lnTo>
                      <a:pt x="241649" y="313021"/>
                    </a:lnTo>
                    <a:lnTo>
                      <a:pt x="190976" y="299400"/>
                    </a:lnTo>
                    <a:lnTo>
                      <a:pt x="190976" y="253394"/>
                    </a:lnTo>
                    <a:close/>
                    <a:moveTo>
                      <a:pt x="388715" y="248822"/>
                    </a:moveTo>
                    <a:lnTo>
                      <a:pt x="388715" y="241393"/>
                    </a:lnTo>
                    <a:lnTo>
                      <a:pt x="441198" y="236535"/>
                    </a:lnTo>
                    <a:lnTo>
                      <a:pt x="441198" y="245489"/>
                    </a:lnTo>
                    <a:lnTo>
                      <a:pt x="388715" y="248918"/>
                    </a:lnTo>
                    <a:close/>
                    <a:moveTo>
                      <a:pt x="345948" y="160335"/>
                    </a:moveTo>
                    <a:cubicBezTo>
                      <a:pt x="334899" y="160145"/>
                      <a:pt x="323755" y="160335"/>
                      <a:pt x="312706" y="160621"/>
                    </a:cubicBezTo>
                    <a:lnTo>
                      <a:pt x="312706" y="147191"/>
                    </a:lnTo>
                    <a:cubicBezTo>
                      <a:pt x="340709" y="146810"/>
                      <a:pt x="368903" y="148238"/>
                      <a:pt x="396621" y="151763"/>
                    </a:cubicBezTo>
                    <a:cubicBezTo>
                      <a:pt x="411480" y="153668"/>
                      <a:pt x="426434" y="156144"/>
                      <a:pt x="441103" y="159192"/>
                    </a:cubicBezTo>
                    <a:lnTo>
                      <a:pt x="441103" y="169955"/>
                    </a:lnTo>
                    <a:cubicBezTo>
                      <a:pt x="409670" y="164240"/>
                      <a:pt x="377762" y="161002"/>
                      <a:pt x="345948" y="160335"/>
                    </a:cubicBezTo>
                    <a:close/>
                    <a:moveTo>
                      <a:pt x="307467" y="137666"/>
                    </a:moveTo>
                    <a:cubicBezTo>
                      <a:pt x="306705" y="137666"/>
                      <a:pt x="305943" y="137856"/>
                      <a:pt x="305276" y="138237"/>
                    </a:cubicBezTo>
                    <a:lnTo>
                      <a:pt x="280511" y="151572"/>
                    </a:lnTo>
                    <a:lnTo>
                      <a:pt x="280511" y="87945"/>
                    </a:lnTo>
                    <a:lnTo>
                      <a:pt x="327946" y="137570"/>
                    </a:lnTo>
                    <a:cubicBezTo>
                      <a:pt x="321088" y="137570"/>
                      <a:pt x="314230" y="137570"/>
                      <a:pt x="307467" y="137666"/>
                    </a:cubicBezTo>
                    <a:close/>
                    <a:moveTo>
                      <a:pt x="270986" y="156716"/>
                    </a:moveTo>
                    <a:lnTo>
                      <a:pt x="266510" y="159097"/>
                    </a:lnTo>
                    <a:lnTo>
                      <a:pt x="251079" y="153287"/>
                    </a:lnTo>
                    <a:lnTo>
                      <a:pt x="251079" y="57179"/>
                    </a:lnTo>
                    <a:lnTo>
                      <a:pt x="270891" y="77944"/>
                    </a:lnTo>
                    <a:lnTo>
                      <a:pt x="270891" y="156716"/>
                    </a:lnTo>
                    <a:close/>
                    <a:moveTo>
                      <a:pt x="241649" y="150048"/>
                    </a:moveTo>
                    <a:lnTo>
                      <a:pt x="241554" y="150048"/>
                    </a:lnTo>
                    <a:lnTo>
                      <a:pt x="221075" y="164240"/>
                    </a:lnTo>
                    <a:lnTo>
                      <a:pt x="221075" y="88326"/>
                    </a:lnTo>
                    <a:lnTo>
                      <a:pt x="241745" y="59942"/>
                    </a:lnTo>
                    <a:lnTo>
                      <a:pt x="241745" y="150048"/>
                    </a:lnTo>
                    <a:close/>
                    <a:moveTo>
                      <a:pt x="211455" y="170813"/>
                    </a:moveTo>
                    <a:lnTo>
                      <a:pt x="190881" y="185005"/>
                    </a:lnTo>
                    <a:lnTo>
                      <a:pt x="190881" y="133951"/>
                    </a:lnTo>
                    <a:lnTo>
                      <a:pt x="191072" y="129474"/>
                    </a:lnTo>
                    <a:lnTo>
                      <a:pt x="211455" y="101566"/>
                    </a:lnTo>
                    <a:lnTo>
                      <a:pt x="211455" y="170908"/>
                    </a:lnTo>
                    <a:close/>
                    <a:moveTo>
                      <a:pt x="91250" y="123188"/>
                    </a:moveTo>
                    <a:lnTo>
                      <a:pt x="71247" y="140809"/>
                    </a:lnTo>
                    <a:lnTo>
                      <a:pt x="71247" y="125950"/>
                    </a:lnTo>
                    <a:lnTo>
                      <a:pt x="91440" y="103090"/>
                    </a:lnTo>
                    <a:lnTo>
                      <a:pt x="91250" y="123188"/>
                    </a:lnTo>
                    <a:close/>
                    <a:moveTo>
                      <a:pt x="91345" y="274349"/>
                    </a:moveTo>
                    <a:lnTo>
                      <a:pt x="91345" y="304544"/>
                    </a:lnTo>
                    <a:lnTo>
                      <a:pt x="71247" y="303020"/>
                    </a:lnTo>
                    <a:lnTo>
                      <a:pt x="71247" y="275302"/>
                    </a:lnTo>
                    <a:lnTo>
                      <a:pt x="91345" y="274349"/>
                    </a:lnTo>
                    <a:close/>
                    <a:moveTo>
                      <a:pt x="341376" y="137856"/>
                    </a:moveTo>
                    <a:lnTo>
                      <a:pt x="251079" y="43463"/>
                    </a:lnTo>
                    <a:lnTo>
                      <a:pt x="251079" y="17651"/>
                    </a:lnTo>
                    <a:lnTo>
                      <a:pt x="354806" y="138428"/>
                    </a:lnTo>
                    <a:cubicBezTo>
                      <a:pt x="350329" y="138142"/>
                      <a:pt x="345853" y="138047"/>
                      <a:pt x="341376" y="137951"/>
                    </a:cubicBezTo>
                    <a:close/>
                    <a:moveTo>
                      <a:pt x="173260" y="107852"/>
                    </a:moveTo>
                    <a:lnTo>
                      <a:pt x="241554" y="18794"/>
                    </a:lnTo>
                    <a:lnTo>
                      <a:pt x="241554" y="43844"/>
                    </a:lnTo>
                    <a:lnTo>
                      <a:pt x="190119" y="114520"/>
                    </a:lnTo>
                    <a:cubicBezTo>
                      <a:pt x="190119" y="114520"/>
                      <a:pt x="189929" y="114425"/>
                      <a:pt x="189833" y="114329"/>
                    </a:cubicBezTo>
                    <a:cubicBezTo>
                      <a:pt x="189833" y="114139"/>
                      <a:pt x="189833" y="113948"/>
                      <a:pt x="189643" y="113853"/>
                    </a:cubicBezTo>
                    <a:cubicBezTo>
                      <a:pt x="189071" y="113091"/>
                      <a:pt x="188214" y="112424"/>
                      <a:pt x="187166" y="112139"/>
                    </a:cubicBezTo>
                    <a:lnTo>
                      <a:pt x="173831" y="108233"/>
                    </a:lnTo>
                    <a:lnTo>
                      <a:pt x="173165" y="107948"/>
                    </a:lnTo>
                    <a:close/>
                    <a:moveTo>
                      <a:pt x="9906" y="195768"/>
                    </a:moveTo>
                    <a:lnTo>
                      <a:pt x="61913" y="136808"/>
                    </a:lnTo>
                    <a:lnTo>
                      <a:pt x="61913" y="225772"/>
                    </a:lnTo>
                    <a:cubicBezTo>
                      <a:pt x="61913" y="225772"/>
                      <a:pt x="61532" y="226153"/>
                      <a:pt x="61436" y="226439"/>
                    </a:cubicBezTo>
                    <a:lnTo>
                      <a:pt x="48197" y="270063"/>
                    </a:lnTo>
                    <a:cubicBezTo>
                      <a:pt x="47720" y="271587"/>
                      <a:pt x="48006" y="273111"/>
                      <a:pt x="48959" y="274349"/>
                    </a:cubicBezTo>
                    <a:cubicBezTo>
                      <a:pt x="49816" y="275492"/>
                      <a:pt x="51245" y="276159"/>
                      <a:pt x="52673" y="276159"/>
                    </a:cubicBezTo>
                    <a:lnTo>
                      <a:pt x="52864" y="276159"/>
                    </a:lnTo>
                    <a:lnTo>
                      <a:pt x="61817" y="275683"/>
                    </a:lnTo>
                    <a:lnTo>
                      <a:pt x="61817" y="302258"/>
                    </a:lnTo>
                    <a:lnTo>
                      <a:pt x="9430" y="298352"/>
                    </a:lnTo>
                    <a:lnTo>
                      <a:pt x="9811" y="19557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73E8A1-9FBB-4AC8-5429-EDC1BE96AD57}"/>
                </a:ext>
              </a:extLst>
            </p:cNvPr>
            <p:cNvSpPr/>
            <p:nvPr/>
          </p:nvSpPr>
          <p:spPr>
            <a:xfrm>
              <a:off x="8436943" y="2001269"/>
              <a:ext cx="1097280" cy="10972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4974326-C9BA-086A-24D8-C180C977C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0766" y="4580088"/>
            <a:ext cx="1097280" cy="1097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6BB348-2AC8-5F05-472E-29E4F2DB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198" y="755708"/>
            <a:ext cx="1554480" cy="15544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59255A-DCFD-CF02-3FC5-BDECB622D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2741" y="2177299"/>
            <a:ext cx="1097280" cy="1097280"/>
            <a:chOff x="4833027" y="2048707"/>
            <a:chExt cx="1097280" cy="10972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EC15BF-8342-8F53-50E8-A089C28F5438}"/>
                </a:ext>
              </a:extLst>
            </p:cNvPr>
            <p:cNvSpPr/>
            <p:nvPr/>
          </p:nvSpPr>
          <p:spPr>
            <a:xfrm>
              <a:off x="4833027" y="2048707"/>
              <a:ext cx="1097280" cy="10972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9" name="Graphic 154">
              <a:extLst>
                <a:ext uri="{FF2B5EF4-FFF2-40B4-BE49-F238E27FC236}">
                  <a16:creationId xmlns:a16="http://schemas.microsoft.com/office/drawing/2014/main" id="{6F19D1F5-CBB0-BAE3-FBB1-B0B0B42E816E}"/>
                </a:ext>
              </a:extLst>
            </p:cNvPr>
            <p:cNvGrpSpPr/>
            <p:nvPr/>
          </p:nvGrpSpPr>
          <p:grpSpPr>
            <a:xfrm>
              <a:off x="4893903" y="2350514"/>
              <a:ext cx="702017" cy="543327"/>
              <a:chOff x="6377141" y="1983911"/>
              <a:chExt cx="459104" cy="270697"/>
            </a:xfrm>
          </p:grpSpPr>
          <p:sp>
            <p:nvSpPr>
              <p:cNvPr id="140" name="Freeform: Shape 98">
                <a:extLst>
                  <a:ext uri="{FF2B5EF4-FFF2-40B4-BE49-F238E27FC236}">
                    <a16:creationId xmlns:a16="http://schemas.microsoft.com/office/drawing/2014/main" id="{D0E54793-6DCB-544D-FC74-D95FDD555E09}"/>
                  </a:ext>
                </a:extLst>
              </p:cNvPr>
              <p:cNvSpPr/>
              <p:nvPr/>
            </p:nvSpPr>
            <p:spPr>
              <a:xfrm>
                <a:off x="6400954" y="2077443"/>
                <a:ext cx="435292" cy="177165"/>
              </a:xfrm>
              <a:custGeom>
                <a:avLst/>
                <a:gdLst>
                  <a:gd name="connsiteX0" fmla="*/ 95250 w 435292"/>
                  <a:gd name="connsiteY0" fmla="*/ 84963 h 177165"/>
                  <a:gd name="connsiteX1" fmla="*/ 0 w 435292"/>
                  <a:gd name="connsiteY1" fmla="*/ 0 h 177165"/>
                  <a:gd name="connsiteX2" fmla="*/ 0 w 435292"/>
                  <a:gd name="connsiteY2" fmla="*/ 90011 h 177165"/>
                  <a:gd name="connsiteX3" fmla="*/ 95631 w 435292"/>
                  <a:gd name="connsiteY3" fmla="*/ 177165 h 177165"/>
                  <a:gd name="connsiteX4" fmla="*/ 435293 w 435292"/>
                  <a:gd name="connsiteY4" fmla="*/ 115157 h 177165"/>
                  <a:gd name="connsiteX5" fmla="*/ 435293 w 435292"/>
                  <a:gd name="connsiteY5" fmla="*/ 21907 h 177165"/>
                  <a:gd name="connsiteX6" fmla="*/ 95250 w 435292"/>
                  <a:gd name="connsiteY6" fmla="*/ 85058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5292" h="177165">
                    <a:moveTo>
                      <a:pt x="95250" y="84963"/>
                    </a:moveTo>
                    <a:cubicBezTo>
                      <a:pt x="63532" y="56674"/>
                      <a:pt x="31813" y="28289"/>
                      <a:pt x="0" y="0"/>
                    </a:cubicBezTo>
                    <a:lnTo>
                      <a:pt x="0" y="90011"/>
                    </a:lnTo>
                    <a:cubicBezTo>
                      <a:pt x="31909" y="119062"/>
                      <a:pt x="63722" y="148114"/>
                      <a:pt x="95631" y="177165"/>
                    </a:cubicBezTo>
                    <a:lnTo>
                      <a:pt x="435293" y="115157"/>
                    </a:lnTo>
                    <a:lnTo>
                      <a:pt x="435293" y="21907"/>
                    </a:lnTo>
                    <a:cubicBezTo>
                      <a:pt x="321945" y="42958"/>
                      <a:pt x="208597" y="64008"/>
                      <a:pt x="95250" y="85058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99">
                <a:extLst>
                  <a:ext uri="{FF2B5EF4-FFF2-40B4-BE49-F238E27FC236}">
                    <a16:creationId xmlns:a16="http://schemas.microsoft.com/office/drawing/2014/main" id="{5130A10E-BC54-DE92-2BF0-96B88785E134}"/>
                  </a:ext>
                </a:extLst>
              </p:cNvPr>
              <p:cNvSpPr/>
              <p:nvPr/>
            </p:nvSpPr>
            <p:spPr>
              <a:xfrm>
                <a:off x="6377141" y="1983911"/>
                <a:ext cx="454342" cy="266982"/>
              </a:xfrm>
              <a:custGeom>
                <a:avLst/>
                <a:gdLst>
                  <a:gd name="connsiteX0" fmla="*/ 454247 w 454342"/>
                  <a:gd name="connsiteY0" fmla="*/ 198879 h 266982"/>
                  <a:gd name="connsiteX1" fmla="*/ 454343 w 454342"/>
                  <a:gd name="connsiteY1" fmla="*/ 198402 h 266982"/>
                  <a:gd name="connsiteX2" fmla="*/ 454343 w 454342"/>
                  <a:gd name="connsiteY2" fmla="*/ 95532 h 266982"/>
                  <a:gd name="connsiteX3" fmla="*/ 454152 w 454342"/>
                  <a:gd name="connsiteY3" fmla="*/ 94675 h 266982"/>
                  <a:gd name="connsiteX4" fmla="*/ 454057 w 454342"/>
                  <a:gd name="connsiteY4" fmla="*/ 94104 h 266982"/>
                  <a:gd name="connsiteX5" fmla="*/ 452819 w 454342"/>
                  <a:gd name="connsiteY5" fmla="*/ 92199 h 266982"/>
                  <a:gd name="connsiteX6" fmla="*/ 452819 w 454342"/>
                  <a:gd name="connsiteY6" fmla="*/ 92199 h 266982"/>
                  <a:gd name="connsiteX7" fmla="*/ 353568 w 454342"/>
                  <a:gd name="connsiteY7" fmla="*/ 1235 h 266982"/>
                  <a:gd name="connsiteX8" fmla="*/ 349472 w 454342"/>
                  <a:gd name="connsiteY8" fmla="*/ 92 h 266982"/>
                  <a:gd name="connsiteX9" fmla="*/ 3905 w 454342"/>
                  <a:gd name="connsiteY9" fmla="*/ 63814 h 266982"/>
                  <a:gd name="connsiteX10" fmla="*/ 3620 w 454342"/>
                  <a:gd name="connsiteY10" fmla="*/ 64005 h 266982"/>
                  <a:gd name="connsiteX11" fmla="*/ 1810 w 454342"/>
                  <a:gd name="connsiteY11" fmla="*/ 64862 h 266982"/>
                  <a:gd name="connsiteX12" fmla="*/ 1524 w 454342"/>
                  <a:gd name="connsiteY12" fmla="*/ 65052 h 266982"/>
                  <a:gd name="connsiteX13" fmla="*/ 286 w 454342"/>
                  <a:gd name="connsiteY13" fmla="*/ 66957 h 266982"/>
                  <a:gd name="connsiteX14" fmla="*/ 191 w 454342"/>
                  <a:gd name="connsiteY14" fmla="*/ 67148 h 266982"/>
                  <a:gd name="connsiteX15" fmla="*/ 191 w 454342"/>
                  <a:gd name="connsiteY15" fmla="*/ 67529 h 266982"/>
                  <a:gd name="connsiteX16" fmla="*/ 0 w 454342"/>
                  <a:gd name="connsiteY16" fmla="*/ 68481 h 266982"/>
                  <a:gd name="connsiteX17" fmla="*/ 0 w 454342"/>
                  <a:gd name="connsiteY17" fmla="*/ 171351 h 266982"/>
                  <a:gd name="connsiteX18" fmla="*/ 0 w 454342"/>
                  <a:gd name="connsiteY18" fmla="*/ 171351 h 266982"/>
                  <a:gd name="connsiteX19" fmla="*/ 191 w 454342"/>
                  <a:gd name="connsiteY19" fmla="*/ 172590 h 266982"/>
                  <a:gd name="connsiteX20" fmla="*/ 381 w 454342"/>
                  <a:gd name="connsiteY20" fmla="*/ 173256 h 266982"/>
                  <a:gd name="connsiteX21" fmla="*/ 857 w 454342"/>
                  <a:gd name="connsiteY21" fmla="*/ 173923 h 266982"/>
                  <a:gd name="connsiteX22" fmla="*/ 1429 w 454342"/>
                  <a:gd name="connsiteY22" fmla="*/ 174780 h 266982"/>
                  <a:gd name="connsiteX23" fmla="*/ 1429 w 454342"/>
                  <a:gd name="connsiteY23" fmla="*/ 174780 h 266982"/>
                  <a:gd name="connsiteX24" fmla="*/ 100679 w 454342"/>
                  <a:gd name="connsiteY24" fmla="*/ 265744 h 266982"/>
                  <a:gd name="connsiteX25" fmla="*/ 101537 w 454342"/>
                  <a:gd name="connsiteY25" fmla="*/ 266220 h 266982"/>
                  <a:gd name="connsiteX26" fmla="*/ 102108 w 454342"/>
                  <a:gd name="connsiteY26" fmla="*/ 266601 h 266982"/>
                  <a:gd name="connsiteX27" fmla="*/ 103918 w 454342"/>
                  <a:gd name="connsiteY27" fmla="*/ 266982 h 266982"/>
                  <a:gd name="connsiteX28" fmla="*/ 104775 w 454342"/>
                  <a:gd name="connsiteY28" fmla="*/ 266982 h 266982"/>
                  <a:gd name="connsiteX29" fmla="*/ 450342 w 454342"/>
                  <a:gd name="connsiteY29" fmla="*/ 203070 h 266982"/>
                  <a:gd name="connsiteX30" fmla="*/ 450818 w 454342"/>
                  <a:gd name="connsiteY30" fmla="*/ 202879 h 266982"/>
                  <a:gd name="connsiteX31" fmla="*/ 451771 w 454342"/>
                  <a:gd name="connsiteY31" fmla="*/ 202498 h 266982"/>
                  <a:gd name="connsiteX32" fmla="*/ 452533 w 454342"/>
                  <a:gd name="connsiteY32" fmla="*/ 202022 h 266982"/>
                  <a:gd name="connsiteX33" fmla="*/ 453200 w 454342"/>
                  <a:gd name="connsiteY33" fmla="*/ 201355 h 266982"/>
                  <a:gd name="connsiteX34" fmla="*/ 453676 w 454342"/>
                  <a:gd name="connsiteY34" fmla="*/ 200593 h 266982"/>
                  <a:gd name="connsiteX35" fmla="*/ 454057 w 454342"/>
                  <a:gd name="connsiteY35" fmla="*/ 199736 h 266982"/>
                  <a:gd name="connsiteX36" fmla="*/ 454247 w 454342"/>
                  <a:gd name="connsiteY36" fmla="*/ 198783 h 266982"/>
                  <a:gd name="connsiteX37" fmla="*/ 9525 w 454342"/>
                  <a:gd name="connsiteY37" fmla="*/ 114963 h 266982"/>
                  <a:gd name="connsiteX38" fmla="*/ 99251 w 454342"/>
                  <a:gd name="connsiteY38" fmla="*/ 197069 h 266982"/>
                  <a:gd name="connsiteX39" fmla="*/ 99251 w 454342"/>
                  <a:gd name="connsiteY39" fmla="*/ 217262 h 266982"/>
                  <a:gd name="connsiteX40" fmla="*/ 9525 w 454342"/>
                  <a:gd name="connsiteY40" fmla="*/ 135252 h 266982"/>
                  <a:gd name="connsiteX41" fmla="*/ 9525 w 454342"/>
                  <a:gd name="connsiteY41" fmla="*/ 115059 h 266982"/>
                  <a:gd name="connsiteX42" fmla="*/ 108776 w 454342"/>
                  <a:gd name="connsiteY42" fmla="*/ 197545 h 266982"/>
                  <a:gd name="connsiteX43" fmla="*/ 444818 w 454342"/>
                  <a:gd name="connsiteY43" fmla="*/ 135442 h 266982"/>
                  <a:gd name="connsiteX44" fmla="*/ 444818 w 454342"/>
                  <a:gd name="connsiteY44" fmla="*/ 160493 h 266982"/>
                  <a:gd name="connsiteX45" fmla="*/ 108776 w 454342"/>
                  <a:gd name="connsiteY45" fmla="*/ 222596 h 266982"/>
                  <a:gd name="connsiteX46" fmla="*/ 108776 w 454342"/>
                  <a:gd name="connsiteY46" fmla="*/ 197545 h 266982"/>
                  <a:gd name="connsiteX47" fmla="*/ 444818 w 454342"/>
                  <a:gd name="connsiteY47" fmla="*/ 125727 h 266982"/>
                  <a:gd name="connsiteX48" fmla="*/ 108776 w 454342"/>
                  <a:gd name="connsiteY48" fmla="*/ 187925 h 266982"/>
                  <a:gd name="connsiteX49" fmla="*/ 108776 w 454342"/>
                  <a:gd name="connsiteY49" fmla="*/ 163255 h 266982"/>
                  <a:gd name="connsiteX50" fmla="*/ 444818 w 454342"/>
                  <a:gd name="connsiteY50" fmla="*/ 101152 h 266982"/>
                  <a:gd name="connsiteX51" fmla="*/ 444818 w 454342"/>
                  <a:gd name="connsiteY51" fmla="*/ 125822 h 266982"/>
                  <a:gd name="connsiteX52" fmla="*/ 105442 w 454342"/>
                  <a:gd name="connsiteY52" fmla="*/ 154111 h 266982"/>
                  <a:gd name="connsiteX53" fmla="*/ 15050 w 454342"/>
                  <a:gd name="connsiteY53" fmla="*/ 71434 h 266982"/>
                  <a:gd name="connsiteX54" fmla="*/ 348901 w 454342"/>
                  <a:gd name="connsiteY54" fmla="*/ 9712 h 266982"/>
                  <a:gd name="connsiteX55" fmla="*/ 439293 w 454342"/>
                  <a:gd name="connsiteY55" fmla="*/ 92484 h 266982"/>
                  <a:gd name="connsiteX56" fmla="*/ 105442 w 454342"/>
                  <a:gd name="connsiteY56" fmla="*/ 154206 h 266982"/>
                  <a:gd name="connsiteX57" fmla="*/ 99251 w 454342"/>
                  <a:gd name="connsiteY57" fmla="*/ 161350 h 266982"/>
                  <a:gd name="connsiteX58" fmla="*/ 99251 w 454342"/>
                  <a:gd name="connsiteY58" fmla="*/ 184115 h 266982"/>
                  <a:gd name="connsiteX59" fmla="*/ 9525 w 454342"/>
                  <a:gd name="connsiteY59" fmla="*/ 102105 h 266982"/>
                  <a:gd name="connsiteX60" fmla="*/ 9525 w 454342"/>
                  <a:gd name="connsiteY60" fmla="*/ 79340 h 266982"/>
                  <a:gd name="connsiteX61" fmla="*/ 99251 w 454342"/>
                  <a:gd name="connsiteY61" fmla="*/ 161445 h 266982"/>
                  <a:gd name="connsiteX62" fmla="*/ 9525 w 454342"/>
                  <a:gd name="connsiteY62" fmla="*/ 148110 h 266982"/>
                  <a:gd name="connsiteX63" fmla="*/ 99251 w 454342"/>
                  <a:gd name="connsiteY63" fmla="*/ 230216 h 266982"/>
                  <a:gd name="connsiteX64" fmla="*/ 99251 w 454342"/>
                  <a:gd name="connsiteY64" fmla="*/ 251361 h 266982"/>
                  <a:gd name="connsiteX65" fmla="*/ 9525 w 454342"/>
                  <a:gd name="connsiteY65" fmla="*/ 169256 h 266982"/>
                  <a:gd name="connsiteX66" fmla="*/ 9525 w 454342"/>
                  <a:gd name="connsiteY66" fmla="*/ 148110 h 266982"/>
                  <a:gd name="connsiteX67" fmla="*/ 108776 w 454342"/>
                  <a:gd name="connsiteY67" fmla="*/ 232311 h 266982"/>
                  <a:gd name="connsiteX68" fmla="*/ 444818 w 454342"/>
                  <a:gd name="connsiteY68" fmla="*/ 170208 h 266982"/>
                  <a:gd name="connsiteX69" fmla="*/ 444818 w 454342"/>
                  <a:gd name="connsiteY69" fmla="*/ 194402 h 266982"/>
                  <a:gd name="connsiteX70" fmla="*/ 108776 w 454342"/>
                  <a:gd name="connsiteY70" fmla="*/ 256505 h 266982"/>
                  <a:gd name="connsiteX71" fmla="*/ 108776 w 454342"/>
                  <a:gd name="connsiteY71" fmla="*/ 232311 h 26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4342" h="266982">
                    <a:moveTo>
                      <a:pt x="454247" y="198879"/>
                    </a:moveTo>
                    <a:cubicBezTo>
                      <a:pt x="454247" y="198879"/>
                      <a:pt x="454343" y="198593"/>
                      <a:pt x="454343" y="198402"/>
                    </a:cubicBezTo>
                    <a:lnTo>
                      <a:pt x="454343" y="95532"/>
                    </a:lnTo>
                    <a:cubicBezTo>
                      <a:pt x="454343" y="95532"/>
                      <a:pt x="454247" y="94961"/>
                      <a:pt x="454152" y="94675"/>
                    </a:cubicBezTo>
                    <a:cubicBezTo>
                      <a:pt x="454152" y="94485"/>
                      <a:pt x="454152" y="94294"/>
                      <a:pt x="454057" y="94104"/>
                    </a:cubicBezTo>
                    <a:cubicBezTo>
                      <a:pt x="453771" y="93342"/>
                      <a:pt x="453390" y="92675"/>
                      <a:pt x="452819" y="92199"/>
                    </a:cubicBezTo>
                    <a:lnTo>
                      <a:pt x="452819" y="92199"/>
                    </a:lnTo>
                    <a:lnTo>
                      <a:pt x="353568" y="1235"/>
                    </a:lnTo>
                    <a:cubicBezTo>
                      <a:pt x="352425" y="187"/>
                      <a:pt x="350996" y="-194"/>
                      <a:pt x="349472" y="92"/>
                    </a:cubicBezTo>
                    <a:lnTo>
                      <a:pt x="3905" y="63814"/>
                    </a:lnTo>
                    <a:cubicBezTo>
                      <a:pt x="3905" y="63814"/>
                      <a:pt x="3715" y="63909"/>
                      <a:pt x="3620" y="64005"/>
                    </a:cubicBezTo>
                    <a:cubicBezTo>
                      <a:pt x="2953" y="64195"/>
                      <a:pt x="2381" y="64481"/>
                      <a:pt x="1810" y="64862"/>
                    </a:cubicBezTo>
                    <a:cubicBezTo>
                      <a:pt x="1715" y="64862"/>
                      <a:pt x="1619" y="64957"/>
                      <a:pt x="1524" y="65052"/>
                    </a:cubicBezTo>
                    <a:cubicBezTo>
                      <a:pt x="953" y="65624"/>
                      <a:pt x="572" y="66291"/>
                      <a:pt x="286" y="66957"/>
                    </a:cubicBezTo>
                    <a:cubicBezTo>
                      <a:pt x="286" y="66957"/>
                      <a:pt x="191" y="67053"/>
                      <a:pt x="191" y="67148"/>
                    </a:cubicBezTo>
                    <a:cubicBezTo>
                      <a:pt x="191" y="67243"/>
                      <a:pt x="191" y="67434"/>
                      <a:pt x="191" y="67529"/>
                    </a:cubicBezTo>
                    <a:cubicBezTo>
                      <a:pt x="191" y="67815"/>
                      <a:pt x="0" y="68100"/>
                      <a:pt x="0" y="68481"/>
                    </a:cubicBezTo>
                    <a:lnTo>
                      <a:pt x="0" y="171351"/>
                    </a:lnTo>
                    <a:lnTo>
                      <a:pt x="0" y="171351"/>
                    </a:lnTo>
                    <a:cubicBezTo>
                      <a:pt x="0" y="171828"/>
                      <a:pt x="95" y="172209"/>
                      <a:pt x="191" y="172590"/>
                    </a:cubicBezTo>
                    <a:cubicBezTo>
                      <a:pt x="191" y="172780"/>
                      <a:pt x="191" y="173066"/>
                      <a:pt x="381" y="173256"/>
                    </a:cubicBezTo>
                    <a:cubicBezTo>
                      <a:pt x="476" y="173542"/>
                      <a:pt x="667" y="173733"/>
                      <a:pt x="857" y="173923"/>
                    </a:cubicBezTo>
                    <a:cubicBezTo>
                      <a:pt x="1048" y="174209"/>
                      <a:pt x="1238" y="174495"/>
                      <a:pt x="1429" y="174780"/>
                    </a:cubicBezTo>
                    <a:lnTo>
                      <a:pt x="1429" y="174780"/>
                    </a:lnTo>
                    <a:lnTo>
                      <a:pt x="100679" y="265744"/>
                    </a:lnTo>
                    <a:cubicBezTo>
                      <a:pt x="100679" y="265744"/>
                      <a:pt x="101251" y="266125"/>
                      <a:pt x="101537" y="266220"/>
                    </a:cubicBezTo>
                    <a:cubicBezTo>
                      <a:pt x="101727" y="266316"/>
                      <a:pt x="101918" y="266506"/>
                      <a:pt x="102108" y="266601"/>
                    </a:cubicBezTo>
                    <a:cubicBezTo>
                      <a:pt x="102680" y="266792"/>
                      <a:pt x="103251" y="266982"/>
                      <a:pt x="103918" y="266982"/>
                    </a:cubicBezTo>
                    <a:cubicBezTo>
                      <a:pt x="104204" y="266982"/>
                      <a:pt x="104489" y="266982"/>
                      <a:pt x="104775" y="266982"/>
                    </a:cubicBezTo>
                    <a:lnTo>
                      <a:pt x="450342" y="203070"/>
                    </a:lnTo>
                    <a:cubicBezTo>
                      <a:pt x="450342" y="203070"/>
                      <a:pt x="450628" y="202974"/>
                      <a:pt x="450818" y="202879"/>
                    </a:cubicBezTo>
                    <a:cubicBezTo>
                      <a:pt x="451104" y="202784"/>
                      <a:pt x="451485" y="202689"/>
                      <a:pt x="451771" y="202498"/>
                    </a:cubicBezTo>
                    <a:cubicBezTo>
                      <a:pt x="452057" y="202403"/>
                      <a:pt x="452247" y="202212"/>
                      <a:pt x="452533" y="202022"/>
                    </a:cubicBezTo>
                    <a:cubicBezTo>
                      <a:pt x="452819" y="201831"/>
                      <a:pt x="453009" y="201641"/>
                      <a:pt x="453200" y="201355"/>
                    </a:cubicBezTo>
                    <a:cubicBezTo>
                      <a:pt x="453390" y="201165"/>
                      <a:pt x="453581" y="200879"/>
                      <a:pt x="453676" y="200593"/>
                    </a:cubicBezTo>
                    <a:cubicBezTo>
                      <a:pt x="453866" y="200307"/>
                      <a:pt x="453962" y="200022"/>
                      <a:pt x="454057" y="199736"/>
                    </a:cubicBezTo>
                    <a:cubicBezTo>
                      <a:pt x="454152" y="199450"/>
                      <a:pt x="454247" y="199164"/>
                      <a:pt x="454247" y="198783"/>
                    </a:cubicBezTo>
                    <a:close/>
                    <a:moveTo>
                      <a:pt x="9525" y="114963"/>
                    </a:moveTo>
                    <a:lnTo>
                      <a:pt x="99251" y="197069"/>
                    </a:lnTo>
                    <a:lnTo>
                      <a:pt x="99251" y="217262"/>
                    </a:lnTo>
                    <a:lnTo>
                      <a:pt x="9525" y="135252"/>
                    </a:lnTo>
                    <a:lnTo>
                      <a:pt x="9525" y="115059"/>
                    </a:lnTo>
                    <a:close/>
                    <a:moveTo>
                      <a:pt x="108776" y="197545"/>
                    </a:moveTo>
                    <a:lnTo>
                      <a:pt x="444818" y="135442"/>
                    </a:lnTo>
                    <a:lnTo>
                      <a:pt x="444818" y="160493"/>
                    </a:lnTo>
                    <a:lnTo>
                      <a:pt x="108776" y="222596"/>
                    </a:lnTo>
                    <a:lnTo>
                      <a:pt x="108776" y="197545"/>
                    </a:lnTo>
                    <a:close/>
                    <a:moveTo>
                      <a:pt x="444818" y="125727"/>
                    </a:moveTo>
                    <a:lnTo>
                      <a:pt x="108776" y="187925"/>
                    </a:lnTo>
                    <a:lnTo>
                      <a:pt x="108776" y="163255"/>
                    </a:lnTo>
                    <a:lnTo>
                      <a:pt x="444818" y="101152"/>
                    </a:lnTo>
                    <a:lnTo>
                      <a:pt x="444818" y="125822"/>
                    </a:lnTo>
                    <a:close/>
                    <a:moveTo>
                      <a:pt x="105442" y="154111"/>
                    </a:moveTo>
                    <a:lnTo>
                      <a:pt x="15050" y="71434"/>
                    </a:lnTo>
                    <a:lnTo>
                      <a:pt x="348901" y="9712"/>
                    </a:lnTo>
                    <a:lnTo>
                      <a:pt x="439293" y="92484"/>
                    </a:lnTo>
                    <a:lnTo>
                      <a:pt x="105442" y="154206"/>
                    </a:lnTo>
                    <a:close/>
                    <a:moveTo>
                      <a:pt x="99251" y="161350"/>
                    </a:moveTo>
                    <a:lnTo>
                      <a:pt x="99251" y="184115"/>
                    </a:lnTo>
                    <a:lnTo>
                      <a:pt x="9525" y="102105"/>
                    </a:lnTo>
                    <a:lnTo>
                      <a:pt x="9525" y="79340"/>
                    </a:lnTo>
                    <a:lnTo>
                      <a:pt x="99251" y="161445"/>
                    </a:lnTo>
                    <a:close/>
                    <a:moveTo>
                      <a:pt x="9525" y="148110"/>
                    </a:moveTo>
                    <a:lnTo>
                      <a:pt x="99251" y="230216"/>
                    </a:lnTo>
                    <a:lnTo>
                      <a:pt x="99251" y="251361"/>
                    </a:lnTo>
                    <a:lnTo>
                      <a:pt x="9525" y="169256"/>
                    </a:lnTo>
                    <a:lnTo>
                      <a:pt x="9525" y="148110"/>
                    </a:lnTo>
                    <a:close/>
                    <a:moveTo>
                      <a:pt x="108776" y="232311"/>
                    </a:moveTo>
                    <a:lnTo>
                      <a:pt x="444818" y="170208"/>
                    </a:lnTo>
                    <a:lnTo>
                      <a:pt x="444818" y="194402"/>
                    </a:lnTo>
                    <a:lnTo>
                      <a:pt x="108776" y="256505"/>
                    </a:lnTo>
                    <a:lnTo>
                      <a:pt x="108776" y="232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00">
                <a:extLst>
                  <a:ext uri="{FF2B5EF4-FFF2-40B4-BE49-F238E27FC236}">
                    <a16:creationId xmlns:a16="http://schemas.microsoft.com/office/drawing/2014/main" id="{69C041EB-2073-3387-24B8-BBEF10E788EC}"/>
                  </a:ext>
                </a:extLst>
              </p:cNvPr>
              <p:cNvSpPr/>
              <p:nvPr/>
            </p:nvSpPr>
            <p:spPr>
              <a:xfrm>
                <a:off x="6435254" y="2008672"/>
                <a:ext cx="338211" cy="114490"/>
              </a:xfrm>
              <a:custGeom>
                <a:avLst/>
                <a:gdLst>
                  <a:gd name="connsiteX0" fmla="*/ 258403 w 338211"/>
                  <a:gd name="connsiteY0" fmla="*/ 0 h 114490"/>
                  <a:gd name="connsiteX1" fmla="*/ 135626 w 338211"/>
                  <a:gd name="connsiteY1" fmla="*/ 22670 h 114490"/>
                  <a:gd name="connsiteX2" fmla="*/ 135626 w 338211"/>
                  <a:gd name="connsiteY2" fmla="*/ 22670 h 114490"/>
                  <a:gd name="connsiteX3" fmla="*/ 12848 w 338211"/>
                  <a:gd name="connsiteY3" fmla="*/ 45339 h 114490"/>
                  <a:gd name="connsiteX4" fmla="*/ 9134 w 338211"/>
                  <a:gd name="connsiteY4" fmla="*/ 48673 h 114490"/>
                  <a:gd name="connsiteX5" fmla="*/ 10467 w 338211"/>
                  <a:gd name="connsiteY5" fmla="*/ 53531 h 114490"/>
                  <a:gd name="connsiteX6" fmla="*/ 13515 w 338211"/>
                  <a:gd name="connsiteY6" fmla="*/ 59341 h 114490"/>
                  <a:gd name="connsiteX7" fmla="*/ 3895 w 338211"/>
                  <a:gd name="connsiteY7" fmla="*/ 64675 h 114490"/>
                  <a:gd name="connsiteX8" fmla="*/ 180 w 338211"/>
                  <a:gd name="connsiteY8" fmla="*/ 68009 h 114490"/>
                  <a:gd name="connsiteX9" fmla="*/ 1514 w 338211"/>
                  <a:gd name="connsiteY9" fmla="*/ 72866 h 114490"/>
                  <a:gd name="connsiteX10" fmla="*/ 34565 w 338211"/>
                  <a:gd name="connsiteY10" fmla="*/ 103156 h 114490"/>
                  <a:gd name="connsiteX11" fmla="*/ 38661 w 338211"/>
                  <a:gd name="connsiteY11" fmla="*/ 104299 h 114490"/>
                  <a:gd name="connsiteX12" fmla="*/ 75618 w 338211"/>
                  <a:gd name="connsiteY12" fmla="*/ 113252 h 114490"/>
                  <a:gd name="connsiteX13" fmla="*/ 78857 w 338211"/>
                  <a:gd name="connsiteY13" fmla="*/ 114491 h 114490"/>
                  <a:gd name="connsiteX14" fmla="*/ 79714 w 338211"/>
                  <a:gd name="connsiteY14" fmla="*/ 114491 h 114490"/>
                  <a:gd name="connsiteX15" fmla="*/ 326126 w 338211"/>
                  <a:gd name="connsiteY15" fmla="*/ 68961 h 114490"/>
                  <a:gd name="connsiteX16" fmla="*/ 329840 w 338211"/>
                  <a:gd name="connsiteY16" fmla="*/ 65627 h 114490"/>
                  <a:gd name="connsiteX17" fmla="*/ 328507 w 338211"/>
                  <a:gd name="connsiteY17" fmla="*/ 60770 h 114490"/>
                  <a:gd name="connsiteX18" fmla="*/ 325459 w 338211"/>
                  <a:gd name="connsiteY18" fmla="*/ 54959 h 114490"/>
                  <a:gd name="connsiteX19" fmla="*/ 334412 w 338211"/>
                  <a:gd name="connsiteY19" fmla="*/ 49816 h 114490"/>
                  <a:gd name="connsiteX20" fmla="*/ 338032 w 338211"/>
                  <a:gd name="connsiteY20" fmla="*/ 46387 h 114490"/>
                  <a:gd name="connsiteX21" fmla="*/ 336698 w 338211"/>
                  <a:gd name="connsiteY21" fmla="*/ 41624 h 114490"/>
                  <a:gd name="connsiteX22" fmla="*/ 303647 w 338211"/>
                  <a:gd name="connsiteY22" fmla="*/ 11335 h 114490"/>
                  <a:gd name="connsiteX23" fmla="*/ 299551 w 338211"/>
                  <a:gd name="connsiteY23" fmla="*/ 10192 h 114490"/>
                  <a:gd name="connsiteX24" fmla="*/ 262594 w 338211"/>
                  <a:gd name="connsiteY24" fmla="*/ 1238 h 114490"/>
                  <a:gd name="connsiteX25" fmla="*/ 258498 w 338211"/>
                  <a:gd name="connsiteY25" fmla="*/ 95 h 114490"/>
                  <a:gd name="connsiteX26" fmla="*/ 298789 w 338211"/>
                  <a:gd name="connsiteY26" fmla="*/ 19812 h 114490"/>
                  <a:gd name="connsiteX27" fmla="*/ 324316 w 338211"/>
                  <a:gd name="connsiteY27" fmla="*/ 43148 h 114490"/>
                  <a:gd name="connsiteX28" fmla="*/ 316220 w 338211"/>
                  <a:gd name="connsiteY28" fmla="*/ 52292 h 114490"/>
                  <a:gd name="connsiteX29" fmla="*/ 316982 w 338211"/>
                  <a:gd name="connsiteY29" fmla="*/ 60770 h 114490"/>
                  <a:gd name="connsiteX30" fmla="*/ 231447 w 338211"/>
                  <a:gd name="connsiteY30" fmla="*/ 76581 h 114490"/>
                  <a:gd name="connsiteX31" fmla="*/ 234781 w 338211"/>
                  <a:gd name="connsiteY31" fmla="*/ 70009 h 114490"/>
                  <a:gd name="connsiteX32" fmla="*/ 224684 w 338211"/>
                  <a:gd name="connsiteY32" fmla="*/ 43910 h 114490"/>
                  <a:gd name="connsiteX33" fmla="*/ 181060 w 338211"/>
                  <a:gd name="connsiteY33" fmla="*/ 23908 h 114490"/>
                  <a:gd name="connsiteX34" fmla="*/ 257927 w 338211"/>
                  <a:gd name="connsiteY34" fmla="*/ 9716 h 114490"/>
                  <a:gd name="connsiteX35" fmla="*/ 298789 w 338211"/>
                  <a:gd name="connsiteY35" fmla="*/ 19812 h 114490"/>
                  <a:gd name="connsiteX36" fmla="*/ 39233 w 338211"/>
                  <a:gd name="connsiteY36" fmla="*/ 94583 h 114490"/>
                  <a:gd name="connsiteX37" fmla="*/ 13896 w 338211"/>
                  <a:gd name="connsiteY37" fmla="*/ 71438 h 114490"/>
                  <a:gd name="connsiteX38" fmla="*/ 22564 w 338211"/>
                  <a:gd name="connsiteY38" fmla="*/ 62103 h 114490"/>
                  <a:gd name="connsiteX39" fmla="*/ 21897 w 338211"/>
                  <a:gd name="connsiteY39" fmla="*/ 53435 h 114490"/>
                  <a:gd name="connsiteX40" fmla="*/ 106670 w 338211"/>
                  <a:gd name="connsiteY40" fmla="*/ 37814 h 114490"/>
                  <a:gd name="connsiteX41" fmla="*/ 103336 w 338211"/>
                  <a:gd name="connsiteY41" fmla="*/ 44387 h 114490"/>
                  <a:gd name="connsiteX42" fmla="*/ 113432 w 338211"/>
                  <a:gd name="connsiteY42" fmla="*/ 70485 h 114490"/>
                  <a:gd name="connsiteX43" fmla="*/ 156962 w 338211"/>
                  <a:gd name="connsiteY43" fmla="*/ 90583 h 114490"/>
                  <a:gd name="connsiteX44" fmla="*/ 80095 w 338211"/>
                  <a:gd name="connsiteY44" fmla="*/ 104775 h 114490"/>
                  <a:gd name="connsiteX45" fmla="*/ 45995 w 338211"/>
                  <a:gd name="connsiteY45" fmla="*/ 94298 h 114490"/>
                  <a:gd name="connsiteX46" fmla="*/ 39233 w 338211"/>
                  <a:gd name="connsiteY46" fmla="*/ 94679 h 114490"/>
                  <a:gd name="connsiteX47" fmla="*/ 137245 w 338211"/>
                  <a:gd name="connsiteY47" fmla="*/ 32004 h 114490"/>
                  <a:gd name="connsiteX48" fmla="*/ 154295 w 338211"/>
                  <a:gd name="connsiteY48" fmla="*/ 30480 h 114490"/>
                  <a:gd name="connsiteX49" fmla="*/ 218112 w 338211"/>
                  <a:gd name="connsiteY49" fmla="*/ 50959 h 114490"/>
                  <a:gd name="connsiteX50" fmla="*/ 225542 w 338211"/>
                  <a:gd name="connsiteY50" fmla="*/ 67437 h 114490"/>
                  <a:gd name="connsiteX51" fmla="*/ 200777 w 338211"/>
                  <a:gd name="connsiteY51" fmla="*/ 82296 h 114490"/>
                  <a:gd name="connsiteX52" fmla="*/ 119909 w 338211"/>
                  <a:gd name="connsiteY52" fmla="*/ 63246 h 114490"/>
                  <a:gd name="connsiteX53" fmla="*/ 112480 w 338211"/>
                  <a:gd name="connsiteY53" fmla="*/ 46768 h 114490"/>
                  <a:gd name="connsiteX54" fmla="*/ 137245 w 338211"/>
                  <a:gd name="connsiteY54" fmla="*/ 31909 h 11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211" h="114490">
                    <a:moveTo>
                      <a:pt x="258403" y="0"/>
                    </a:moveTo>
                    <a:lnTo>
                      <a:pt x="135626" y="22670"/>
                    </a:lnTo>
                    <a:lnTo>
                      <a:pt x="135626" y="22670"/>
                    </a:lnTo>
                    <a:lnTo>
                      <a:pt x="12848" y="45339"/>
                    </a:lnTo>
                    <a:cubicBezTo>
                      <a:pt x="11039" y="45625"/>
                      <a:pt x="9610" y="46958"/>
                      <a:pt x="9134" y="48673"/>
                    </a:cubicBezTo>
                    <a:cubicBezTo>
                      <a:pt x="8657" y="50387"/>
                      <a:pt x="9134" y="52292"/>
                      <a:pt x="10467" y="53531"/>
                    </a:cubicBezTo>
                    <a:cubicBezTo>
                      <a:pt x="12848" y="55721"/>
                      <a:pt x="13991" y="57817"/>
                      <a:pt x="13515" y="59341"/>
                    </a:cubicBezTo>
                    <a:cubicBezTo>
                      <a:pt x="13039" y="61055"/>
                      <a:pt x="10181" y="63437"/>
                      <a:pt x="3895" y="64675"/>
                    </a:cubicBezTo>
                    <a:cubicBezTo>
                      <a:pt x="2085" y="64960"/>
                      <a:pt x="656" y="66294"/>
                      <a:pt x="180" y="68009"/>
                    </a:cubicBezTo>
                    <a:cubicBezTo>
                      <a:pt x="-296" y="69723"/>
                      <a:pt x="180" y="71628"/>
                      <a:pt x="1514" y="72866"/>
                    </a:cubicBezTo>
                    <a:lnTo>
                      <a:pt x="34565" y="103156"/>
                    </a:lnTo>
                    <a:cubicBezTo>
                      <a:pt x="35708" y="104204"/>
                      <a:pt x="37137" y="104584"/>
                      <a:pt x="38661" y="104299"/>
                    </a:cubicBezTo>
                    <a:cubicBezTo>
                      <a:pt x="50948" y="102013"/>
                      <a:pt x="67903" y="106109"/>
                      <a:pt x="75618" y="113252"/>
                    </a:cubicBezTo>
                    <a:cubicBezTo>
                      <a:pt x="76475" y="114014"/>
                      <a:pt x="77618" y="114491"/>
                      <a:pt x="78857" y="114491"/>
                    </a:cubicBezTo>
                    <a:cubicBezTo>
                      <a:pt x="79142" y="114491"/>
                      <a:pt x="79428" y="114491"/>
                      <a:pt x="79714" y="114491"/>
                    </a:cubicBezTo>
                    <a:lnTo>
                      <a:pt x="326126" y="68961"/>
                    </a:lnTo>
                    <a:cubicBezTo>
                      <a:pt x="327935" y="68675"/>
                      <a:pt x="329364" y="67342"/>
                      <a:pt x="329840" y="65627"/>
                    </a:cubicBezTo>
                    <a:cubicBezTo>
                      <a:pt x="330317" y="63913"/>
                      <a:pt x="329840" y="62008"/>
                      <a:pt x="328507" y="60770"/>
                    </a:cubicBezTo>
                    <a:cubicBezTo>
                      <a:pt x="326126" y="58579"/>
                      <a:pt x="324983" y="56483"/>
                      <a:pt x="325459" y="54959"/>
                    </a:cubicBezTo>
                    <a:cubicBezTo>
                      <a:pt x="325935" y="53340"/>
                      <a:pt x="328507" y="51054"/>
                      <a:pt x="334412" y="49816"/>
                    </a:cubicBezTo>
                    <a:cubicBezTo>
                      <a:pt x="336127" y="49435"/>
                      <a:pt x="337556" y="48101"/>
                      <a:pt x="338032" y="46387"/>
                    </a:cubicBezTo>
                    <a:cubicBezTo>
                      <a:pt x="338508" y="44672"/>
                      <a:pt x="338032" y="42767"/>
                      <a:pt x="336698" y="41624"/>
                    </a:cubicBezTo>
                    <a:lnTo>
                      <a:pt x="303647" y="11335"/>
                    </a:lnTo>
                    <a:cubicBezTo>
                      <a:pt x="302504" y="10287"/>
                      <a:pt x="300980" y="9906"/>
                      <a:pt x="299551" y="10192"/>
                    </a:cubicBezTo>
                    <a:cubicBezTo>
                      <a:pt x="287264" y="12478"/>
                      <a:pt x="270309" y="8382"/>
                      <a:pt x="262594" y="1238"/>
                    </a:cubicBezTo>
                    <a:cubicBezTo>
                      <a:pt x="261451" y="191"/>
                      <a:pt x="260022" y="-190"/>
                      <a:pt x="258498" y="95"/>
                    </a:cubicBezTo>
                    <a:close/>
                    <a:moveTo>
                      <a:pt x="298789" y="19812"/>
                    </a:moveTo>
                    <a:lnTo>
                      <a:pt x="324316" y="43148"/>
                    </a:lnTo>
                    <a:cubicBezTo>
                      <a:pt x="320030" y="45339"/>
                      <a:pt x="317267" y="48482"/>
                      <a:pt x="316220" y="52292"/>
                    </a:cubicBezTo>
                    <a:cubicBezTo>
                      <a:pt x="315743" y="54197"/>
                      <a:pt x="315362" y="57245"/>
                      <a:pt x="316982" y="60770"/>
                    </a:cubicBezTo>
                    <a:lnTo>
                      <a:pt x="231447" y="76581"/>
                    </a:lnTo>
                    <a:cubicBezTo>
                      <a:pt x="232971" y="74486"/>
                      <a:pt x="234114" y="72295"/>
                      <a:pt x="234781" y="70009"/>
                    </a:cubicBezTo>
                    <a:cubicBezTo>
                      <a:pt x="237257" y="61436"/>
                      <a:pt x="233638" y="52102"/>
                      <a:pt x="224684" y="43910"/>
                    </a:cubicBezTo>
                    <a:cubicBezTo>
                      <a:pt x="214397" y="34481"/>
                      <a:pt x="198395" y="27527"/>
                      <a:pt x="181060" y="23908"/>
                    </a:cubicBezTo>
                    <a:lnTo>
                      <a:pt x="257927" y="9716"/>
                    </a:lnTo>
                    <a:cubicBezTo>
                      <a:pt x="267833" y="17431"/>
                      <a:pt x="284787" y="21527"/>
                      <a:pt x="298789" y="19812"/>
                    </a:cubicBezTo>
                    <a:close/>
                    <a:moveTo>
                      <a:pt x="39233" y="94583"/>
                    </a:moveTo>
                    <a:lnTo>
                      <a:pt x="13896" y="71438"/>
                    </a:lnTo>
                    <a:cubicBezTo>
                      <a:pt x="18468" y="69247"/>
                      <a:pt x="21421" y="66008"/>
                      <a:pt x="22564" y="62103"/>
                    </a:cubicBezTo>
                    <a:cubicBezTo>
                      <a:pt x="23135" y="60198"/>
                      <a:pt x="23421" y="57055"/>
                      <a:pt x="21897" y="53435"/>
                    </a:cubicBezTo>
                    <a:lnTo>
                      <a:pt x="106670" y="37814"/>
                    </a:lnTo>
                    <a:cubicBezTo>
                      <a:pt x="105146" y="39910"/>
                      <a:pt x="104003" y="42101"/>
                      <a:pt x="103336" y="44387"/>
                    </a:cubicBezTo>
                    <a:cubicBezTo>
                      <a:pt x="100859" y="52959"/>
                      <a:pt x="104479" y="62294"/>
                      <a:pt x="113432" y="70485"/>
                    </a:cubicBezTo>
                    <a:cubicBezTo>
                      <a:pt x="123719" y="79915"/>
                      <a:pt x="139626" y="86868"/>
                      <a:pt x="156962" y="90583"/>
                    </a:cubicBezTo>
                    <a:lnTo>
                      <a:pt x="80095" y="104775"/>
                    </a:lnTo>
                    <a:cubicBezTo>
                      <a:pt x="71808" y="98298"/>
                      <a:pt x="58378" y="94298"/>
                      <a:pt x="45995" y="94298"/>
                    </a:cubicBezTo>
                    <a:cubicBezTo>
                      <a:pt x="43709" y="94298"/>
                      <a:pt x="41423" y="94393"/>
                      <a:pt x="39233" y="94679"/>
                    </a:cubicBezTo>
                    <a:close/>
                    <a:moveTo>
                      <a:pt x="137245" y="32004"/>
                    </a:moveTo>
                    <a:cubicBezTo>
                      <a:pt x="142674" y="31052"/>
                      <a:pt x="148389" y="30480"/>
                      <a:pt x="154295" y="30480"/>
                    </a:cubicBezTo>
                    <a:cubicBezTo>
                      <a:pt x="178298" y="30480"/>
                      <a:pt x="204396" y="38481"/>
                      <a:pt x="218112" y="50959"/>
                    </a:cubicBezTo>
                    <a:cubicBezTo>
                      <a:pt x="224303" y="56579"/>
                      <a:pt x="226875" y="62484"/>
                      <a:pt x="225542" y="67437"/>
                    </a:cubicBezTo>
                    <a:cubicBezTo>
                      <a:pt x="223541" y="74200"/>
                      <a:pt x="214302" y="79820"/>
                      <a:pt x="200777" y="82296"/>
                    </a:cubicBezTo>
                    <a:cubicBezTo>
                      <a:pt x="173154" y="87344"/>
                      <a:pt x="136864" y="78867"/>
                      <a:pt x="119909" y="63246"/>
                    </a:cubicBezTo>
                    <a:cubicBezTo>
                      <a:pt x="113718" y="57626"/>
                      <a:pt x="111146" y="51721"/>
                      <a:pt x="112480" y="46768"/>
                    </a:cubicBezTo>
                    <a:cubicBezTo>
                      <a:pt x="114480" y="40005"/>
                      <a:pt x="123719" y="34385"/>
                      <a:pt x="137245" y="319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01">
                <a:extLst>
                  <a:ext uri="{FF2B5EF4-FFF2-40B4-BE49-F238E27FC236}">
                    <a16:creationId xmlns:a16="http://schemas.microsoft.com/office/drawing/2014/main" id="{B07BB238-25C0-DD97-698A-B36534243F39}"/>
                  </a:ext>
                </a:extLst>
              </p:cNvPr>
              <p:cNvSpPr/>
              <p:nvPr/>
            </p:nvSpPr>
            <p:spPr>
              <a:xfrm>
                <a:off x="6497682" y="2076266"/>
                <a:ext cx="19902" cy="14702"/>
              </a:xfrm>
              <a:custGeom>
                <a:avLst/>
                <a:gdLst>
                  <a:gd name="connsiteX0" fmla="*/ 17476 w 19902"/>
                  <a:gd name="connsiteY0" fmla="*/ 3082 h 14702"/>
                  <a:gd name="connsiteX1" fmla="*/ 6332 w 19902"/>
                  <a:gd name="connsiteY1" fmla="*/ 224 h 14702"/>
                  <a:gd name="connsiteX2" fmla="*/ 236 w 19902"/>
                  <a:gd name="connsiteY2" fmla="*/ 5082 h 14702"/>
                  <a:gd name="connsiteX3" fmla="*/ 2331 w 19902"/>
                  <a:gd name="connsiteY3" fmla="*/ 11654 h 14702"/>
                  <a:gd name="connsiteX4" fmla="*/ 11190 w 19902"/>
                  <a:gd name="connsiteY4" fmla="*/ 14702 h 14702"/>
                  <a:gd name="connsiteX5" fmla="*/ 13571 w 19902"/>
                  <a:gd name="connsiteY5" fmla="*/ 14512 h 14702"/>
                  <a:gd name="connsiteX6" fmla="*/ 19667 w 19902"/>
                  <a:gd name="connsiteY6" fmla="*/ 9654 h 14702"/>
                  <a:gd name="connsiteX7" fmla="*/ 17571 w 19902"/>
                  <a:gd name="connsiteY7" fmla="*/ 3082 h 1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02" h="14702">
                    <a:moveTo>
                      <a:pt x="17476" y="3082"/>
                    </a:moveTo>
                    <a:cubicBezTo>
                      <a:pt x="14904" y="700"/>
                      <a:pt x="10237" y="-538"/>
                      <a:pt x="6332" y="224"/>
                    </a:cubicBezTo>
                    <a:cubicBezTo>
                      <a:pt x="3189" y="796"/>
                      <a:pt x="998" y="2605"/>
                      <a:pt x="236" y="5082"/>
                    </a:cubicBezTo>
                    <a:cubicBezTo>
                      <a:pt x="-431" y="7368"/>
                      <a:pt x="331" y="9844"/>
                      <a:pt x="2331" y="11654"/>
                    </a:cubicBezTo>
                    <a:cubicBezTo>
                      <a:pt x="4427" y="13559"/>
                      <a:pt x="7856" y="14702"/>
                      <a:pt x="11190" y="14702"/>
                    </a:cubicBezTo>
                    <a:cubicBezTo>
                      <a:pt x="11952" y="14702"/>
                      <a:pt x="12809" y="14702"/>
                      <a:pt x="13571" y="14512"/>
                    </a:cubicBezTo>
                    <a:cubicBezTo>
                      <a:pt x="16714" y="13940"/>
                      <a:pt x="18905" y="12130"/>
                      <a:pt x="19667" y="9654"/>
                    </a:cubicBezTo>
                    <a:cubicBezTo>
                      <a:pt x="20334" y="7368"/>
                      <a:pt x="19572" y="4891"/>
                      <a:pt x="17571" y="30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02">
                <a:extLst>
                  <a:ext uri="{FF2B5EF4-FFF2-40B4-BE49-F238E27FC236}">
                    <a16:creationId xmlns:a16="http://schemas.microsoft.com/office/drawing/2014/main" id="{712708F1-7B49-3F43-9BD3-7818E3AE6BDB}"/>
                  </a:ext>
                </a:extLst>
              </p:cNvPr>
              <p:cNvSpPr/>
              <p:nvPr/>
            </p:nvSpPr>
            <p:spPr>
              <a:xfrm>
                <a:off x="6691230" y="2040679"/>
                <a:ext cx="19807" cy="14665"/>
              </a:xfrm>
              <a:custGeom>
                <a:avLst/>
                <a:gdLst>
                  <a:gd name="connsiteX0" fmla="*/ 2236 w 19807"/>
                  <a:gd name="connsiteY0" fmla="*/ 11618 h 14665"/>
                  <a:gd name="connsiteX1" fmla="*/ 11094 w 19807"/>
                  <a:gd name="connsiteY1" fmla="*/ 14666 h 14665"/>
                  <a:gd name="connsiteX2" fmla="*/ 13476 w 19807"/>
                  <a:gd name="connsiteY2" fmla="*/ 14475 h 14665"/>
                  <a:gd name="connsiteX3" fmla="*/ 19572 w 19807"/>
                  <a:gd name="connsiteY3" fmla="*/ 9618 h 14665"/>
                  <a:gd name="connsiteX4" fmla="*/ 17476 w 19807"/>
                  <a:gd name="connsiteY4" fmla="*/ 3045 h 14665"/>
                  <a:gd name="connsiteX5" fmla="*/ 6332 w 19807"/>
                  <a:gd name="connsiteY5" fmla="*/ 188 h 14665"/>
                  <a:gd name="connsiteX6" fmla="*/ 236 w 19807"/>
                  <a:gd name="connsiteY6" fmla="*/ 5046 h 14665"/>
                  <a:gd name="connsiteX7" fmla="*/ 2331 w 19807"/>
                  <a:gd name="connsiteY7" fmla="*/ 11618 h 1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7" h="14665">
                    <a:moveTo>
                      <a:pt x="2236" y="11618"/>
                    </a:moveTo>
                    <a:cubicBezTo>
                      <a:pt x="4332" y="13523"/>
                      <a:pt x="7761" y="14666"/>
                      <a:pt x="11094" y="14666"/>
                    </a:cubicBezTo>
                    <a:cubicBezTo>
                      <a:pt x="11856" y="14666"/>
                      <a:pt x="12714" y="14666"/>
                      <a:pt x="13476" y="14475"/>
                    </a:cubicBezTo>
                    <a:cubicBezTo>
                      <a:pt x="16619" y="13904"/>
                      <a:pt x="18810" y="12094"/>
                      <a:pt x="19572" y="9618"/>
                    </a:cubicBezTo>
                    <a:cubicBezTo>
                      <a:pt x="20238" y="7332"/>
                      <a:pt x="19476" y="4855"/>
                      <a:pt x="17476" y="3045"/>
                    </a:cubicBezTo>
                    <a:cubicBezTo>
                      <a:pt x="14904" y="664"/>
                      <a:pt x="10142" y="-479"/>
                      <a:pt x="6332" y="188"/>
                    </a:cubicBezTo>
                    <a:cubicBezTo>
                      <a:pt x="3189" y="759"/>
                      <a:pt x="998" y="2569"/>
                      <a:pt x="236" y="5046"/>
                    </a:cubicBezTo>
                    <a:cubicBezTo>
                      <a:pt x="-431" y="7332"/>
                      <a:pt x="331" y="9808"/>
                      <a:pt x="2331" y="116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03">
                <a:extLst>
                  <a:ext uri="{FF2B5EF4-FFF2-40B4-BE49-F238E27FC236}">
                    <a16:creationId xmlns:a16="http://schemas.microsoft.com/office/drawing/2014/main" id="{9A1EB1D5-834F-2B06-1F2D-5E534B678895}"/>
                  </a:ext>
                </a:extLst>
              </p:cNvPr>
              <p:cNvSpPr/>
              <p:nvPr/>
            </p:nvSpPr>
            <p:spPr>
              <a:xfrm>
                <a:off x="6577854" y="2044469"/>
                <a:ext cx="55361" cy="42689"/>
              </a:xfrm>
              <a:custGeom>
                <a:avLst/>
                <a:gdLst>
                  <a:gd name="connsiteX0" fmla="*/ 52176 w 55361"/>
                  <a:gd name="connsiteY0" fmla="*/ 23163 h 42689"/>
                  <a:gd name="connsiteX1" fmla="*/ 45984 w 55361"/>
                  <a:gd name="connsiteY1" fmla="*/ 19449 h 42689"/>
                  <a:gd name="connsiteX2" fmla="*/ 37793 w 55361"/>
                  <a:gd name="connsiteY2" fmla="*/ 17639 h 42689"/>
                  <a:gd name="connsiteX3" fmla="*/ 26172 w 55361"/>
                  <a:gd name="connsiteY3" fmla="*/ 17258 h 42689"/>
                  <a:gd name="connsiteX4" fmla="*/ 16266 w 55361"/>
                  <a:gd name="connsiteY4" fmla="*/ 16782 h 42689"/>
                  <a:gd name="connsiteX5" fmla="*/ 12075 w 55361"/>
                  <a:gd name="connsiteY5" fmla="*/ 15067 h 42689"/>
                  <a:gd name="connsiteX6" fmla="*/ 11599 w 55361"/>
                  <a:gd name="connsiteY6" fmla="*/ 14591 h 42689"/>
                  <a:gd name="connsiteX7" fmla="*/ 15885 w 55361"/>
                  <a:gd name="connsiteY7" fmla="*/ 13162 h 42689"/>
                  <a:gd name="connsiteX8" fmla="*/ 23982 w 55361"/>
                  <a:gd name="connsiteY8" fmla="*/ 13162 h 42689"/>
                  <a:gd name="connsiteX9" fmla="*/ 29697 w 55361"/>
                  <a:gd name="connsiteY9" fmla="*/ 15829 h 42689"/>
                  <a:gd name="connsiteX10" fmla="*/ 31697 w 55361"/>
                  <a:gd name="connsiteY10" fmla="*/ 16401 h 42689"/>
                  <a:gd name="connsiteX11" fmla="*/ 37888 w 55361"/>
                  <a:gd name="connsiteY11" fmla="*/ 15258 h 42689"/>
                  <a:gd name="connsiteX12" fmla="*/ 39793 w 55361"/>
                  <a:gd name="connsiteY12" fmla="*/ 13543 h 42689"/>
                  <a:gd name="connsiteX13" fmla="*/ 39126 w 55361"/>
                  <a:gd name="connsiteY13" fmla="*/ 11162 h 42689"/>
                  <a:gd name="connsiteX14" fmla="*/ 31887 w 55361"/>
                  <a:gd name="connsiteY14" fmla="*/ 6971 h 42689"/>
                  <a:gd name="connsiteX15" fmla="*/ 22267 w 55361"/>
                  <a:gd name="connsiteY15" fmla="*/ 4971 h 42689"/>
                  <a:gd name="connsiteX16" fmla="*/ 15695 w 55361"/>
                  <a:gd name="connsiteY16" fmla="*/ 5066 h 42689"/>
                  <a:gd name="connsiteX17" fmla="*/ 15219 w 55361"/>
                  <a:gd name="connsiteY17" fmla="*/ 4399 h 42689"/>
                  <a:gd name="connsiteX18" fmla="*/ 11790 w 55361"/>
                  <a:gd name="connsiteY18" fmla="*/ 1256 h 42689"/>
                  <a:gd name="connsiteX19" fmla="*/ 5027 w 55361"/>
                  <a:gd name="connsiteY19" fmla="*/ 1542 h 42689"/>
                  <a:gd name="connsiteX20" fmla="*/ 4932 w 55361"/>
                  <a:gd name="connsiteY20" fmla="*/ 7733 h 42689"/>
                  <a:gd name="connsiteX21" fmla="*/ 1312 w 55361"/>
                  <a:gd name="connsiteY21" fmla="*/ 10590 h 42689"/>
                  <a:gd name="connsiteX22" fmla="*/ 2836 w 55361"/>
                  <a:gd name="connsiteY22" fmla="*/ 19734 h 42689"/>
                  <a:gd name="connsiteX23" fmla="*/ 12552 w 55361"/>
                  <a:gd name="connsiteY23" fmla="*/ 24306 h 42689"/>
                  <a:gd name="connsiteX24" fmla="*/ 27982 w 55361"/>
                  <a:gd name="connsiteY24" fmla="*/ 25449 h 42689"/>
                  <a:gd name="connsiteX25" fmla="*/ 38460 w 55361"/>
                  <a:gd name="connsiteY25" fmla="*/ 25926 h 42689"/>
                  <a:gd name="connsiteX26" fmla="*/ 42936 w 55361"/>
                  <a:gd name="connsiteY26" fmla="*/ 27926 h 42689"/>
                  <a:gd name="connsiteX27" fmla="*/ 43317 w 55361"/>
                  <a:gd name="connsiteY27" fmla="*/ 28307 h 42689"/>
                  <a:gd name="connsiteX28" fmla="*/ 38650 w 55361"/>
                  <a:gd name="connsiteY28" fmla="*/ 29831 h 42689"/>
                  <a:gd name="connsiteX29" fmla="*/ 29697 w 55361"/>
                  <a:gd name="connsiteY29" fmla="*/ 30021 h 42689"/>
                  <a:gd name="connsiteX30" fmla="*/ 23696 w 55361"/>
                  <a:gd name="connsiteY30" fmla="*/ 27450 h 42689"/>
                  <a:gd name="connsiteX31" fmla="*/ 21696 w 55361"/>
                  <a:gd name="connsiteY31" fmla="*/ 26878 h 42689"/>
                  <a:gd name="connsiteX32" fmla="*/ 15600 w 55361"/>
                  <a:gd name="connsiteY32" fmla="*/ 28021 h 42689"/>
                  <a:gd name="connsiteX33" fmla="*/ 13790 w 55361"/>
                  <a:gd name="connsiteY33" fmla="*/ 29736 h 42689"/>
                  <a:gd name="connsiteX34" fmla="*/ 14457 w 55361"/>
                  <a:gd name="connsiteY34" fmla="*/ 32117 h 42689"/>
                  <a:gd name="connsiteX35" fmla="*/ 22077 w 55361"/>
                  <a:gd name="connsiteY35" fmla="*/ 36308 h 42689"/>
                  <a:gd name="connsiteX36" fmla="*/ 32173 w 55361"/>
                  <a:gd name="connsiteY36" fmla="*/ 38118 h 42689"/>
                  <a:gd name="connsiteX37" fmla="*/ 34745 w 55361"/>
                  <a:gd name="connsiteY37" fmla="*/ 38118 h 42689"/>
                  <a:gd name="connsiteX38" fmla="*/ 37602 w 55361"/>
                  <a:gd name="connsiteY38" fmla="*/ 37832 h 42689"/>
                  <a:gd name="connsiteX39" fmla="*/ 37983 w 55361"/>
                  <a:gd name="connsiteY39" fmla="*/ 38308 h 42689"/>
                  <a:gd name="connsiteX40" fmla="*/ 41412 w 55361"/>
                  <a:gd name="connsiteY40" fmla="*/ 41451 h 42689"/>
                  <a:gd name="connsiteX41" fmla="*/ 44651 w 55361"/>
                  <a:gd name="connsiteY41" fmla="*/ 42690 h 42689"/>
                  <a:gd name="connsiteX42" fmla="*/ 48175 w 55361"/>
                  <a:gd name="connsiteY42" fmla="*/ 41166 h 42689"/>
                  <a:gd name="connsiteX43" fmla="*/ 48842 w 55361"/>
                  <a:gd name="connsiteY43" fmla="*/ 35736 h 42689"/>
                  <a:gd name="connsiteX44" fmla="*/ 53890 w 55361"/>
                  <a:gd name="connsiteY44" fmla="*/ 32498 h 42689"/>
                  <a:gd name="connsiteX45" fmla="*/ 52461 w 55361"/>
                  <a:gd name="connsiteY45" fmla="*/ 23259 h 4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361" h="42689">
                    <a:moveTo>
                      <a:pt x="52176" y="23163"/>
                    </a:moveTo>
                    <a:cubicBezTo>
                      <a:pt x="50461" y="21639"/>
                      <a:pt x="48366" y="20401"/>
                      <a:pt x="45984" y="19449"/>
                    </a:cubicBezTo>
                    <a:cubicBezTo>
                      <a:pt x="43698" y="18591"/>
                      <a:pt x="40841" y="17925"/>
                      <a:pt x="37793" y="17639"/>
                    </a:cubicBezTo>
                    <a:cubicBezTo>
                      <a:pt x="34650" y="17258"/>
                      <a:pt x="30935" y="17163"/>
                      <a:pt x="26172" y="17258"/>
                    </a:cubicBezTo>
                    <a:cubicBezTo>
                      <a:pt x="21886" y="17353"/>
                      <a:pt x="18457" y="17258"/>
                      <a:pt x="16266" y="16782"/>
                    </a:cubicBezTo>
                    <a:cubicBezTo>
                      <a:pt x="14266" y="16401"/>
                      <a:pt x="12837" y="15829"/>
                      <a:pt x="12075" y="15067"/>
                    </a:cubicBezTo>
                    <a:cubicBezTo>
                      <a:pt x="11790" y="14781"/>
                      <a:pt x="11694" y="14686"/>
                      <a:pt x="11599" y="14591"/>
                    </a:cubicBezTo>
                    <a:cubicBezTo>
                      <a:pt x="11980" y="14305"/>
                      <a:pt x="12933" y="13638"/>
                      <a:pt x="15885" y="13162"/>
                    </a:cubicBezTo>
                    <a:cubicBezTo>
                      <a:pt x="18838" y="12591"/>
                      <a:pt x="21505" y="12591"/>
                      <a:pt x="23982" y="13162"/>
                    </a:cubicBezTo>
                    <a:cubicBezTo>
                      <a:pt x="26363" y="13638"/>
                      <a:pt x="28268" y="14591"/>
                      <a:pt x="29697" y="15829"/>
                    </a:cubicBezTo>
                    <a:cubicBezTo>
                      <a:pt x="30268" y="16305"/>
                      <a:pt x="31030" y="16591"/>
                      <a:pt x="31697" y="16401"/>
                    </a:cubicBezTo>
                    <a:lnTo>
                      <a:pt x="37888" y="15258"/>
                    </a:lnTo>
                    <a:cubicBezTo>
                      <a:pt x="38745" y="15067"/>
                      <a:pt x="39507" y="14400"/>
                      <a:pt x="39793" y="13543"/>
                    </a:cubicBezTo>
                    <a:cubicBezTo>
                      <a:pt x="40079" y="12686"/>
                      <a:pt x="39793" y="11733"/>
                      <a:pt x="39126" y="11162"/>
                    </a:cubicBezTo>
                    <a:cubicBezTo>
                      <a:pt x="37317" y="9447"/>
                      <a:pt x="34840" y="8114"/>
                      <a:pt x="31887" y="6971"/>
                    </a:cubicBezTo>
                    <a:cubicBezTo>
                      <a:pt x="28935" y="5923"/>
                      <a:pt x="25696" y="5256"/>
                      <a:pt x="22267" y="4971"/>
                    </a:cubicBezTo>
                    <a:cubicBezTo>
                      <a:pt x="20076" y="4780"/>
                      <a:pt x="17886" y="4971"/>
                      <a:pt x="15695" y="5066"/>
                    </a:cubicBezTo>
                    <a:cubicBezTo>
                      <a:pt x="15504" y="4875"/>
                      <a:pt x="15409" y="4590"/>
                      <a:pt x="15219" y="4399"/>
                    </a:cubicBezTo>
                    <a:lnTo>
                      <a:pt x="11790" y="1256"/>
                    </a:lnTo>
                    <a:cubicBezTo>
                      <a:pt x="9885" y="-554"/>
                      <a:pt x="6837" y="-363"/>
                      <a:pt x="5027" y="1542"/>
                    </a:cubicBezTo>
                    <a:cubicBezTo>
                      <a:pt x="3408" y="3351"/>
                      <a:pt x="3408" y="5923"/>
                      <a:pt x="4932" y="7733"/>
                    </a:cubicBezTo>
                    <a:cubicBezTo>
                      <a:pt x="3408" y="8495"/>
                      <a:pt x="2169" y="9447"/>
                      <a:pt x="1312" y="10590"/>
                    </a:cubicBezTo>
                    <a:cubicBezTo>
                      <a:pt x="264" y="12019"/>
                      <a:pt x="-1641" y="15639"/>
                      <a:pt x="2836" y="19734"/>
                    </a:cubicBezTo>
                    <a:cubicBezTo>
                      <a:pt x="5122" y="21830"/>
                      <a:pt x="8456" y="23354"/>
                      <a:pt x="12552" y="24306"/>
                    </a:cubicBezTo>
                    <a:cubicBezTo>
                      <a:pt x="16457" y="25164"/>
                      <a:pt x="21696" y="25545"/>
                      <a:pt x="27982" y="25449"/>
                    </a:cubicBezTo>
                    <a:cubicBezTo>
                      <a:pt x="32745" y="25449"/>
                      <a:pt x="36269" y="25449"/>
                      <a:pt x="38460" y="25926"/>
                    </a:cubicBezTo>
                    <a:cubicBezTo>
                      <a:pt x="40365" y="26307"/>
                      <a:pt x="41889" y="26973"/>
                      <a:pt x="42936" y="27926"/>
                    </a:cubicBezTo>
                    <a:cubicBezTo>
                      <a:pt x="43127" y="28116"/>
                      <a:pt x="43222" y="28212"/>
                      <a:pt x="43317" y="28307"/>
                    </a:cubicBezTo>
                    <a:cubicBezTo>
                      <a:pt x="42936" y="28593"/>
                      <a:pt x="41793" y="29259"/>
                      <a:pt x="38650" y="29831"/>
                    </a:cubicBezTo>
                    <a:cubicBezTo>
                      <a:pt x="35507" y="30402"/>
                      <a:pt x="32459" y="30498"/>
                      <a:pt x="29697" y="30021"/>
                    </a:cubicBezTo>
                    <a:cubicBezTo>
                      <a:pt x="27125" y="29545"/>
                      <a:pt x="25029" y="28688"/>
                      <a:pt x="23696" y="27450"/>
                    </a:cubicBezTo>
                    <a:cubicBezTo>
                      <a:pt x="23124" y="26973"/>
                      <a:pt x="22458" y="26688"/>
                      <a:pt x="21696" y="26878"/>
                    </a:cubicBezTo>
                    <a:lnTo>
                      <a:pt x="15600" y="28021"/>
                    </a:lnTo>
                    <a:cubicBezTo>
                      <a:pt x="14742" y="28212"/>
                      <a:pt x="13980" y="28878"/>
                      <a:pt x="13790" y="29736"/>
                    </a:cubicBezTo>
                    <a:cubicBezTo>
                      <a:pt x="13504" y="30593"/>
                      <a:pt x="13790" y="31545"/>
                      <a:pt x="14457" y="32117"/>
                    </a:cubicBezTo>
                    <a:cubicBezTo>
                      <a:pt x="16362" y="33831"/>
                      <a:pt x="18933" y="35260"/>
                      <a:pt x="22077" y="36308"/>
                    </a:cubicBezTo>
                    <a:cubicBezTo>
                      <a:pt x="25125" y="37260"/>
                      <a:pt x="28458" y="37927"/>
                      <a:pt x="32173" y="38118"/>
                    </a:cubicBezTo>
                    <a:cubicBezTo>
                      <a:pt x="33030" y="38118"/>
                      <a:pt x="33888" y="38118"/>
                      <a:pt x="34745" y="38118"/>
                    </a:cubicBezTo>
                    <a:cubicBezTo>
                      <a:pt x="35697" y="38118"/>
                      <a:pt x="36650" y="37927"/>
                      <a:pt x="37602" y="37832"/>
                    </a:cubicBezTo>
                    <a:cubicBezTo>
                      <a:pt x="37698" y="38022"/>
                      <a:pt x="37793" y="38118"/>
                      <a:pt x="37983" y="38308"/>
                    </a:cubicBezTo>
                    <a:lnTo>
                      <a:pt x="41412" y="41451"/>
                    </a:lnTo>
                    <a:cubicBezTo>
                      <a:pt x="42365" y="42309"/>
                      <a:pt x="43508" y="42690"/>
                      <a:pt x="44651" y="42690"/>
                    </a:cubicBezTo>
                    <a:cubicBezTo>
                      <a:pt x="45984" y="42690"/>
                      <a:pt x="47223" y="42213"/>
                      <a:pt x="48175" y="41166"/>
                    </a:cubicBezTo>
                    <a:cubicBezTo>
                      <a:pt x="49604" y="39642"/>
                      <a:pt x="49699" y="37451"/>
                      <a:pt x="48842" y="35736"/>
                    </a:cubicBezTo>
                    <a:cubicBezTo>
                      <a:pt x="51033" y="34879"/>
                      <a:pt x="52747" y="33831"/>
                      <a:pt x="53890" y="32498"/>
                    </a:cubicBezTo>
                    <a:cubicBezTo>
                      <a:pt x="55033" y="31164"/>
                      <a:pt x="57129" y="27545"/>
                      <a:pt x="52461" y="232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2C18494-242A-3F3D-7C86-673FFC5925F7}"/>
                </a:ext>
              </a:extLst>
            </p:cNvPr>
            <p:cNvGrpSpPr/>
            <p:nvPr/>
          </p:nvGrpSpPr>
          <p:grpSpPr>
            <a:xfrm>
              <a:off x="5394618" y="2256329"/>
              <a:ext cx="431419" cy="716227"/>
              <a:chOff x="5362719" y="2298861"/>
              <a:chExt cx="431419" cy="716227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02824B2-0439-A398-2846-D10A5D97F705}"/>
                  </a:ext>
                </a:extLst>
              </p:cNvPr>
              <p:cNvGrpSpPr/>
              <p:nvPr/>
            </p:nvGrpSpPr>
            <p:grpSpPr>
              <a:xfrm>
                <a:off x="5362719" y="2298861"/>
                <a:ext cx="395095" cy="570977"/>
                <a:chOff x="4702951" y="5320798"/>
                <a:chExt cx="350520" cy="462914"/>
              </a:xfrm>
            </p:grpSpPr>
            <p:sp>
              <p:nvSpPr>
                <p:cNvPr id="169" name="Freeform: Shape 696">
                  <a:extLst>
                    <a:ext uri="{FF2B5EF4-FFF2-40B4-BE49-F238E27FC236}">
                      <a16:creationId xmlns:a16="http://schemas.microsoft.com/office/drawing/2014/main" id="{B3736700-7EB4-4BC9-6C1F-583BAF021850}"/>
                    </a:ext>
                  </a:extLst>
                </p:cNvPr>
                <p:cNvSpPr/>
                <p:nvPr/>
              </p:nvSpPr>
              <p:spPr>
                <a:xfrm>
                  <a:off x="4712762" y="5330609"/>
                  <a:ext cx="330898" cy="443293"/>
                </a:xfrm>
                <a:custGeom>
                  <a:avLst/>
                  <a:gdLst>
                    <a:gd name="connsiteX0" fmla="*/ 330613 w 330898"/>
                    <a:gd name="connsiteY0" fmla="*/ 115157 h 443293"/>
                    <a:gd name="connsiteX1" fmla="*/ 205549 w 330898"/>
                    <a:gd name="connsiteY1" fmla="*/ 114586 h 443293"/>
                    <a:gd name="connsiteX2" fmla="*/ 197263 w 330898"/>
                    <a:gd name="connsiteY2" fmla="*/ 114586 h 443293"/>
                    <a:gd name="connsiteX3" fmla="*/ 197072 w 330898"/>
                    <a:gd name="connsiteY3" fmla="*/ 0 h 443293"/>
                    <a:gd name="connsiteX4" fmla="*/ 0 w 330898"/>
                    <a:gd name="connsiteY4" fmla="*/ 0 h 443293"/>
                    <a:gd name="connsiteX5" fmla="*/ 0 w 330898"/>
                    <a:gd name="connsiteY5" fmla="*/ 443294 h 443293"/>
                    <a:gd name="connsiteX6" fmla="*/ 330899 w 330898"/>
                    <a:gd name="connsiteY6" fmla="*/ 443294 h 443293"/>
                    <a:gd name="connsiteX7" fmla="*/ 330613 w 330898"/>
                    <a:gd name="connsiteY7" fmla="*/ 115157 h 44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0898" h="443293">
                      <a:moveTo>
                        <a:pt x="330613" y="115157"/>
                      </a:moveTo>
                      <a:lnTo>
                        <a:pt x="205549" y="114586"/>
                      </a:lnTo>
                      <a:lnTo>
                        <a:pt x="197263" y="114586"/>
                      </a:lnTo>
                      <a:lnTo>
                        <a:pt x="197072" y="0"/>
                      </a:lnTo>
                      <a:lnTo>
                        <a:pt x="0" y="0"/>
                      </a:lnTo>
                      <a:lnTo>
                        <a:pt x="0" y="443294"/>
                      </a:lnTo>
                      <a:lnTo>
                        <a:pt x="330899" y="443294"/>
                      </a:lnTo>
                      <a:cubicBezTo>
                        <a:pt x="330899" y="333947"/>
                        <a:pt x="330708" y="224600"/>
                        <a:pt x="330613" y="115157"/>
                      </a:cubicBezTo>
                      <a:close/>
                    </a:path>
                  </a:pathLst>
                </a:custGeom>
                <a:solidFill>
                  <a:srgbClr val="FFC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0" name="Graphic 104">
                  <a:extLst>
                    <a:ext uri="{FF2B5EF4-FFF2-40B4-BE49-F238E27FC236}">
                      <a16:creationId xmlns:a16="http://schemas.microsoft.com/office/drawing/2014/main" id="{A2D69329-59FC-9217-4DB6-82BC13C18F2B}"/>
                    </a:ext>
                  </a:extLst>
                </p:cNvPr>
                <p:cNvGrpSpPr/>
                <p:nvPr/>
              </p:nvGrpSpPr>
              <p:grpSpPr>
                <a:xfrm>
                  <a:off x="4702951" y="5320798"/>
                  <a:ext cx="350520" cy="462914"/>
                  <a:chOff x="9119740" y="5462286"/>
                  <a:chExt cx="350520" cy="462914"/>
                </a:xfrm>
                <a:solidFill>
                  <a:srgbClr val="000000"/>
                </a:solidFill>
              </p:grpSpPr>
              <p:sp>
                <p:nvSpPr>
                  <p:cNvPr id="171" name="Freeform: Shape 698">
                    <a:extLst>
                      <a:ext uri="{FF2B5EF4-FFF2-40B4-BE49-F238E27FC236}">
                        <a16:creationId xmlns:a16="http://schemas.microsoft.com/office/drawing/2014/main" id="{69CB63AC-72CB-6772-3218-4551D2E6A8D8}"/>
                      </a:ext>
                    </a:extLst>
                  </p:cNvPr>
                  <p:cNvSpPr/>
                  <p:nvPr/>
                </p:nvSpPr>
                <p:spPr>
                  <a:xfrm>
                    <a:off x="9119740" y="5462286"/>
                    <a:ext cx="350520" cy="462914"/>
                  </a:xfrm>
                  <a:custGeom>
                    <a:avLst/>
                    <a:gdLst>
                      <a:gd name="connsiteX0" fmla="*/ 350330 w 350520"/>
                      <a:gd name="connsiteY0" fmla="*/ 133350 h 462914"/>
                      <a:gd name="connsiteX1" fmla="*/ 350234 w 350520"/>
                      <a:gd name="connsiteY1" fmla="*/ 132779 h 462914"/>
                      <a:gd name="connsiteX2" fmla="*/ 349091 w 350520"/>
                      <a:gd name="connsiteY2" fmla="*/ 130588 h 462914"/>
                      <a:gd name="connsiteX3" fmla="*/ 219837 w 350520"/>
                      <a:gd name="connsiteY3" fmla="*/ 1333 h 462914"/>
                      <a:gd name="connsiteX4" fmla="*/ 217646 w 350520"/>
                      <a:gd name="connsiteY4" fmla="*/ 191 h 462914"/>
                      <a:gd name="connsiteX5" fmla="*/ 217075 w 350520"/>
                      <a:gd name="connsiteY5" fmla="*/ 95 h 462914"/>
                      <a:gd name="connsiteX6" fmla="*/ 216408 w 350520"/>
                      <a:gd name="connsiteY6" fmla="*/ 0 h 462914"/>
                      <a:gd name="connsiteX7" fmla="*/ 4763 w 350520"/>
                      <a:gd name="connsiteY7" fmla="*/ 0 h 462914"/>
                      <a:gd name="connsiteX8" fmla="*/ 0 w 350520"/>
                      <a:gd name="connsiteY8" fmla="*/ 4763 h 462914"/>
                      <a:gd name="connsiteX9" fmla="*/ 0 w 350520"/>
                      <a:gd name="connsiteY9" fmla="*/ 458153 h 462914"/>
                      <a:gd name="connsiteX10" fmla="*/ 4763 w 350520"/>
                      <a:gd name="connsiteY10" fmla="*/ 462915 h 462914"/>
                      <a:gd name="connsiteX11" fmla="*/ 345758 w 350520"/>
                      <a:gd name="connsiteY11" fmla="*/ 462915 h 462914"/>
                      <a:gd name="connsiteX12" fmla="*/ 350520 w 350520"/>
                      <a:gd name="connsiteY12" fmla="*/ 458153 h 462914"/>
                      <a:gd name="connsiteX13" fmla="*/ 350520 w 350520"/>
                      <a:gd name="connsiteY13" fmla="*/ 133922 h 462914"/>
                      <a:gd name="connsiteX14" fmla="*/ 350425 w 350520"/>
                      <a:gd name="connsiteY14" fmla="*/ 133350 h 462914"/>
                      <a:gd name="connsiteX15" fmla="*/ 9525 w 350520"/>
                      <a:gd name="connsiteY15" fmla="*/ 453390 h 462914"/>
                      <a:gd name="connsiteX16" fmla="*/ 9525 w 350520"/>
                      <a:gd name="connsiteY16" fmla="*/ 9525 h 462914"/>
                      <a:gd name="connsiteX17" fmla="*/ 211741 w 350520"/>
                      <a:gd name="connsiteY17" fmla="*/ 9525 h 462914"/>
                      <a:gd name="connsiteX18" fmla="*/ 211741 w 350520"/>
                      <a:gd name="connsiteY18" fmla="*/ 133922 h 462914"/>
                      <a:gd name="connsiteX19" fmla="*/ 216503 w 350520"/>
                      <a:gd name="connsiteY19" fmla="*/ 138684 h 462914"/>
                      <a:gd name="connsiteX20" fmla="*/ 340900 w 350520"/>
                      <a:gd name="connsiteY20" fmla="*/ 138684 h 462914"/>
                      <a:gd name="connsiteX21" fmla="*/ 340900 w 350520"/>
                      <a:gd name="connsiteY21" fmla="*/ 453390 h 462914"/>
                      <a:gd name="connsiteX22" fmla="*/ 9525 w 350520"/>
                      <a:gd name="connsiteY22" fmla="*/ 453390 h 462914"/>
                      <a:gd name="connsiteX23" fmla="*/ 221266 w 350520"/>
                      <a:gd name="connsiteY23" fmla="*/ 129159 h 462914"/>
                      <a:gd name="connsiteX24" fmla="*/ 221266 w 350520"/>
                      <a:gd name="connsiteY24" fmla="*/ 16193 h 462914"/>
                      <a:gd name="connsiteX25" fmla="*/ 334232 w 350520"/>
                      <a:gd name="connsiteY25" fmla="*/ 129159 h 462914"/>
                      <a:gd name="connsiteX26" fmla="*/ 221266 w 350520"/>
                      <a:gd name="connsiteY26" fmla="*/ 129159 h 462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50520" h="462914">
                        <a:moveTo>
                          <a:pt x="350330" y="133350"/>
                        </a:moveTo>
                        <a:cubicBezTo>
                          <a:pt x="350330" y="133350"/>
                          <a:pt x="350330" y="132969"/>
                          <a:pt x="350234" y="132779"/>
                        </a:cubicBezTo>
                        <a:cubicBezTo>
                          <a:pt x="350044" y="132017"/>
                          <a:pt x="349663" y="131255"/>
                          <a:pt x="349091" y="130588"/>
                        </a:cubicBezTo>
                        <a:lnTo>
                          <a:pt x="219837" y="1333"/>
                        </a:lnTo>
                        <a:cubicBezTo>
                          <a:pt x="219266" y="762"/>
                          <a:pt x="218504" y="381"/>
                          <a:pt x="217646" y="191"/>
                        </a:cubicBezTo>
                        <a:cubicBezTo>
                          <a:pt x="217456" y="191"/>
                          <a:pt x="217265" y="191"/>
                          <a:pt x="217075" y="95"/>
                        </a:cubicBezTo>
                        <a:cubicBezTo>
                          <a:pt x="216884" y="95"/>
                          <a:pt x="216694" y="0"/>
                          <a:pt x="216408" y="0"/>
                        </a:cubicBezTo>
                        <a:lnTo>
                          <a:pt x="4763" y="0"/>
                        </a:lnTo>
                        <a:cubicBezTo>
                          <a:pt x="2096" y="0"/>
                          <a:pt x="0" y="2096"/>
                          <a:pt x="0" y="4763"/>
                        </a:cubicBezTo>
                        <a:lnTo>
                          <a:pt x="0" y="458153"/>
                        </a:lnTo>
                        <a:cubicBezTo>
                          <a:pt x="0" y="460820"/>
                          <a:pt x="2096" y="462915"/>
                          <a:pt x="4763" y="462915"/>
                        </a:cubicBezTo>
                        <a:lnTo>
                          <a:pt x="345758" y="462915"/>
                        </a:lnTo>
                        <a:cubicBezTo>
                          <a:pt x="348425" y="462915"/>
                          <a:pt x="350520" y="460820"/>
                          <a:pt x="350520" y="458153"/>
                        </a:cubicBezTo>
                        <a:lnTo>
                          <a:pt x="350520" y="133922"/>
                        </a:lnTo>
                        <a:cubicBezTo>
                          <a:pt x="350520" y="133922"/>
                          <a:pt x="350520" y="133541"/>
                          <a:pt x="350425" y="133350"/>
                        </a:cubicBezTo>
                        <a:close/>
                        <a:moveTo>
                          <a:pt x="9525" y="453390"/>
                        </a:moveTo>
                        <a:lnTo>
                          <a:pt x="9525" y="9525"/>
                        </a:lnTo>
                        <a:lnTo>
                          <a:pt x="211741" y="9525"/>
                        </a:lnTo>
                        <a:lnTo>
                          <a:pt x="211741" y="133922"/>
                        </a:lnTo>
                        <a:cubicBezTo>
                          <a:pt x="211741" y="136589"/>
                          <a:pt x="213836" y="138684"/>
                          <a:pt x="216503" y="138684"/>
                        </a:cubicBezTo>
                        <a:lnTo>
                          <a:pt x="340900" y="138684"/>
                        </a:lnTo>
                        <a:lnTo>
                          <a:pt x="340900" y="453390"/>
                        </a:lnTo>
                        <a:lnTo>
                          <a:pt x="9525" y="453390"/>
                        </a:lnTo>
                        <a:close/>
                        <a:moveTo>
                          <a:pt x="221266" y="129159"/>
                        </a:moveTo>
                        <a:lnTo>
                          <a:pt x="221266" y="16193"/>
                        </a:lnTo>
                        <a:lnTo>
                          <a:pt x="334232" y="129159"/>
                        </a:lnTo>
                        <a:lnTo>
                          <a:pt x="221266" y="129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699">
                    <a:extLst>
                      <a:ext uri="{FF2B5EF4-FFF2-40B4-BE49-F238E27FC236}">
                        <a16:creationId xmlns:a16="http://schemas.microsoft.com/office/drawing/2014/main" id="{A29994D9-BCCE-78B8-24FF-0F522BC1480B}"/>
                      </a:ext>
                    </a:extLst>
                  </p:cNvPr>
                  <p:cNvSpPr/>
                  <p:nvPr/>
                </p:nvSpPr>
                <p:spPr>
                  <a:xfrm>
                    <a:off x="9171461" y="5543534"/>
                    <a:ext cx="128301" cy="9525"/>
                  </a:xfrm>
                  <a:custGeom>
                    <a:avLst/>
                    <a:gdLst>
                      <a:gd name="connsiteX0" fmla="*/ 4763 w 128301"/>
                      <a:gd name="connsiteY0" fmla="*/ 9525 h 9525"/>
                      <a:gd name="connsiteX1" fmla="*/ 123539 w 128301"/>
                      <a:gd name="connsiteY1" fmla="*/ 9525 h 9525"/>
                      <a:gd name="connsiteX2" fmla="*/ 128302 w 128301"/>
                      <a:gd name="connsiteY2" fmla="*/ 4763 h 9525"/>
                      <a:gd name="connsiteX3" fmla="*/ 123539 w 128301"/>
                      <a:gd name="connsiteY3" fmla="*/ 0 h 9525"/>
                      <a:gd name="connsiteX4" fmla="*/ 4763 w 128301"/>
                      <a:gd name="connsiteY4" fmla="*/ 0 h 9525"/>
                      <a:gd name="connsiteX5" fmla="*/ 0 w 128301"/>
                      <a:gd name="connsiteY5" fmla="*/ 4763 h 9525"/>
                      <a:gd name="connsiteX6" fmla="*/ 4763 w 128301"/>
                      <a:gd name="connsiteY6" fmla="*/ 952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301" h="9525">
                        <a:moveTo>
                          <a:pt x="4763" y="9525"/>
                        </a:moveTo>
                        <a:lnTo>
                          <a:pt x="123539" y="9525"/>
                        </a:lnTo>
                        <a:cubicBezTo>
                          <a:pt x="126206" y="9525"/>
                          <a:pt x="128302" y="7430"/>
                          <a:pt x="128302" y="4763"/>
                        </a:cubicBezTo>
                        <a:cubicBezTo>
                          <a:pt x="128302" y="2096"/>
                          <a:pt x="126206" y="0"/>
                          <a:pt x="123539" y="0"/>
                        </a:cubicBezTo>
                        <a:lnTo>
                          <a:pt x="4763" y="0"/>
                        </a:lnTo>
                        <a:cubicBezTo>
                          <a:pt x="2096" y="0"/>
                          <a:pt x="0" y="2096"/>
                          <a:pt x="0" y="4763"/>
                        </a:cubicBezTo>
                        <a:cubicBezTo>
                          <a:pt x="0" y="7430"/>
                          <a:pt x="2096" y="9525"/>
                          <a:pt x="4763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: Shape 700">
                    <a:extLst>
                      <a:ext uri="{FF2B5EF4-FFF2-40B4-BE49-F238E27FC236}">
                        <a16:creationId xmlns:a16="http://schemas.microsoft.com/office/drawing/2014/main" id="{F26C47AA-151B-A51E-7AF6-82FEE1480E96}"/>
                      </a:ext>
                    </a:extLst>
                  </p:cNvPr>
                  <p:cNvSpPr/>
                  <p:nvPr/>
                </p:nvSpPr>
                <p:spPr>
                  <a:xfrm>
                    <a:off x="9171461" y="5648500"/>
                    <a:ext cx="242125" cy="9525"/>
                  </a:xfrm>
                  <a:custGeom>
                    <a:avLst/>
                    <a:gdLst>
                      <a:gd name="connsiteX0" fmla="*/ 237363 w 242125"/>
                      <a:gd name="connsiteY0" fmla="*/ 0 h 9525"/>
                      <a:gd name="connsiteX1" fmla="*/ 4763 w 242125"/>
                      <a:gd name="connsiteY1" fmla="*/ 0 h 9525"/>
                      <a:gd name="connsiteX2" fmla="*/ 0 w 242125"/>
                      <a:gd name="connsiteY2" fmla="*/ 4763 h 9525"/>
                      <a:gd name="connsiteX3" fmla="*/ 4763 w 242125"/>
                      <a:gd name="connsiteY3" fmla="*/ 9525 h 9525"/>
                      <a:gd name="connsiteX4" fmla="*/ 237363 w 242125"/>
                      <a:gd name="connsiteY4" fmla="*/ 9525 h 9525"/>
                      <a:gd name="connsiteX5" fmla="*/ 242126 w 242125"/>
                      <a:gd name="connsiteY5" fmla="*/ 4763 h 9525"/>
                      <a:gd name="connsiteX6" fmla="*/ 237363 w 242125"/>
                      <a:gd name="connsiteY6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2125" h="9525">
                        <a:moveTo>
                          <a:pt x="237363" y="0"/>
                        </a:moveTo>
                        <a:lnTo>
                          <a:pt x="4763" y="0"/>
                        </a:lnTo>
                        <a:cubicBezTo>
                          <a:pt x="2096" y="0"/>
                          <a:pt x="0" y="2095"/>
                          <a:pt x="0" y="4763"/>
                        </a:cubicBezTo>
                        <a:cubicBezTo>
                          <a:pt x="0" y="7430"/>
                          <a:pt x="2096" y="9525"/>
                          <a:pt x="4763" y="9525"/>
                        </a:cubicBezTo>
                        <a:lnTo>
                          <a:pt x="237363" y="9525"/>
                        </a:lnTo>
                        <a:cubicBezTo>
                          <a:pt x="240030" y="9525"/>
                          <a:pt x="242126" y="7430"/>
                          <a:pt x="242126" y="4763"/>
                        </a:cubicBezTo>
                        <a:cubicBezTo>
                          <a:pt x="242126" y="2095"/>
                          <a:pt x="240030" y="0"/>
                          <a:pt x="23736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701">
                    <a:extLst>
                      <a:ext uri="{FF2B5EF4-FFF2-40B4-BE49-F238E27FC236}">
                        <a16:creationId xmlns:a16="http://schemas.microsoft.com/office/drawing/2014/main" id="{6E523312-DAE9-3A54-E41C-45D7DA57CF22}"/>
                      </a:ext>
                    </a:extLst>
                  </p:cNvPr>
                  <p:cNvSpPr/>
                  <p:nvPr/>
                </p:nvSpPr>
                <p:spPr>
                  <a:xfrm>
                    <a:off x="9171461" y="5700601"/>
                    <a:ext cx="242125" cy="9525"/>
                  </a:xfrm>
                  <a:custGeom>
                    <a:avLst/>
                    <a:gdLst>
                      <a:gd name="connsiteX0" fmla="*/ 237363 w 242125"/>
                      <a:gd name="connsiteY0" fmla="*/ 0 h 9525"/>
                      <a:gd name="connsiteX1" fmla="*/ 4763 w 242125"/>
                      <a:gd name="connsiteY1" fmla="*/ 0 h 9525"/>
                      <a:gd name="connsiteX2" fmla="*/ 0 w 242125"/>
                      <a:gd name="connsiteY2" fmla="*/ 4763 h 9525"/>
                      <a:gd name="connsiteX3" fmla="*/ 4763 w 242125"/>
                      <a:gd name="connsiteY3" fmla="*/ 9525 h 9525"/>
                      <a:gd name="connsiteX4" fmla="*/ 237363 w 242125"/>
                      <a:gd name="connsiteY4" fmla="*/ 9525 h 9525"/>
                      <a:gd name="connsiteX5" fmla="*/ 242126 w 242125"/>
                      <a:gd name="connsiteY5" fmla="*/ 4763 h 9525"/>
                      <a:gd name="connsiteX6" fmla="*/ 237363 w 242125"/>
                      <a:gd name="connsiteY6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2125" h="9525">
                        <a:moveTo>
                          <a:pt x="237363" y="0"/>
                        </a:moveTo>
                        <a:lnTo>
                          <a:pt x="4763" y="0"/>
                        </a:lnTo>
                        <a:cubicBezTo>
                          <a:pt x="2096" y="0"/>
                          <a:pt x="0" y="2096"/>
                          <a:pt x="0" y="4763"/>
                        </a:cubicBezTo>
                        <a:cubicBezTo>
                          <a:pt x="0" y="7430"/>
                          <a:pt x="2096" y="9525"/>
                          <a:pt x="4763" y="9525"/>
                        </a:cubicBezTo>
                        <a:lnTo>
                          <a:pt x="237363" y="9525"/>
                        </a:lnTo>
                        <a:cubicBezTo>
                          <a:pt x="240030" y="9525"/>
                          <a:pt x="242126" y="7430"/>
                          <a:pt x="242126" y="4763"/>
                        </a:cubicBezTo>
                        <a:cubicBezTo>
                          <a:pt x="242126" y="2096"/>
                          <a:pt x="240030" y="0"/>
                          <a:pt x="23736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702">
                    <a:extLst>
                      <a:ext uri="{FF2B5EF4-FFF2-40B4-BE49-F238E27FC236}">
                        <a16:creationId xmlns:a16="http://schemas.microsoft.com/office/drawing/2014/main" id="{09632DC2-33D3-00EB-F5F7-C52292A5AAB4}"/>
                      </a:ext>
                    </a:extLst>
                  </p:cNvPr>
                  <p:cNvSpPr/>
                  <p:nvPr/>
                </p:nvSpPr>
                <p:spPr>
                  <a:xfrm>
                    <a:off x="9171461" y="5851954"/>
                    <a:ext cx="155733" cy="9525"/>
                  </a:xfrm>
                  <a:custGeom>
                    <a:avLst/>
                    <a:gdLst>
                      <a:gd name="connsiteX0" fmla="*/ 150971 w 155733"/>
                      <a:gd name="connsiteY0" fmla="*/ 0 h 9525"/>
                      <a:gd name="connsiteX1" fmla="*/ 4763 w 155733"/>
                      <a:gd name="connsiteY1" fmla="*/ 0 h 9525"/>
                      <a:gd name="connsiteX2" fmla="*/ 0 w 155733"/>
                      <a:gd name="connsiteY2" fmla="*/ 4763 h 9525"/>
                      <a:gd name="connsiteX3" fmla="*/ 4763 w 155733"/>
                      <a:gd name="connsiteY3" fmla="*/ 9525 h 9525"/>
                      <a:gd name="connsiteX4" fmla="*/ 150971 w 155733"/>
                      <a:gd name="connsiteY4" fmla="*/ 9525 h 9525"/>
                      <a:gd name="connsiteX5" fmla="*/ 155734 w 155733"/>
                      <a:gd name="connsiteY5" fmla="*/ 4763 h 9525"/>
                      <a:gd name="connsiteX6" fmla="*/ 150971 w 155733"/>
                      <a:gd name="connsiteY6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733" h="9525">
                        <a:moveTo>
                          <a:pt x="150971" y="0"/>
                        </a:moveTo>
                        <a:lnTo>
                          <a:pt x="4763" y="0"/>
                        </a:lnTo>
                        <a:cubicBezTo>
                          <a:pt x="2096" y="0"/>
                          <a:pt x="0" y="2096"/>
                          <a:pt x="0" y="4763"/>
                        </a:cubicBezTo>
                        <a:cubicBezTo>
                          <a:pt x="0" y="7429"/>
                          <a:pt x="2096" y="9525"/>
                          <a:pt x="4763" y="9525"/>
                        </a:cubicBezTo>
                        <a:lnTo>
                          <a:pt x="150971" y="9525"/>
                        </a:lnTo>
                        <a:cubicBezTo>
                          <a:pt x="153638" y="9525"/>
                          <a:pt x="155734" y="7429"/>
                          <a:pt x="155734" y="4763"/>
                        </a:cubicBezTo>
                        <a:cubicBezTo>
                          <a:pt x="155734" y="2096"/>
                          <a:pt x="153638" y="0"/>
                          <a:pt x="15097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703">
                    <a:extLst>
                      <a:ext uri="{FF2B5EF4-FFF2-40B4-BE49-F238E27FC236}">
                        <a16:creationId xmlns:a16="http://schemas.microsoft.com/office/drawing/2014/main" id="{790BC139-6E40-4674-53D7-9AD3A8BEE34F}"/>
                      </a:ext>
                    </a:extLst>
                  </p:cNvPr>
                  <p:cNvSpPr/>
                  <p:nvPr/>
                </p:nvSpPr>
                <p:spPr>
                  <a:xfrm>
                    <a:off x="9171461" y="5752799"/>
                    <a:ext cx="222599" cy="9525"/>
                  </a:xfrm>
                  <a:custGeom>
                    <a:avLst/>
                    <a:gdLst>
                      <a:gd name="connsiteX0" fmla="*/ 217837 w 222599"/>
                      <a:gd name="connsiteY0" fmla="*/ 0 h 9525"/>
                      <a:gd name="connsiteX1" fmla="*/ 4763 w 222599"/>
                      <a:gd name="connsiteY1" fmla="*/ 0 h 9525"/>
                      <a:gd name="connsiteX2" fmla="*/ 0 w 222599"/>
                      <a:gd name="connsiteY2" fmla="*/ 4763 h 9525"/>
                      <a:gd name="connsiteX3" fmla="*/ 4763 w 222599"/>
                      <a:gd name="connsiteY3" fmla="*/ 9525 h 9525"/>
                      <a:gd name="connsiteX4" fmla="*/ 217837 w 222599"/>
                      <a:gd name="connsiteY4" fmla="*/ 9525 h 9525"/>
                      <a:gd name="connsiteX5" fmla="*/ 222599 w 222599"/>
                      <a:gd name="connsiteY5" fmla="*/ 4763 h 9525"/>
                      <a:gd name="connsiteX6" fmla="*/ 217837 w 222599"/>
                      <a:gd name="connsiteY6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599" h="9525">
                        <a:moveTo>
                          <a:pt x="217837" y="0"/>
                        </a:moveTo>
                        <a:lnTo>
                          <a:pt x="4763" y="0"/>
                        </a:lnTo>
                        <a:cubicBezTo>
                          <a:pt x="2096" y="0"/>
                          <a:pt x="0" y="2095"/>
                          <a:pt x="0" y="4763"/>
                        </a:cubicBezTo>
                        <a:cubicBezTo>
                          <a:pt x="0" y="7429"/>
                          <a:pt x="2096" y="9525"/>
                          <a:pt x="4763" y="9525"/>
                        </a:cubicBezTo>
                        <a:lnTo>
                          <a:pt x="217837" y="9525"/>
                        </a:lnTo>
                        <a:cubicBezTo>
                          <a:pt x="220504" y="9525"/>
                          <a:pt x="222599" y="7429"/>
                          <a:pt x="222599" y="4763"/>
                        </a:cubicBezTo>
                        <a:cubicBezTo>
                          <a:pt x="222599" y="2095"/>
                          <a:pt x="220504" y="0"/>
                          <a:pt x="21783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8" name="Graphic 23">
                <a:extLst>
                  <a:ext uri="{FF2B5EF4-FFF2-40B4-BE49-F238E27FC236}">
                    <a16:creationId xmlns:a16="http://schemas.microsoft.com/office/drawing/2014/main" id="{5EA5B2E2-FBBD-3712-FF19-DBFEA5F4BDA5}"/>
                  </a:ext>
                </a:extLst>
              </p:cNvPr>
              <p:cNvGrpSpPr/>
              <p:nvPr/>
            </p:nvGrpSpPr>
            <p:grpSpPr>
              <a:xfrm>
                <a:off x="5600265" y="2686278"/>
                <a:ext cx="193873" cy="328810"/>
                <a:chOff x="6369983" y="2745431"/>
                <a:chExt cx="318896" cy="473392"/>
              </a:xfrm>
              <a:solidFill>
                <a:srgbClr val="000000"/>
              </a:solidFill>
            </p:grpSpPr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F5208AD0-C466-C603-A538-C6BBFABDE0B5}"/>
                    </a:ext>
                  </a:extLst>
                </p:cNvPr>
                <p:cNvSpPr/>
                <p:nvPr/>
              </p:nvSpPr>
              <p:spPr>
                <a:xfrm>
                  <a:off x="6369983" y="2745431"/>
                  <a:ext cx="318896" cy="473392"/>
                </a:xfrm>
                <a:custGeom>
                  <a:avLst/>
                  <a:gdLst>
                    <a:gd name="connsiteX0" fmla="*/ 270891 w 318896"/>
                    <a:gd name="connsiteY0" fmla="*/ 288512 h 473392"/>
                    <a:gd name="connsiteX1" fmla="*/ 267653 w 318896"/>
                    <a:gd name="connsiteY1" fmla="*/ 276225 h 473392"/>
                    <a:gd name="connsiteX2" fmla="*/ 318897 w 318896"/>
                    <a:gd name="connsiteY2" fmla="*/ 159449 h 473392"/>
                    <a:gd name="connsiteX3" fmla="*/ 313658 w 318896"/>
                    <a:gd name="connsiteY3" fmla="*/ 119729 h 473392"/>
                    <a:gd name="connsiteX4" fmla="*/ 159449 w 318896"/>
                    <a:gd name="connsiteY4" fmla="*/ 0 h 473392"/>
                    <a:gd name="connsiteX5" fmla="*/ 0 w 318896"/>
                    <a:gd name="connsiteY5" fmla="*/ 159449 h 473392"/>
                    <a:gd name="connsiteX6" fmla="*/ 57341 w 318896"/>
                    <a:gd name="connsiteY6" fmla="*/ 281750 h 473392"/>
                    <a:gd name="connsiteX7" fmla="*/ 14954 w 318896"/>
                    <a:gd name="connsiteY7" fmla="*/ 441198 h 473392"/>
                    <a:gd name="connsiteX8" fmla="*/ 16478 w 318896"/>
                    <a:gd name="connsiteY8" fmla="*/ 446056 h 473392"/>
                    <a:gd name="connsiteX9" fmla="*/ 21527 w 318896"/>
                    <a:gd name="connsiteY9" fmla="*/ 446723 h 473392"/>
                    <a:gd name="connsiteX10" fmla="*/ 44196 w 318896"/>
                    <a:gd name="connsiteY10" fmla="*/ 435864 h 473392"/>
                    <a:gd name="connsiteX11" fmla="*/ 78867 w 318896"/>
                    <a:gd name="connsiteY11" fmla="*/ 419386 h 473392"/>
                    <a:gd name="connsiteX12" fmla="*/ 84392 w 318896"/>
                    <a:gd name="connsiteY12" fmla="*/ 427291 h 473392"/>
                    <a:gd name="connsiteX13" fmla="*/ 115348 w 318896"/>
                    <a:gd name="connsiteY13" fmla="*/ 471392 h 473392"/>
                    <a:gd name="connsiteX14" fmla="*/ 119253 w 318896"/>
                    <a:gd name="connsiteY14" fmla="*/ 473393 h 473392"/>
                    <a:gd name="connsiteX15" fmla="*/ 120110 w 318896"/>
                    <a:gd name="connsiteY15" fmla="*/ 473393 h 473392"/>
                    <a:gd name="connsiteX16" fmla="*/ 123825 w 318896"/>
                    <a:gd name="connsiteY16" fmla="*/ 469868 h 473392"/>
                    <a:gd name="connsiteX17" fmla="*/ 125540 w 318896"/>
                    <a:gd name="connsiteY17" fmla="*/ 463296 h 473392"/>
                    <a:gd name="connsiteX18" fmla="*/ 159544 w 318896"/>
                    <a:gd name="connsiteY18" fmla="*/ 332613 h 473392"/>
                    <a:gd name="connsiteX19" fmla="*/ 161925 w 318896"/>
                    <a:gd name="connsiteY19" fmla="*/ 323564 h 473392"/>
                    <a:gd name="connsiteX20" fmla="*/ 162116 w 318896"/>
                    <a:gd name="connsiteY20" fmla="*/ 322707 h 473392"/>
                    <a:gd name="connsiteX21" fmla="*/ 162401 w 318896"/>
                    <a:gd name="connsiteY21" fmla="*/ 323564 h 473392"/>
                    <a:gd name="connsiteX22" fmla="*/ 164973 w 318896"/>
                    <a:gd name="connsiteY22" fmla="*/ 332994 h 473392"/>
                    <a:gd name="connsiteX23" fmla="*/ 166306 w 318896"/>
                    <a:gd name="connsiteY23" fmla="*/ 338042 h 473392"/>
                    <a:gd name="connsiteX24" fmla="*/ 202025 w 318896"/>
                    <a:gd name="connsiteY24" fmla="*/ 469964 h 473392"/>
                    <a:gd name="connsiteX25" fmla="*/ 205835 w 318896"/>
                    <a:gd name="connsiteY25" fmla="*/ 473393 h 473392"/>
                    <a:gd name="connsiteX26" fmla="*/ 206693 w 318896"/>
                    <a:gd name="connsiteY26" fmla="*/ 473393 h 473392"/>
                    <a:gd name="connsiteX27" fmla="*/ 210598 w 318896"/>
                    <a:gd name="connsiteY27" fmla="*/ 471392 h 473392"/>
                    <a:gd name="connsiteX28" fmla="*/ 219647 w 318896"/>
                    <a:gd name="connsiteY28" fmla="*/ 458534 h 473392"/>
                    <a:gd name="connsiteX29" fmla="*/ 247078 w 318896"/>
                    <a:gd name="connsiteY29" fmla="*/ 419386 h 473392"/>
                    <a:gd name="connsiteX30" fmla="*/ 257270 w 318896"/>
                    <a:gd name="connsiteY30" fmla="*/ 424244 h 473392"/>
                    <a:gd name="connsiteX31" fmla="*/ 304419 w 318896"/>
                    <a:gd name="connsiteY31" fmla="*/ 446723 h 473392"/>
                    <a:gd name="connsiteX32" fmla="*/ 309277 w 318896"/>
                    <a:gd name="connsiteY32" fmla="*/ 446151 h 473392"/>
                    <a:gd name="connsiteX33" fmla="*/ 309467 w 318896"/>
                    <a:gd name="connsiteY33" fmla="*/ 446151 h 473392"/>
                    <a:gd name="connsiteX34" fmla="*/ 311087 w 318896"/>
                    <a:gd name="connsiteY34" fmla="*/ 441293 h 473392"/>
                    <a:gd name="connsiteX35" fmla="*/ 273653 w 318896"/>
                    <a:gd name="connsiteY35" fmla="*/ 298799 h 473392"/>
                    <a:gd name="connsiteX36" fmla="*/ 270986 w 318896"/>
                    <a:gd name="connsiteY36" fmla="*/ 288608 h 473392"/>
                    <a:gd name="connsiteX37" fmla="*/ 152400 w 318896"/>
                    <a:gd name="connsiteY37" fmla="*/ 322326 h 473392"/>
                    <a:gd name="connsiteX38" fmla="*/ 150114 w 318896"/>
                    <a:gd name="connsiteY38" fmla="*/ 331280 h 473392"/>
                    <a:gd name="connsiteX39" fmla="*/ 118396 w 318896"/>
                    <a:gd name="connsiteY39" fmla="*/ 453009 h 473392"/>
                    <a:gd name="connsiteX40" fmla="*/ 117253 w 318896"/>
                    <a:gd name="connsiteY40" fmla="*/ 457486 h 473392"/>
                    <a:gd name="connsiteX41" fmla="*/ 93250 w 318896"/>
                    <a:gd name="connsiteY41" fmla="*/ 423196 h 473392"/>
                    <a:gd name="connsiteX42" fmla="*/ 84392 w 318896"/>
                    <a:gd name="connsiteY42" fmla="*/ 410623 h 473392"/>
                    <a:gd name="connsiteX43" fmla="*/ 80486 w 318896"/>
                    <a:gd name="connsiteY43" fmla="*/ 408623 h 473392"/>
                    <a:gd name="connsiteX44" fmla="*/ 78486 w 318896"/>
                    <a:gd name="connsiteY44" fmla="*/ 409099 h 473392"/>
                    <a:gd name="connsiteX45" fmla="*/ 47530 w 318896"/>
                    <a:gd name="connsiteY45" fmla="*/ 423863 h 473392"/>
                    <a:gd name="connsiteX46" fmla="*/ 26765 w 318896"/>
                    <a:gd name="connsiteY46" fmla="*/ 433769 h 473392"/>
                    <a:gd name="connsiteX47" fmla="*/ 65437 w 318896"/>
                    <a:gd name="connsiteY47" fmla="*/ 288417 h 473392"/>
                    <a:gd name="connsiteX48" fmla="*/ 69818 w 318896"/>
                    <a:gd name="connsiteY48" fmla="*/ 291370 h 473392"/>
                    <a:gd name="connsiteX49" fmla="*/ 71057 w 318896"/>
                    <a:gd name="connsiteY49" fmla="*/ 292227 h 473392"/>
                    <a:gd name="connsiteX50" fmla="*/ 83439 w 318896"/>
                    <a:gd name="connsiteY50" fmla="*/ 299752 h 473392"/>
                    <a:gd name="connsiteX51" fmla="*/ 83630 w 318896"/>
                    <a:gd name="connsiteY51" fmla="*/ 299752 h 473392"/>
                    <a:gd name="connsiteX52" fmla="*/ 97345 w 318896"/>
                    <a:gd name="connsiteY52" fmla="*/ 306515 h 473392"/>
                    <a:gd name="connsiteX53" fmla="*/ 98107 w 318896"/>
                    <a:gd name="connsiteY53" fmla="*/ 306800 h 473392"/>
                    <a:gd name="connsiteX54" fmla="*/ 102775 w 318896"/>
                    <a:gd name="connsiteY54" fmla="*/ 308610 h 473392"/>
                    <a:gd name="connsiteX55" fmla="*/ 100870 w 318896"/>
                    <a:gd name="connsiteY55" fmla="*/ 315563 h 473392"/>
                    <a:gd name="connsiteX56" fmla="*/ 85249 w 318896"/>
                    <a:gd name="connsiteY56" fmla="*/ 373285 h 473392"/>
                    <a:gd name="connsiteX57" fmla="*/ 88582 w 318896"/>
                    <a:gd name="connsiteY57" fmla="*/ 379095 h 473392"/>
                    <a:gd name="connsiteX58" fmla="*/ 89821 w 318896"/>
                    <a:gd name="connsiteY58" fmla="*/ 379286 h 473392"/>
                    <a:gd name="connsiteX59" fmla="*/ 94393 w 318896"/>
                    <a:gd name="connsiteY59" fmla="*/ 375761 h 473392"/>
                    <a:gd name="connsiteX60" fmla="*/ 109538 w 318896"/>
                    <a:gd name="connsiteY60" fmla="*/ 319754 h 473392"/>
                    <a:gd name="connsiteX61" fmla="*/ 111728 w 318896"/>
                    <a:gd name="connsiteY61" fmla="*/ 311753 h 473392"/>
                    <a:gd name="connsiteX62" fmla="*/ 113919 w 318896"/>
                    <a:gd name="connsiteY62" fmla="*/ 312325 h 473392"/>
                    <a:gd name="connsiteX63" fmla="*/ 119825 w 318896"/>
                    <a:gd name="connsiteY63" fmla="*/ 313849 h 473392"/>
                    <a:gd name="connsiteX64" fmla="*/ 125444 w 318896"/>
                    <a:gd name="connsiteY64" fmla="*/ 315278 h 473392"/>
                    <a:gd name="connsiteX65" fmla="*/ 128206 w 318896"/>
                    <a:gd name="connsiteY65" fmla="*/ 315944 h 473392"/>
                    <a:gd name="connsiteX66" fmla="*/ 142685 w 318896"/>
                    <a:gd name="connsiteY66" fmla="*/ 318135 h 473392"/>
                    <a:gd name="connsiteX67" fmla="*/ 144971 w 318896"/>
                    <a:gd name="connsiteY67" fmla="*/ 318326 h 473392"/>
                    <a:gd name="connsiteX68" fmla="*/ 153353 w 318896"/>
                    <a:gd name="connsiteY68" fmla="*/ 318992 h 473392"/>
                    <a:gd name="connsiteX69" fmla="*/ 152400 w 318896"/>
                    <a:gd name="connsiteY69" fmla="*/ 322516 h 473392"/>
                    <a:gd name="connsiteX70" fmla="*/ 159449 w 318896"/>
                    <a:gd name="connsiteY70" fmla="*/ 309372 h 473392"/>
                    <a:gd name="connsiteX71" fmla="*/ 145161 w 318896"/>
                    <a:gd name="connsiteY71" fmla="*/ 308610 h 473392"/>
                    <a:gd name="connsiteX72" fmla="*/ 141351 w 318896"/>
                    <a:gd name="connsiteY72" fmla="*/ 308134 h 473392"/>
                    <a:gd name="connsiteX73" fmla="*/ 131159 w 318896"/>
                    <a:gd name="connsiteY73" fmla="*/ 306610 h 473392"/>
                    <a:gd name="connsiteX74" fmla="*/ 126682 w 318896"/>
                    <a:gd name="connsiteY74" fmla="*/ 305657 h 473392"/>
                    <a:gd name="connsiteX75" fmla="*/ 117348 w 318896"/>
                    <a:gd name="connsiteY75" fmla="*/ 303276 h 473392"/>
                    <a:gd name="connsiteX76" fmla="*/ 113157 w 318896"/>
                    <a:gd name="connsiteY76" fmla="*/ 302038 h 473392"/>
                    <a:gd name="connsiteX77" fmla="*/ 103442 w 318896"/>
                    <a:gd name="connsiteY77" fmla="*/ 298514 h 473392"/>
                    <a:gd name="connsiteX78" fmla="*/ 100298 w 318896"/>
                    <a:gd name="connsiteY78" fmla="*/ 297275 h 473392"/>
                    <a:gd name="connsiteX79" fmla="*/ 61055 w 318896"/>
                    <a:gd name="connsiteY79" fmla="*/ 272415 h 473392"/>
                    <a:gd name="connsiteX80" fmla="*/ 9525 w 318896"/>
                    <a:gd name="connsiteY80" fmla="*/ 159544 h 473392"/>
                    <a:gd name="connsiteX81" fmla="*/ 159449 w 318896"/>
                    <a:gd name="connsiteY81" fmla="*/ 9620 h 473392"/>
                    <a:gd name="connsiteX82" fmla="*/ 272415 w 318896"/>
                    <a:gd name="connsiteY82" fmla="*/ 61246 h 473392"/>
                    <a:gd name="connsiteX83" fmla="*/ 309372 w 318896"/>
                    <a:gd name="connsiteY83" fmla="*/ 159544 h 473392"/>
                    <a:gd name="connsiteX84" fmla="*/ 255842 w 318896"/>
                    <a:gd name="connsiteY84" fmla="*/ 274225 h 473392"/>
                    <a:gd name="connsiteX85" fmla="*/ 253365 w 318896"/>
                    <a:gd name="connsiteY85" fmla="*/ 276320 h 473392"/>
                    <a:gd name="connsiteX86" fmla="*/ 245174 w 318896"/>
                    <a:gd name="connsiteY86" fmla="*/ 282416 h 473392"/>
                    <a:gd name="connsiteX87" fmla="*/ 242030 w 318896"/>
                    <a:gd name="connsiteY87" fmla="*/ 284607 h 473392"/>
                    <a:gd name="connsiteX88" fmla="*/ 232315 w 318896"/>
                    <a:gd name="connsiteY88" fmla="*/ 290513 h 473392"/>
                    <a:gd name="connsiteX89" fmla="*/ 230505 w 318896"/>
                    <a:gd name="connsiteY89" fmla="*/ 291560 h 473392"/>
                    <a:gd name="connsiteX90" fmla="*/ 218027 w 318896"/>
                    <a:gd name="connsiteY90" fmla="*/ 297561 h 473392"/>
                    <a:gd name="connsiteX91" fmla="*/ 216313 w 318896"/>
                    <a:gd name="connsiteY91" fmla="*/ 298228 h 473392"/>
                    <a:gd name="connsiteX92" fmla="*/ 159449 w 318896"/>
                    <a:gd name="connsiteY92" fmla="*/ 309467 h 473392"/>
                    <a:gd name="connsiteX93" fmla="*/ 247460 w 318896"/>
                    <a:gd name="connsiteY93" fmla="*/ 409004 h 473392"/>
                    <a:gd name="connsiteX94" fmla="*/ 241554 w 318896"/>
                    <a:gd name="connsiteY94" fmla="*/ 410528 h 473392"/>
                    <a:gd name="connsiteX95" fmla="*/ 216313 w 318896"/>
                    <a:gd name="connsiteY95" fmla="*/ 446532 h 473392"/>
                    <a:gd name="connsiteX96" fmla="*/ 208598 w 318896"/>
                    <a:gd name="connsiteY96" fmla="*/ 457581 h 473392"/>
                    <a:gd name="connsiteX97" fmla="*/ 172403 w 318896"/>
                    <a:gd name="connsiteY97" fmla="*/ 324040 h 473392"/>
                    <a:gd name="connsiteX98" fmla="*/ 171069 w 318896"/>
                    <a:gd name="connsiteY98" fmla="*/ 318992 h 473392"/>
                    <a:gd name="connsiteX99" fmla="*/ 206693 w 318896"/>
                    <a:gd name="connsiteY99" fmla="*/ 311849 h 473392"/>
                    <a:gd name="connsiteX100" fmla="*/ 206883 w 318896"/>
                    <a:gd name="connsiteY100" fmla="*/ 311849 h 473392"/>
                    <a:gd name="connsiteX101" fmla="*/ 212217 w 318896"/>
                    <a:gd name="connsiteY101" fmla="*/ 310039 h 473392"/>
                    <a:gd name="connsiteX102" fmla="*/ 214503 w 318896"/>
                    <a:gd name="connsiteY102" fmla="*/ 318421 h 473392"/>
                    <a:gd name="connsiteX103" fmla="*/ 216980 w 318896"/>
                    <a:gd name="connsiteY103" fmla="*/ 327755 h 473392"/>
                    <a:gd name="connsiteX104" fmla="*/ 229934 w 318896"/>
                    <a:gd name="connsiteY104" fmla="*/ 375666 h 473392"/>
                    <a:gd name="connsiteX105" fmla="*/ 234505 w 318896"/>
                    <a:gd name="connsiteY105" fmla="*/ 379190 h 473392"/>
                    <a:gd name="connsiteX106" fmla="*/ 235744 w 318896"/>
                    <a:gd name="connsiteY106" fmla="*/ 379000 h 473392"/>
                    <a:gd name="connsiteX107" fmla="*/ 239077 w 318896"/>
                    <a:gd name="connsiteY107" fmla="*/ 373190 h 473392"/>
                    <a:gd name="connsiteX108" fmla="*/ 226028 w 318896"/>
                    <a:gd name="connsiteY108" fmla="*/ 324993 h 473392"/>
                    <a:gd name="connsiteX109" fmla="*/ 223456 w 318896"/>
                    <a:gd name="connsiteY109" fmla="*/ 315563 h 473392"/>
                    <a:gd name="connsiteX110" fmla="*/ 221075 w 318896"/>
                    <a:gd name="connsiteY110" fmla="*/ 306610 h 473392"/>
                    <a:gd name="connsiteX111" fmla="*/ 221647 w 318896"/>
                    <a:gd name="connsiteY111" fmla="*/ 306419 h 473392"/>
                    <a:gd name="connsiteX112" fmla="*/ 222980 w 318896"/>
                    <a:gd name="connsiteY112" fmla="*/ 305943 h 473392"/>
                    <a:gd name="connsiteX113" fmla="*/ 234601 w 318896"/>
                    <a:gd name="connsiteY113" fmla="*/ 300228 h 473392"/>
                    <a:gd name="connsiteX114" fmla="*/ 236887 w 318896"/>
                    <a:gd name="connsiteY114" fmla="*/ 298990 h 473392"/>
                    <a:gd name="connsiteX115" fmla="*/ 247174 w 318896"/>
                    <a:gd name="connsiteY115" fmla="*/ 292703 h 473392"/>
                    <a:gd name="connsiteX116" fmla="*/ 249269 w 318896"/>
                    <a:gd name="connsiteY116" fmla="*/ 291370 h 473392"/>
                    <a:gd name="connsiteX117" fmla="*/ 259747 w 318896"/>
                    <a:gd name="connsiteY117" fmla="*/ 283655 h 473392"/>
                    <a:gd name="connsiteX118" fmla="*/ 262700 w 318896"/>
                    <a:gd name="connsiteY118" fmla="*/ 295085 h 473392"/>
                    <a:gd name="connsiteX119" fmla="*/ 265271 w 318896"/>
                    <a:gd name="connsiteY119" fmla="*/ 304990 h 473392"/>
                    <a:gd name="connsiteX120" fmla="*/ 299085 w 318896"/>
                    <a:gd name="connsiteY120" fmla="*/ 433864 h 473392"/>
                    <a:gd name="connsiteX121" fmla="*/ 247364 w 318896"/>
                    <a:gd name="connsiteY121" fmla="*/ 409194 h 47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318896" h="473392">
                      <a:moveTo>
                        <a:pt x="270891" y="288512"/>
                      </a:moveTo>
                      <a:lnTo>
                        <a:pt x="267653" y="276225"/>
                      </a:lnTo>
                      <a:cubicBezTo>
                        <a:pt x="299085" y="247079"/>
                        <a:pt x="318897" y="205550"/>
                        <a:pt x="318897" y="159449"/>
                      </a:cubicBezTo>
                      <a:cubicBezTo>
                        <a:pt x="318897" y="145733"/>
                        <a:pt x="316992" y="132493"/>
                        <a:pt x="313658" y="119729"/>
                      </a:cubicBezTo>
                      <a:cubicBezTo>
                        <a:pt x="296037" y="50959"/>
                        <a:pt x="233648" y="0"/>
                        <a:pt x="159449" y="0"/>
                      </a:cubicBezTo>
                      <a:cubicBezTo>
                        <a:pt x="71533" y="0"/>
                        <a:pt x="0" y="71533"/>
                        <a:pt x="0" y="159449"/>
                      </a:cubicBezTo>
                      <a:cubicBezTo>
                        <a:pt x="0" y="208502"/>
                        <a:pt x="22289" y="252508"/>
                        <a:pt x="57341" y="281750"/>
                      </a:cubicBezTo>
                      <a:lnTo>
                        <a:pt x="14954" y="441198"/>
                      </a:lnTo>
                      <a:cubicBezTo>
                        <a:pt x="14478" y="443008"/>
                        <a:pt x="15049" y="444913"/>
                        <a:pt x="16478" y="446056"/>
                      </a:cubicBezTo>
                      <a:cubicBezTo>
                        <a:pt x="17907" y="447199"/>
                        <a:pt x="19907" y="447485"/>
                        <a:pt x="21527" y="446723"/>
                      </a:cubicBezTo>
                      <a:lnTo>
                        <a:pt x="44196" y="435864"/>
                      </a:lnTo>
                      <a:lnTo>
                        <a:pt x="78867" y="419386"/>
                      </a:lnTo>
                      <a:lnTo>
                        <a:pt x="84392" y="427291"/>
                      </a:lnTo>
                      <a:lnTo>
                        <a:pt x="115348" y="471392"/>
                      </a:lnTo>
                      <a:cubicBezTo>
                        <a:pt x="116205" y="472631"/>
                        <a:pt x="117729" y="473393"/>
                        <a:pt x="119253" y="473393"/>
                      </a:cubicBezTo>
                      <a:cubicBezTo>
                        <a:pt x="119539" y="473393"/>
                        <a:pt x="119825" y="473393"/>
                        <a:pt x="120110" y="473393"/>
                      </a:cubicBezTo>
                      <a:cubicBezTo>
                        <a:pt x="121920" y="473107"/>
                        <a:pt x="123444" y="471678"/>
                        <a:pt x="123825" y="469868"/>
                      </a:cubicBezTo>
                      <a:lnTo>
                        <a:pt x="125540" y="463296"/>
                      </a:lnTo>
                      <a:lnTo>
                        <a:pt x="159544" y="332613"/>
                      </a:lnTo>
                      <a:lnTo>
                        <a:pt x="161925" y="323564"/>
                      </a:lnTo>
                      <a:lnTo>
                        <a:pt x="162116" y="322707"/>
                      </a:lnTo>
                      <a:lnTo>
                        <a:pt x="162401" y="323564"/>
                      </a:lnTo>
                      <a:lnTo>
                        <a:pt x="164973" y="332994"/>
                      </a:lnTo>
                      <a:lnTo>
                        <a:pt x="166306" y="338042"/>
                      </a:lnTo>
                      <a:lnTo>
                        <a:pt x="202025" y="469964"/>
                      </a:lnTo>
                      <a:cubicBezTo>
                        <a:pt x="202502" y="471773"/>
                        <a:pt x="204026" y="473107"/>
                        <a:pt x="205835" y="473393"/>
                      </a:cubicBezTo>
                      <a:cubicBezTo>
                        <a:pt x="206121" y="473393"/>
                        <a:pt x="206407" y="473393"/>
                        <a:pt x="206693" y="473393"/>
                      </a:cubicBezTo>
                      <a:cubicBezTo>
                        <a:pt x="208217" y="473393"/>
                        <a:pt x="209645" y="472631"/>
                        <a:pt x="210598" y="471392"/>
                      </a:cubicBezTo>
                      <a:lnTo>
                        <a:pt x="219647" y="458534"/>
                      </a:lnTo>
                      <a:lnTo>
                        <a:pt x="247078" y="419386"/>
                      </a:lnTo>
                      <a:lnTo>
                        <a:pt x="257270" y="424244"/>
                      </a:lnTo>
                      <a:lnTo>
                        <a:pt x="304419" y="446723"/>
                      </a:lnTo>
                      <a:cubicBezTo>
                        <a:pt x="306038" y="447485"/>
                        <a:pt x="307943" y="447199"/>
                        <a:pt x="309277" y="446151"/>
                      </a:cubicBezTo>
                      <a:cubicBezTo>
                        <a:pt x="309277" y="446151"/>
                        <a:pt x="309372" y="446151"/>
                        <a:pt x="309467" y="446151"/>
                      </a:cubicBezTo>
                      <a:cubicBezTo>
                        <a:pt x="310896" y="445008"/>
                        <a:pt x="311468" y="443103"/>
                        <a:pt x="311087" y="441293"/>
                      </a:cubicBezTo>
                      <a:lnTo>
                        <a:pt x="273653" y="298799"/>
                      </a:lnTo>
                      <a:lnTo>
                        <a:pt x="270986" y="288608"/>
                      </a:lnTo>
                      <a:close/>
                      <a:moveTo>
                        <a:pt x="152400" y="322326"/>
                      </a:moveTo>
                      <a:lnTo>
                        <a:pt x="150114" y="331280"/>
                      </a:lnTo>
                      <a:lnTo>
                        <a:pt x="118396" y="453009"/>
                      </a:lnTo>
                      <a:lnTo>
                        <a:pt x="117253" y="457486"/>
                      </a:lnTo>
                      <a:lnTo>
                        <a:pt x="93250" y="423196"/>
                      </a:lnTo>
                      <a:lnTo>
                        <a:pt x="84392" y="410623"/>
                      </a:lnTo>
                      <a:cubicBezTo>
                        <a:pt x="83439" y="409289"/>
                        <a:pt x="82010" y="408623"/>
                        <a:pt x="80486" y="408623"/>
                      </a:cubicBezTo>
                      <a:cubicBezTo>
                        <a:pt x="79819" y="408623"/>
                        <a:pt x="79057" y="408813"/>
                        <a:pt x="78486" y="409099"/>
                      </a:cubicBezTo>
                      <a:lnTo>
                        <a:pt x="47530" y="423863"/>
                      </a:lnTo>
                      <a:lnTo>
                        <a:pt x="26765" y="433769"/>
                      </a:lnTo>
                      <a:lnTo>
                        <a:pt x="65437" y="288417"/>
                      </a:lnTo>
                      <a:cubicBezTo>
                        <a:pt x="66866" y="289465"/>
                        <a:pt x="68390" y="290417"/>
                        <a:pt x="69818" y="291370"/>
                      </a:cubicBezTo>
                      <a:cubicBezTo>
                        <a:pt x="70199" y="291656"/>
                        <a:pt x="70580" y="291941"/>
                        <a:pt x="71057" y="292227"/>
                      </a:cubicBezTo>
                      <a:cubicBezTo>
                        <a:pt x="75057" y="294894"/>
                        <a:pt x="79248" y="297466"/>
                        <a:pt x="83439" y="299752"/>
                      </a:cubicBezTo>
                      <a:lnTo>
                        <a:pt x="83630" y="299752"/>
                      </a:lnTo>
                      <a:cubicBezTo>
                        <a:pt x="88106" y="302228"/>
                        <a:pt x="92678" y="304514"/>
                        <a:pt x="97345" y="306515"/>
                      </a:cubicBezTo>
                      <a:cubicBezTo>
                        <a:pt x="97631" y="306610"/>
                        <a:pt x="97917" y="306705"/>
                        <a:pt x="98107" y="306800"/>
                      </a:cubicBezTo>
                      <a:cubicBezTo>
                        <a:pt x="99631" y="307467"/>
                        <a:pt x="101156" y="308039"/>
                        <a:pt x="102775" y="308610"/>
                      </a:cubicBezTo>
                      <a:lnTo>
                        <a:pt x="100870" y="315563"/>
                      </a:lnTo>
                      <a:lnTo>
                        <a:pt x="85249" y="373285"/>
                      </a:lnTo>
                      <a:cubicBezTo>
                        <a:pt x="84582" y="375857"/>
                        <a:pt x="86106" y="378428"/>
                        <a:pt x="88582" y="379095"/>
                      </a:cubicBezTo>
                      <a:cubicBezTo>
                        <a:pt x="88964" y="379190"/>
                        <a:pt x="89440" y="379286"/>
                        <a:pt x="89821" y="379286"/>
                      </a:cubicBezTo>
                      <a:cubicBezTo>
                        <a:pt x="91916" y="379286"/>
                        <a:pt x="93821" y="377857"/>
                        <a:pt x="94393" y="375761"/>
                      </a:cubicBezTo>
                      <a:lnTo>
                        <a:pt x="109538" y="319754"/>
                      </a:lnTo>
                      <a:lnTo>
                        <a:pt x="111728" y="311753"/>
                      </a:lnTo>
                      <a:cubicBezTo>
                        <a:pt x="112490" y="311944"/>
                        <a:pt x="113157" y="312134"/>
                        <a:pt x="113919" y="312325"/>
                      </a:cubicBezTo>
                      <a:cubicBezTo>
                        <a:pt x="115824" y="312896"/>
                        <a:pt x="117824" y="313373"/>
                        <a:pt x="119825" y="313849"/>
                      </a:cubicBezTo>
                      <a:cubicBezTo>
                        <a:pt x="121730" y="314325"/>
                        <a:pt x="123539" y="314897"/>
                        <a:pt x="125444" y="315278"/>
                      </a:cubicBezTo>
                      <a:cubicBezTo>
                        <a:pt x="126397" y="315468"/>
                        <a:pt x="127254" y="315754"/>
                        <a:pt x="128206" y="315944"/>
                      </a:cubicBezTo>
                      <a:cubicBezTo>
                        <a:pt x="132969" y="316897"/>
                        <a:pt x="137827" y="317659"/>
                        <a:pt x="142685" y="318135"/>
                      </a:cubicBezTo>
                      <a:cubicBezTo>
                        <a:pt x="143447" y="318135"/>
                        <a:pt x="144209" y="318230"/>
                        <a:pt x="144971" y="318326"/>
                      </a:cubicBezTo>
                      <a:cubicBezTo>
                        <a:pt x="147733" y="318611"/>
                        <a:pt x="150495" y="318802"/>
                        <a:pt x="153353" y="318992"/>
                      </a:cubicBezTo>
                      <a:lnTo>
                        <a:pt x="152400" y="322516"/>
                      </a:lnTo>
                      <a:close/>
                      <a:moveTo>
                        <a:pt x="159449" y="309372"/>
                      </a:moveTo>
                      <a:cubicBezTo>
                        <a:pt x="154591" y="309372"/>
                        <a:pt x="149828" y="309086"/>
                        <a:pt x="145161" y="308610"/>
                      </a:cubicBezTo>
                      <a:cubicBezTo>
                        <a:pt x="143923" y="308515"/>
                        <a:pt x="142589" y="308324"/>
                        <a:pt x="141351" y="308134"/>
                      </a:cubicBezTo>
                      <a:cubicBezTo>
                        <a:pt x="137922" y="307753"/>
                        <a:pt x="134588" y="307181"/>
                        <a:pt x="131159" y="306610"/>
                      </a:cubicBezTo>
                      <a:cubicBezTo>
                        <a:pt x="129635" y="306324"/>
                        <a:pt x="128206" y="306038"/>
                        <a:pt x="126682" y="305657"/>
                      </a:cubicBezTo>
                      <a:cubicBezTo>
                        <a:pt x="123539" y="304990"/>
                        <a:pt x="120396" y="304133"/>
                        <a:pt x="117348" y="303276"/>
                      </a:cubicBezTo>
                      <a:cubicBezTo>
                        <a:pt x="115919" y="302895"/>
                        <a:pt x="114491" y="302419"/>
                        <a:pt x="113157" y="302038"/>
                      </a:cubicBezTo>
                      <a:cubicBezTo>
                        <a:pt x="109919" y="300990"/>
                        <a:pt x="106680" y="299752"/>
                        <a:pt x="103442" y="298514"/>
                      </a:cubicBezTo>
                      <a:cubicBezTo>
                        <a:pt x="102394" y="298133"/>
                        <a:pt x="101346" y="297656"/>
                        <a:pt x="100298" y="297275"/>
                      </a:cubicBezTo>
                      <a:cubicBezTo>
                        <a:pt x="85916" y="291084"/>
                        <a:pt x="72771" y="282607"/>
                        <a:pt x="61055" y="272415"/>
                      </a:cubicBezTo>
                      <a:cubicBezTo>
                        <a:pt x="29528" y="244888"/>
                        <a:pt x="9525" y="204502"/>
                        <a:pt x="9525" y="159544"/>
                      </a:cubicBezTo>
                      <a:cubicBezTo>
                        <a:pt x="9525" y="76867"/>
                        <a:pt x="76771" y="9620"/>
                        <a:pt x="159449" y="9620"/>
                      </a:cubicBezTo>
                      <a:cubicBezTo>
                        <a:pt x="204502" y="9620"/>
                        <a:pt x="244888" y="29718"/>
                        <a:pt x="272415" y="61246"/>
                      </a:cubicBezTo>
                      <a:cubicBezTo>
                        <a:pt x="295370" y="87630"/>
                        <a:pt x="309372" y="121920"/>
                        <a:pt x="309372" y="159544"/>
                      </a:cubicBezTo>
                      <a:cubicBezTo>
                        <a:pt x="309372" y="205550"/>
                        <a:pt x="288512" y="246698"/>
                        <a:pt x="255842" y="274225"/>
                      </a:cubicBezTo>
                      <a:cubicBezTo>
                        <a:pt x="254984" y="274892"/>
                        <a:pt x="254127" y="275654"/>
                        <a:pt x="253365" y="276320"/>
                      </a:cubicBezTo>
                      <a:cubicBezTo>
                        <a:pt x="250698" y="278416"/>
                        <a:pt x="248031" y="280511"/>
                        <a:pt x="245174" y="282416"/>
                      </a:cubicBezTo>
                      <a:cubicBezTo>
                        <a:pt x="244126" y="283178"/>
                        <a:pt x="243078" y="283940"/>
                        <a:pt x="242030" y="284607"/>
                      </a:cubicBezTo>
                      <a:cubicBezTo>
                        <a:pt x="238887" y="286703"/>
                        <a:pt x="235649" y="288703"/>
                        <a:pt x="232315" y="290513"/>
                      </a:cubicBezTo>
                      <a:cubicBezTo>
                        <a:pt x="231743" y="290894"/>
                        <a:pt x="231076" y="291275"/>
                        <a:pt x="230505" y="291560"/>
                      </a:cubicBezTo>
                      <a:cubicBezTo>
                        <a:pt x="226409" y="293751"/>
                        <a:pt x="222314" y="295751"/>
                        <a:pt x="218027" y="297561"/>
                      </a:cubicBezTo>
                      <a:cubicBezTo>
                        <a:pt x="217456" y="297847"/>
                        <a:pt x="216884" y="298037"/>
                        <a:pt x="216313" y="298228"/>
                      </a:cubicBezTo>
                      <a:cubicBezTo>
                        <a:pt x="198787" y="305467"/>
                        <a:pt x="179546" y="309467"/>
                        <a:pt x="159449" y="309467"/>
                      </a:cubicBezTo>
                      <a:close/>
                      <a:moveTo>
                        <a:pt x="247460" y="409004"/>
                      </a:moveTo>
                      <a:cubicBezTo>
                        <a:pt x="245364" y="407956"/>
                        <a:pt x="242888" y="408623"/>
                        <a:pt x="241554" y="410528"/>
                      </a:cubicBezTo>
                      <a:lnTo>
                        <a:pt x="216313" y="446532"/>
                      </a:lnTo>
                      <a:lnTo>
                        <a:pt x="208598" y="457581"/>
                      </a:lnTo>
                      <a:lnTo>
                        <a:pt x="172403" y="324040"/>
                      </a:lnTo>
                      <a:lnTo>
                        <a:pt x="171069" y="318992"/>
                      </a:lnTo>
                      <a:cubicBezTo>
                        <a:pt x="183261" y="317945"/>
                        <a:pt x="195167" y="315468"/>
                        <a:pt x="206693" y="311849"/>
                      </a:cubicBezTo>
                      <a:lnTo>
                        <a:pt x="206883" y="311849"/>
                      </a:lnTo>
                      <a:cubicBezTo>
                        <a:pt x="208693" y="311182"/>
                        <a:pt x="210407" y="310706"/>
                        <a:pt x="212217" y="310039"/>
                      </a:cubicBezTo>
                      <a:lnTo>
                        <a:pt x="214503" y="318421"/>
                      </a:lnTo>
                      <a:lnTo>
                        <a:pt x="216980" y="327755"/>
                      </a:lnTo>
                      <a:lnTo>
                        <a:pt x="229934" y="375666"/>
                      </a:lnTo>
                      <a:cubicBezTo>
                        <a:pt x="230505" y="377762"/>
                        <a:pt x="232410" y="379190"/>
                        <a:pt x="234505" y="379190"/>
                      </a:cubicBezTo>
                      <a:cubicBezTo>
                        <a:pt x="234887" y="379190"/>
                        <a:pt x="235363" y="379190"/>
                        <a:pt x="235744" y="379000"/>
                      </a:cubicBezTo>
                      <a:cubicBezTo>
                        <a:pt x="238316" y="378333"/>
                        <a:pt x="239744" y="375666"/>
                        <a:pt x="239077" y="373190"/>
                      </a:cubicBezTo>
                      <a:lnTo>
                        <a:pt x="226028" y="324993"/>
                      </a:lnTo>
                      <a:lnTo>
                        <a:pt x="223456" y="315563"/>
                      </a:lnTo>
                      <a:lnTo>
                        <a:pt x="221075" y="306610"/>
                      </a:lnTo>
                      <a:lnTo>
                        <a:pt x="221647" y="306419"/>
                      </a:lnTo>
                      <a:cubicBezTo>
                        <a:pt x="221647" y="306419"/>
                        <a:pt x="222504" y="306134"/>
                        <a:pt x="222980" y="305943"/>
                      </a:cubicBezTo>
                      <a:cubicBezTo>
                        <a:pt x="226981" y="304229"/>
                        <a:pt x="230791" y="302228"/>
                        <a:pt x="234601" y="300228"/>
                      </a:cubicBezTo>
                      <a:cubicBezTo>
                        <a:pt x="235363" y="299847"/>
                        <a:pt x="236125" y="299371"/>
                        <a:pt x="236887" y="298990"/>
                      </a:cubicBezTo>
                      <a:cubicBezTo>
                        <a:pt x="240411" y="296990"/>
                        <a:pt x="243840" y="294989"/>
                        <a:pt x="247174" y="292703"/>
                      </a:cubicBezTo>
                      <a:cubicBezTo>
                        <a:pt x="247841" y="292227"/>
                        <a:pt x="248602" y="291846"/>
                        <a:pt x="249269" y="291370"/>
                      </a:cubicBezTo>
                      <a:cubicBezTo>
                        <a:pt x="252889" y="288893"/>
                        <a:pt x="256413" y="286417"/>
                        <a:pt x="259747" y="283655"/>
                      </a:cubicBezTo>
                      <a:lnTo>
                        <a:pt x="262700" y="295085"/>
                      </a:lnTo>
                      <a:lnTo>
                        <a:pt x="265271" y="304990"/>
                      </a:lnTo>
                      <a:lnTo>
                        <a:pt x="299085" y="433864"/>
                      </a:lnTo>
                      <a:lnTo>
                        <a:pt x="247364" y="409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218">
                  <a:extLst>
                    <a:ext uri="{FF2B5EF4-FFF2-40B4-BE49-F238E27FC236}">
                      <a16:creationId xmlns:a16="http://schemas.microsoft.com/office/drawing/2014/main" id="{3565244F-B3BD-D2F7-2140-9BB1C0C46629}"/>
                    </a:ext>
                  </a:extLst>
                </p:cNvPr>
                <p:cNvSpPr/>
                <p:nvPr/>
              </p:nvSpPr>
              <p:spPr>
                <a:xfrm>
                  <a:off x="6402748" y="2778197"/>
                  <a:ext cx="253365" cy="253269"/>
                </a:xfrm>
                <a:custGeom>
                  <a:avLst/>
                  <a:gdLst>
                    <a:gd name="connsiteX0" fmla="*/ 253365 w 253365"/>
                    <a:gd name="connsiteY0" fmla="*/ 126682 h 253269"/>
                    <a:gd name="connsiteX1" fmla="*/ 223171 w 253365"/>
                    <a:gd name="connsiteY1" fmla="*/ 44863 h 253269"/>
                    <a:gd name="connsiteX2" fmla="*/ 126683 w 253365"/>
                    <a:gd name="connsiteY2" fmla="*/ 0 h 253269"/>
                    <a:gd name="connsiteX3" fmla="*/ 0 w 253365"/>
                    <a:gd name="connsiteY3" fmla="*/ 126682 h 253269"/>
                    <a:gd name="connsiteX4" fmla="*/ 44863 w 253365"/>
                    <a:gd name="connsiteY4" fmla="*/ 223171 h 253269"/>
                    <a:gd name="connsiteX5" fmla="*/ 126683 w 253365"/>
                    <a:gd name="connsiteY5" fmla="*/ 253270 h 253269"/>
                    <a:gd name="connsiteX6" fmla="*/ 253365 w 253365"/>
                    <a:gd name="connsiteY6" fmla="*/ 126587 h 253269"/>
                    <a:gd name="connsiteX7" fmla="*/ 126683 w 253365"/>
                    <a:gd name="connsiteY7" fmla="*/ 243840 h 253269"/>
                    <a:gd name="connsiteX8" fmla="*/ 18383 w 253365"/>
                    <a:gd name="connsiteY8" fmla="*/ 171355 h 253269"/>
                    <a:gd name="connsiteX9" fmla="*/ 9525 w 253365"/>
                    <a:gd name="connsiteY9" fmla="*/ 126682 h 253269"/>
                    <a:gd name="connsiteX10" fmla="*/ 126683 w 253365"/>
                    <a:gd name="connsiteY10" fmla="*/ 9525 h 253269"/>
                    <a:gd name="connsiteX11" fmla="*/ 171260 w 253365"/>
                    <a:gd name="connsiteY11" fmla="*/ 18383 h 253269"/>
                    <a:gd name="connsiteX12" fmla="*/ 243745 w 253365"/>
                    <a:gd name="connsiteY12" fmla="*/ 126682 h 253269"/>
                    <a:gd name="connsiteX13" fmla="*/ 126587 w 253365"/>
                    <a:gd name="connsiteY13" fmla="*/ 243840 h 25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365" h="253269">
                      <a:moveTo>
                        <a:pt x="253365" y="126682"/>
                      </a:moveTo>
                      <a:cubicBezTo>
                        <a:pt x="253365" y="95441"/>
                        <a:pt x="241935" y="66961"/>
                        <a:pt x="223171" y="44863"/>
                      </a:cubicBezTo>
                      <a:cubicBezTo>
                        <a:pt x="199930" y="17526"/>
                        <a:pt x="165354" y="0"/>
                        <a:pt x="126683" y="0"/>
                      </a:cubicBezTo>
                      <a:cubicBezTo>
                        <a:pt x="56864" y="0"/>
                        <a:pt x="0" y="56864"/>
                        <a:pt x="0" y="126682"/>
                      </a:cubicBezTo>
                      <a:cubicBezTo>
                        <a:pt x="0" y="165354"/>
                        <a:pt x="17431" y="199930"/>
                        <a:pt x="44863" y="223171"/>
                      </a:cubicBezTo>
                      <a:cubicBezTo>
                        <a:pt x="66961" y="241935"/>
                        <a:pt x="95536" y="253270"/>
                        <a:pt x="126683" y="253270"/>
                      </a:cubicBezTo>
                      <a:cubicBezTo>
                        <a:pt x="196501" y="253270"/>
                        <a:pt x="253365" y="196405"/>
                        <a:pt x="253365" y="126587"/>
                      </a:cubicBezTo>
                      <a:close/>
                      <a:moveTo>
                        <a:pt x="126683" y="243840"/>
                      </a:moveTo>
                      <a:cubicBezTo>
                        <a:pt x="77915" y="243840"/>
                        <a:pt x="36005" y="213836"/>
                        <a:pt x="18383" y="171355"/>
                      </a:cubicBezTo>
                      <a:cubicBezTo>
                        <a:pt x="12668" y="157544"/>
                        <a:pt x="9525" y="142494"/>
                        <a:pt x="9525" y="126682"/>
                      </a:cubicBezTo>
                      <a:cubicBezTo>
                        <a:pt x="9525" y="62103"/>
                        <a:pt x="62103" y="9525"/>
                        <a:pt x="126683" y="9525"/>
                      </a:cubicBezTo>
                      <a:cubicBezTo>
                        <a:pt x="142494" y="9525"/>
                        <a:pt x="157544" y="12668"/>
                        <a:pt x="171260" y="18383"/>
                      </a:cubicBezTo>
                      <a:cubicBezTo>
                        <a:pt x="213741" y="36005"/>
                        <a:pt x="243745" y="77819"/>
                        <a:pt x="243745" y="126682"/>
                      </a:cubicBezTo>
                      <a:cubicBezTo>
                        <a:pt x="243745" y="191262"/>
                        <a:pt x="191167" y="243840"/>
                        <a:pt x="126587" y="2438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219">
                  <a:extLst>
                    <a:ext uri="{FF2B5EF4-FFF2-40B4-BE49-F238E27FC236}">
                      <a16:creationId xmlns:a16="http://schemas.microsoft.com/office/drawing/2014/main" id="{151CB99B-8287-7C71-5E40-B3B47ACEA388}"/>
                    </a:ext>
                  </a:extLst>
                </p:cNvPr>
                <p:cNvSpPr/>
                <p:nvPr/>
              </p:nvSpPr>
              <p:spPr>
                <a:xfrm>
                  <a:off x="6449484" y="2829013"/>
                  <a:ext cx="159622" cy="152161"/>
                </a:xfrm>
                <a:custGeom>
                  <a:avLst/>
                  <a:gdLst>
                    <a:gd name="connsiteX0" fmla="*/ 155670 w 159622"/>
                    <a:gd name="connsiteY0" fmla="*/ 54340 h 152161"/>
                    <a:gd name="connsiteX1" fmla="*/ 106236 w 159622"/>
                    <a:gd name="connsiteY1" fmla="*/ 47196 h 152161"/>
                    <a:gd name="connsiteX2" fmla="*/ 84138 w 159622"/>
                    <a:gd name="connsiteY2" fmla="*/ 2429 h 152161"/>
                    <a:gd name="connsiteX3" fmla="*/ 75565 w 159622"/>
                    <a:gd name="connsiteY3" fmla="*/ 2429 h 152161"/>
                    <a:gd name="connsiteX4" fmla="*/ 53467 w 159622"/>
                    <a:gd name="connsiteY4" fmla="*/ 47196 h 152161"/>
                    <a:gd name="connsiteX5" fmla="*/ 4032 w 159622"/>
                    <a:gd name="connsiteY5" fmla="*/ 54340 h 152161"/>
                    <a:gd name="connsiteX6" fmla="*/ 222 w 159622"/>
                    <a:gd name="connsiteY6" fmla="*/ 57579 h 152161"/>
                    <a:gd name="connsiteX7" fmla="*/ 1461 w 159622"/>
                    <a:gd name="connsiteY7" fmla="*/ 62436 h 152161"/>
                    <a:gd name="connsiteX8" fmla="*/ 37179 w 159622"/>
                    <a:gd name="connsiteY8" fmla="*/ 97298 h 152161"/>
                    <a:gd name="connsiteX9" fmla="*/ 28702 w 159622"/>
                    <a:gd name="connsiteY9" fmla="*/ 146542 h 152161"/>
                    <a:gd name="connsiteX10" fmla="*/ 30607 w 159622"/>
                    <a:gd name="connsiteY10" fmla="*/ 151209 h 152161"/>
                    <a:gd name="connsiteX11" fmla="*/ 33369 w 159622"/>
                    <a:gd name="connsiteY11" fmla="*/ 152162 h 152161"/>
                    <a:gd name="connsiteX12" fmla="*/ 35560 w 159622"/>
                    <a:gd name="connsiteY12" fmla="*/ 151590 h 152161"/>
                    <a:gd name="connsiteX13" fmla="*/ 56515 w 159622"/>
                    <a:gd name="connsiteY13" fmla="*/ 140541 h 152161"/>
                    <a:gd name="connsiteX14" fmla="*/ 79756 w 159622"/>
                    <a:gd name="connsiteY14" fmla="*/ 128349 h 152161"/>
                    <a:gd name="connsiteX15" fmla="*/ 90805 w 159622"/>
                    <a:gd name="connsiteY15" fmla="*/ 134160 h 152161"/>
                    <a:gd name="connsiteX16" fmla="*/ 123952 w 159622"/>
                    <a:gd name="connsiteY16" fmla="*/ 151590 h 152161"/>
                    <a:gd name="connsiteX17" fmla="*/ 129000 w 159622"/>
                    <a:gd name="connsiteY17" fmla="*/ 151209 h 152161"/>
                    <a:gd name="connsiteX18" fmla="*/ 129477 w 159622"/>
                    <a:gd name="connsiteY18" fmla="*/ 150638 h 152161"/>
                    <a:gd name="connsiteX19" fmla="*/ 130905 w 159622"/>
                    <a:gd name="connsiteY19" fmla="*/ 146542 h 152161"/>
                    <a:gd name="connsiteX20" fmla="*/ 122428 w 159622"/>
                    <a:gd name="connsiteY20" fmla="*/ 97298 h 152161"/>
                    <a:gd name="connsiteX21" fmla="*/ 145288 w 159622"/>
                    <a:gd name="connsiteY21" fmla="*/ 75009 h 152161"/>
                    <a:gd name="connsiteX22" fmla="*/ 158147 w 159622"/>
                    <a:gd name="connsiteY22" fmla="*/ 62436 h 152161"/>
                    <a:gd name="connsiteX23" fmla="*/ 159385 w 159622"/>
                    <a:gd name="connsiteY23" fmla="*/ 57579 h 152161"/>
                    <a:gd name="connsiteX24" fmla="*/ 155575 w 159622"/>
                    <a:gd name="connsiteY24" fmla="*/ 54340 h 152161"/>
                    <a:gd name="connsiteX25" fmla="*/ 133572 w 159622"/>
                    <a:gd name="connsiteY25" fmla="*/ 73295 h 152161"/>
                    <a:gd name="connsiteX26" fmla="*/ 114141 w 159622"/>
                    <a:gd name="connsiteY26" fmla="*/ 92250 h 152161"/>
                    <a:gd name="connsiteX27" fmla="*/ 112808 w 159622"/>
                    <a:gd name="connsiteY27" fmla="*/ 96441 h 152161"/>
                    <a:gd name="connsiteX28" fmla="*/ 120047 w 159622"/>
                    <a:gd name="connsiteY28" fmla="*/ 138636 h 152161"/>
                    <a:gd name="connsiteX29" fmla="*/ 82137 w 159622"/>
                    <a:gd name="connsiteY29" fmla="*/ 118729 h 152161"/>
                    <a:gd name="connsiteX30" fmla="*/ 77756 w 159622"/>
                    <a:gd name="connsiteY30" fmla="*/ 118729 h 152161"/>
                    <a:gd name="connsiteX31" fmla="*/ 58801 w 159622"/>
                    <a:gd name="connsiteY31" fmla="*/ 128730 h 152161"/>
                    <a:gd name="connsiteX32" fmla="*/ 39942 w 159622"/>
                    <a:gd name="connsiteY32" fmla="*/ 138636 h 152161"/>
                    <a:gd name="connsiteX33" fmla="*/ 47181 w 159622"/>
                    <a:gd name="connsiteY33" fmla="*/ 96441 h 152161"/>
                    <a:gd name="connsiteX34" fmla="*/ 46419 w 159622"/>
                    <a:gd name="connsiteY34" fmla="*/ 93202 h 152161"/>
                    <a:gd name="connsiteX35" fmla="*/ 45847 w 159622"/>
                    <a:gd name="connsiteY35" fmla="*/ 92250 h 152161"/>
                    <a:gd name="connsiteX36" fmla="*/ 30226 w 159622"/>
                    <a:gd name="connsiteY36" fmla="*/ 77010 h 152161"/>
                    <a:gd name="connsiteX37" fmla="*/ 15177 w 159622"/>
                    <a:gd name="connsiteY37" fmla="*/ 62341 h 152161"/>
                    <a:gd name="connsiteX38" fmla="*/ 57563 w 159622"/>
                    <a:gd name="connsiteY38" fmla="*/ 56150 h 152161"/>
                    <a:gd name="connsiteX39" fmla="*/ 61182 w 159622"/>
                    <a:gd name="connsiteY39" fmla="*/ 53578 h 152161"/>
                    <a:gd name="connsiteX40" fmla="*/ 80137 w 159622"/>
                    <a:gd name="connsiteY40" fmla="*/ 15192 h 152161"/>
                    <a:gd name="connsiteX41" fmla="*/ 91091 w 159622"/>
                    <a:gd name="connsiteY41" fmla="*/ 37386 h 152161"/>
                    <a:gd name="connsiteX42" fmla="*/ 99092 w 159622"/>
                    <a:gd name="connsiteY42" fmla="*/ 53483 h 152161"/>
                    <a:gd name="connsiteX43" fmla="*/ 102711 w 159622"/>
                    <a:gd name="connsiteY43" fmla="*/ 56055 h 152161"/>
                    <a:gd name="connsiteX44" fmla="*/ 108236 w 159622"/>
                    <a:gd name="connsiteY44" fmla="*/ 56817 h 152161"/>
                    <a:gd name="connsiteX45" fmla="*/ 145002 w 159622"/>
                    <a:gd name="connsiteY45" fmla="*/ 62151 h 152161"/>
                    <a:gd name="connsiteX46" fmla="*/ 133763 w 159622"/>
                    <a:gd name="connsiteY46" fmla="*/ 73104 h 152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59622" h="152161">
                      <a:moveTo>
                        <a:pt x="155670" y="54340"/>
                      </a:moveTo>
                      <a:lnTo>
                        <a:pt x="106236" y="47196"/>
                      </a:lnTo>
                      <a:lnTo>
                        <a:pt x="84138" y="2429"/>
                      </a:lnTo>
                      <a:cubicBezTo>
                        <a:pt x="82518" y="-810"/>
                        <a:pt x="77184" y="-810"/>
                        <a:pt x="75565" y="2429"/>
                      </a:cubicBezTo>
                      <a:lnTo>
                        <a:pt x="53467" y="47196"/>
                      </a:lnTo>
                      <a:lnTo>
                        <a:pt x="4032" y="54340"/>
                      </a:lnTo>
                      <a:cubicBezTo>
                        <a:pt x="2223" y="54626"/>
                        <a:pt x="794" y="55864"/>
                        <a:pt x="222" y="57579"/>
                      </a:cubicBezTo>
                      <a:cubicBezTo>
                        <a:pt x="-349" y="59293"/>
                        <a:pt x="222" y="61198"/>
                        <a:pt x="1461" y="62436"/>
                      </a:cubicBezTo>
                      <a:lnTo>
                        <a:pt x="37179" y="97298"/>
                      </a:lnTo>
                      <a:lnTo>
                        <a:pt x="28702" y="146542"/>
                      </a:lnTo>
                      <a:cubicBezTo>
                        <a:pt x="28416" y="148352"/>
                        <a:pt x="29083" y="150162"/>
                        <a:pt x="30607" y="151209"/>
                      </a:cubicBezTo>
                      <a:cubicBezTo>
                        <a:pt x="31464" y="151781"/>
                        <a:pt x="32417" y="152162"/>
                        <a:pt x="33369" y="152162"/>
                      </a:cubicBezTo>
                      <a:cubicBezTo>
                        <a:pt x="34131" y="152162"/>
                        <a:pt x="34893" y="151971"/>
                        <a:pt x="35560" y="151590"/>
                      </a:cubicBezTo>
                      <a:lnTo>
                        <a:pt x="56515" y="140541"/>
                      </a:lnTo>
                      <a:lnTo>
                        <a:pt x="79756" y="128349"/>
                      </a:lnTo>
                      <a:lnTo>
                        <a:pt x="90805" y="134160"/>
                      </a:lnTo>
                      <a:lnTo>
                        <a:pt x="123952" y="151590"/>
                      </a:lnTo>
                      <a:cubicBezTo>
                        <a:pt x="125571" y="152448"/>
                        <a:pt x="127476" y="152352"/>
                        <a:pt x="129000" y="151209"/>
                      </a:cubicBezTo>
                      <a:cubicBezTo>
                        <a:pt x="129191" y="151019"/>
                        <a:pt x="129286" y="150828"/>
                        <a:pt x="129477" y="150638"/>
                      </a:cubicBezTo>
                      <a:cubicBezTo>
                        <a:pt x="130524" y="149590"/>
                        <a:pt x="131191" y="148066"/>
                        <a:pt x="130905" y="146542"/>
                      </a:cubicBezTo>
                      <a:lnTo>
                        <a:pt x="122428" y="97298"/>
                      </a:lnTo>
                      <a:lnTo>
                        <a:pt x="145288" y="75009"/>
                      </a:lnTo>
                      <a:lnTo>
                        <a:pt x="158147" y="62436"/>
                      </a:lnTo>
                      <a:cubicBezTo>
                        <a:pt x="159480" y="61198"/>
                        <a:pt x="159957" y="59293"/>
                        <a:pt x="159385" y="57579"/>
                      </a:cubicBezTo>
                      <a:cubicBezTo>
                        <a:pt x="158814" y="55864"/>
                        <a:pt x="157290" y="54626"/>
                        <a:pt x="155575" y="54340"/>
                      </a:cubicBezTo>
                      <a:close/>
                      <a:moveTo>
                        <a:pt x="133572" y="73295"/>
                      </a:moveTo>
                      <a:lnTo>
                        <a:pt x="114141" y="92250"/>
                      </a:lnTo>
                      <a:cubicBezTo>
                        <a:pt x="112998" y="93297"/>
                        <a:pt x="112522" y="94917"/>
                        <a:pt x="112808" y="96441"/>
                      </a:cubicBezTo>
                      <a:lnTo>
                        <a:pt x="120047" y="138636"/>
                      </a:lnTo>
                      <a:lnTo>
                        <a:pt x="82137" y="118729"/>
                      </a:lnTo>
                      <a:cubicBezTo>
                        <a:pt x="80804" y="117967"/>
                        <a:pt x="79089" y="117967"/>
                        <a:pt x="77756" y="118729"/>
                      </a:cubicBezTo>
                      <a:lnTo>
                        <a:pt x="58801" y="128730"/>
                      </a:lnTo>
                      <a:lnTo>
                        <a:pt x="39942" y="138636"/>
                      </a:lnTo>
                      <a:lnTo>
                        <a:pt x="47181" y="96441"/>
                      </a:lnTo>
                      <a:cubicBezTo>
                        <a:pt x="47371" y="95298"/>
                        <a:pt x="46990" y="94155"/>
                        <a:pt x="46419" y="93202"/>
                      </a:cubicBezTo>
                      <a:cubicBezTo>
                        <a:pt x="46228" y="92916"/>
                        <a:pt x="46133" y="92535"/>
                        <a:pt x="45847" y="92250"/>
                      </a:cubicBezTo>
                      <a:lnTo>
                        <a:pt x="30226" y="77010"/>
                      </a:lnTo>
                      <a:lnTo>
                        <a:pt x="15177" y="62341"/>
                      </a:lnTo>
                      <a:lnTo>
                        <a:pt x="57563" y="56150"/>
                      </a:lnTo>
                      <a:cubicBezTo>
                        <a:pt x="59087" y="55959"/>
                        <a:pt x="60420" y="54912"/>
                        <a:pt x="61182" y="53578"/>
                      </a:cubicBezTo>
                      <a:lnTo>
                        <a:pt x="80137" y="15192"/>
                      </a:lnTo>
                      <a:lnTo>
                        <a:pt x="91091" y="37386"/>
                      </a:lnTo>
                      <a:lnTo>
                        <a:pt x="99092" y="53483"/>
                      </a:lnTo>
                      <a:cubicBezTo>
                        <a:pt x="99759" y="54912"/>
                        <a:pt x="101092" y="55864"/>
                        <a:pt x="102711" y="56055"/>
                      </a:cubicBezTo>
                      <a:lnTo>
                        <a:pt x="108236" y="56817"/>
                      </a:lnTo>
                      <a:lnTo>
                        <a:pt x="145002" y="62151"/>
                      </a:lnTo>
                      <a:lnTo>
                        <a:pt x="133763" y="73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4" name="Graphic 122">
            <a:extLst>
              <a:ext uri="{FF2B5EF4-FFF2-40B4-BE49-F238E27FC236}">
                <a16:creationId xmlns:a16="http://schemas.microsoft.com/office/drawing/2014/main" id="{F78EB185-89CC-F497-E8D0-EDB9CC820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0074" y="1277697"/>
            <a:ext cx="473433" cy="326612"/>
            <a:chOff x="2612004" y="1920771"/>
            <a:chExt cx="473433" cy="326612"/>
          </a:xfrm>
        </p:grpSpPr>
        <p:sp>
          <p:nvSpPr>
            <p:cNvPr id="185" name="Freeform: Shape 31">
              <a:extLst>
                <a:ext uri="{FF2B5EF4-FFF2-40B4-BE49-F238E27FC236}">
                  <a16:creationId xmlns:a16="http://schemas.microsoft.com/office/drawing/2014/main" id="{16B34F58-61C9-925B-616E-A834D095B105}"/>
                </a:ext>
              </a:extLst>
            </p:cNvPr>
            <p:cNvSpPr/>
            <p:nvPr/>
          </p:nvSpPr>
          <p:spPr>
            <a:xfrm>
              <a:off x="2851558" y="1944774"/>
              <a:ext cx="149542" cy="149542"/>
            </a:xfrm>
            <a:custGeom>
              <a:avLst/>
              <a:gdLst>
                <a:gd name="connsiteX0" fmla="*/ 149543 w 149542"/>
                <a:gd name="connsiteY0" fmla="*/ 74771 h 149542"/>
                <a:gd name="connsiteX1" fmla="*/ 74771 w 149542"/>
                <a:gd name="connsiteY1" fmla="*/ 149543 h 149542"/>
                <a:gd name="connsiteX2" fmla="*/ 0 w 149542"/>
                <a:gd name="connsiteY2" fmla="*/ 74771 h 149542"/>
                <a:gd name="connsiteX3" fmla="*/ 74771 w 149542"/>
                <a:gd name="connsiteY3" fmla="*/ 0 h 149542"/>
                <a:gd name="connsiteX4" fmla="*/ 149543 w 149542"/>
                <a:gd name="connsiteY4" fmla="*/ 74771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42" h="149542">
                  <a:moveTo>
                    <a:pt x="149543" y="74771"/>
                  </a:moveTo>
                  <a:cubicBezTo>
                    <a:pt x="149543" y="116066"/>
                    <a:pt x="116066" y="149543"/>
                    <a:pt x="74771" y="149543"/>
                  </a:cubicBezTo>
                  <a:cubicBezTo>
                    <a:pt x="33476" y="149543"/>
                    <a:pt x="0" y="116066"/>
                    <a:pt x="0" y="74771"/>
                  </a:cubicBezTo>
                  <a:cubicBezTo>
                    <a:pt x="0" y="33476"/>
                    <a:pt x="33476" y="0"/>
                    <a:pt x="74771" y="0"/>
                  </a:cubicBezTo>
                  <a:cubicBezTo>
                    <a:pt x="116066" y="0"/>
                    <a:pt x="149543" y="33476"/>
                    <a:pt x="149543" y="74771"/>
                  </a:cubicBez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2">
              <a:extLst>
                <a:ext uri="{FF2B5EF4-FFF2-40B4-BE49-F238E27FC236}">
                  <a16:creationId xmlns:a16="http://schemas.microsoft.com/office/drawing/2014/main" id="{D72AD304-1341-EF2D-4A3C-62BAC3F7BE53}"/>
                </a:ext>
              </a:extLst>
            </p:cNvPr>
            <p:cNvSpPr/>
            <p:nvPr/>
          </p:nvSpPr>
          <p:spPr>
            <a:xfrm>
              <a:off x="2635817" y="2104127"/>
              <a:ext cx="98107" cy="143255"/>
            </a:xfrm>
            <a:custGeom>
              <a:avLst/>
              <a:gdLst>
                <a:gd name="connsiteX0" fmla="*/ 47911 w 98107"/>
                <a:gd name="connsiteY0" fmla="*/ 19812 h 143255"/>
                <a:gd name="connsiteX1" fmla="*/ 47911 w 98107"/>
                <a:gd name="connsiteY1" fmla="*/ 0 h 143255"/>
                <a:gd name="connsiteX2" fmla="*/ 0 w 98107"/>
                <a:gd name="connsiteY2" fmla="*/ 0 h 143255"/>
                <a:gd name="connsiteX3" fmla="*/ 0 w 98107"/>
                <a:gd name="connsiteY3" fmla="*/ 143256 h 143255"/>
                <a:gd name="connsiteX4" fmla="*/ 47911 w 98107"/>
                <a:gd name="connsiteY4" fmla="*/ 143256 h 143255"/>
                <a:gd name="connsiteX5" fmla="*/ 47911 w 98107"/>
                <a:gd name="connsiteY5" fmla="*/ 123444 h 143255"/>
                <a:gd name="connsiteX6" fmla="*/ 98108 w 98107"/>
                <a:gd name="connsiteY6" fmla="*/ 123444 h 143255"/>
                <a:gd name="connsiteX7" fmla="*/ 98108 w 98107"/>
                <a:gd name="connsiteY7" fmla="*/ 19812 h 143255"/>
                <a:gd name="connsiteX8" fmla="*/ 47911 w 98107"/>
                <a:gd name="connsiteY8" fmla="*/ 19812 h 14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07" h="143255">
                  <a:moveTo>
                    <a:pt x="47911" y="19812"/>
                  </a:moveTo>
                  <a:lnTo>
                    <a:pt x="47911" y="0"/>
                  </a:lnTo>
                  <a:lnTo>
                    <a:pt x="0" y="0"/>
                  </a:lnTo>
                  <a:lnTo>
                    <a:pt x="0" y="143256"/>
                  </a:lnTo>
                  <a:lnTo>
                    <a:pt x="47911" y="143256"/>
                  </a:lnTo>
                  <a:lnTo>
                    <a:pt x="47911" y="123444"/>
                  </a:lnTo>
                  <a:lnTo>
                    <a:pt x="98108" y="123444"/>
                  </a:lnTo>
                  <a:lnTo>
                    <a:pt x="98108" y="19812"/>
                  </a:lnTo>
                  <a:lnTo>
                    <a:pt x="47911" y="19812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3">
              <a:extLst>
                <a:ext uri="{FF2B5EF4-FFF2-40B4-BE49-F238E27FC236}">
                  <a16:creationId xmlns:a16="http://schemas.microsoft.com/office/drawing/2014/main" id="{AC63950E-9780-F1FC-70E8-CCA1C9724B16}"/>
                </a:ext>
              </a:extLst>
            </p:cNvPr>
            <p:cNvSpPr/>
            <p:nvPr/>
          </p:nvSpPr>
          <p:spPr>
            <a:xfrm>
              <a:off x="2612004" y="2080315"/>
              <a:ext cx="473433" cy="163544"/>
            </a:xfrm>
            <a:custGeom>
              <a:avLst/>
              <a:gdLst>
                <a:gd name="connsiteX0" fmla="*/ 473202 w 473433"/>
                <a:gd name="connsiteY0" fmla="*/ 94583 h 163544"/>
                <a:gd name="connsiteX1" fmla="*/ 458438 w 473433"/>
                <a:gd name="connsiteY1" fmla="*/ 71818 h 163544"/>
                <a:gd name="connsiteX2" fmla="*/ 427958 w 473433"/>
                <a:gd name="connsiteY2" fmla="*/ 67056 h 163544"/>
                <a:gd name="connsiteX3" fmla="*/ 319754 w 473433"/>
                <a:gd name="connsiteY3" fmla="*/ 88773 h 163544"/>
                <a:gd name="connsiteX4" fmla="*/ 314992 w 473433"/>
                <a:gd name="connsiteY4" fmla="*/ 68104 h 163544"/>
                <a:gd name="connsiteX5" fmla="*/ 295751 w 473433"/>
                <a:gd name="connsiteY5" fmla="*/ 56007 h 163544"/>
                <a:gd name="connsiteX6" fmla="*/ 185166 w 473433"/>
                <a:gd name="connsiteY6" fmla="*/ 27051 h 163544"/>
                <a:gd name="connsiteX7" fmla="*/ 183928 w 473433"/>
                <a:gd name="connsiteY7" fmla="*/ 26860 h 163544"/>
                <a:gd name="connsiteX8" fmla="*/ 117062 w 473433"/>
                <a:gd name="connsiteY8" fmla="*/ 26860 h 163544"/>
                <a:gd name="connsiteX9" fmla="*/ 117062 w 473433"/>
                <a:gd name="connsiteY9" fmla="*/ 24575 h 163544"/>
                <a:gd name="connsiteX10" fmla="*/ 112300 w 473433"/>
                <a:gd name="connsiteY10" fmla="*/ 19812 h 163544"/>
                <a:gd name="connsiteX11" fmla="*/ 61532 w 473433"/>
                <a:gd name="connsiteY11" fmla="*/ 19812 h 163544"/>
                <a:gd name="connsiteX12" fmla="*/ 61532 w 473433"/>
                <a:gd name="connsiteY12" fmla="*/ 4763 h 163544"/>
                <a:gd name="connsiteX13" fmla="*/ 56769 w 473433"/>
                <a:gd name="connsiteY13" fmla="*/ 0 h 163544"/>
                <a:gd name="connsiteX14" fmla="*/ 4762 w 473433"/>
                <a:gd name="connsiteY14" fmla="*/ 0 h 163544"/>
                <a:gd name="connsiteX15" fmla="*/ 0 w 473433"/>
                <a:gd name="connsiteY15" fmla="*/ 4763 h 163544"/>
                <a:gd name="connsiteX16" fmla="*/ 0 w 473433"/>
                <a:gd name="connsiteY16" fmla="*/ 157543 h 163544"/>
                <a:gd name="connsiteX17" fmla="*/ 4762 w 473433"/>
                <a:gd name="connsiteY17" fmla="*/ 162306 h 163544"/>
                <a:gd name="connsiteX18" fmla="*/ 56769 w 473433"/>
                <a:gd name="connsiteY18" fmla="*/ 162306 h 163544"/>
                <a:gd name="connsiteX19" fmla="*/ 61532 w 473433"/>
                <a:gd name="connsiteY19" fmla="*/ 157543 h 163544"/>
                <a:gd name="connsiteX20" fmla="*/ 61532 w 473433"/>
                <a:gd name="connsiteY20" fmla="*/ 142494 h 163544"/>
                <a:gd name="connsiteX21" fmla="*/ 112395 w 473433"/>
                <a:gd name="connsiteY21" fmla="*/ 142494 h 163544"/>
                <a:gd name="connsiteX22" fmla="*/ 117158 w 473433"/>
                <a:gd name="connsiteY22" fmla="*/ 137732 h 163544"/>
                <a:gd name="connsiteX23" fmla="*/ 117158 w 473433"/>
                <a:gd name="connsiteY23" fmla="*/ 129254 h 163544"/>
                <a:gd name="connsiteX24" fmla="*/ 284988 w 473433"/>
                <a:gd name="connsiteY24" fmla="*/ 162973 h 163544"/>
                <a:gd name="connsiteX25" fmla="*/ 287084 w 473433"/>
                <a:gd name="connsiteY25" fmla="*/ 163354 h 163544"/>
                <a:gd name="connsiteX26" fmla="*/ 287084 w 473433"/>
                <a:gd name="connsiteY26" fmla="*/ 163354 h 163544"/>
                <a:gd name="connsiteX27" fmla="*/ 287941 w 473433"/>
                <a:gd name="connsiteY27" fmla="*/ 163544 h 163544"/>
                <a:gd name="connsiteX28" fmla="*/ 290322 w 473433"/>
                <a:gd name="connsiteY28" fmla="*/ 162878 h 163544"/>
                <a:gd name="connsiteX29" fmla="*/ 442817 w 473433"/>
                <a:gd name="connsiteY29" fmla="*/ 132302 h 163544"/>
                <a:gd name="connsiteX30" fmla="*/ 473202 w 473433"/>
                <a:gd name="connsiteY30" fmla="*/ 94774 h 163544"/>
                <a:gd name="connsiteX31" fmla="*/ 52007 w 473433"/>
                <a:gd name="connsiteY31" fmla="*/ 24575 h 163544"/>
                <a:gd name="connsiteX32" fmla="*/ 52007 w 473433"/>
                <a:gd name="connsiteY32" fmla="*/ 152781 h 163544"/>
                <a:gd name="connsiteX33" fmla="*/ 9525 w 473433"/>
                <a:gd name="connsiteY33" fmla="*/ 152781 h 163544"/>
                <a:gd name="connsiteX34" fmla="*/ 9525 w 473433"/>
                <a:gd name="connsiteY34" fmla="*/ 9525 h 163544"/>
                <a:gd name="connsiteX35" fmla="*/ 52007 w 473433"/>
                <a:gd name="connsiteY35" fmla="*/ 9525 h 163544"/>
                <a:gd name="connsiteX36" fmla="*/ 52007 w 473433"/>
                <a:gd name="connsiteY36" fmla="*/ 24575 h 163544"/>
                <a:gd name="connsiteX37" fmla="*/ 107633 w 473433"/>
                <a:gd name="connsiteY37" fmla="*/ 132874 h 163544"/>
                <a:gd name="connsiteX38" fmla="*/ 61532 w 473433"/>
                <a:gd name="connsiteY38" fmla="*/ 132874 h 163544"/>
                <a:gd name="connsiteX39" fmla="*/ 61532 w 473433"/>
                <a:gd name="connsiteY39" fmla="*/ 29337 h 163544"/>
                <a:gd name="connsiteX40" fmla="*/ 107633 w 473433"/>
                <a:gd name="connsiteY40" fmla="*/ 29337 h 163544"/>
                <a:gd name="connsiteX41" fmla="*/ 107633 w 473433"/>
                <a:gd name="connsiteY41" fmla="*/ 132874 h 163544"/>
                <a:gd name="connsiteX42" fmla="*/ 441103 w 473433"/>
                <a:gd name="connsiteY42" fmla="*/ 122682 h 163544"/>
                <a:gd name="connsiteX43" fmla="*/ 287274 w 473433"/>
                <a:gd name="connsiteY43" fmla="*/ 153543 h 163544"/>
                <a:gd name="connsiteX44" fmla="*/ 117253 w 473433"/>
                <a:gd name="connsiteY44" fmla="*/ 119443 h 163544"/>
                <a:gd name="connsiteX45" fmla="*/ 117253 w 473433"/>
                <a:gd name="connsiteY45" fmla="*/ 36385 h 163544"/>
                <a:gd name="connsiteX46" fmla="*/ 183452 w 473433"/>
                <a:gd name="connsiteY46" fmla="*/ 36385 h 163544"/>
                <a:gd name="connsiteX47" fmla="*/ 293942 w 473433"/>
                <a:gd name="connsiteY47" fmla="*/ 65246 h 163544"/>
                <a:gd name="connsiteX48" fmla="*/ 307277 w 473433"/>
                <a:gd name="connsiteY48" fmla="*/ 73533 h 163544"/>
                <a:gd name="connsiteX49" fmla="*/ 310325 w 473433"/>
                <a:gd name="connsiteY49" fmla="*/ 88297 h 163544"/>
                <a:gd name="connsiteX50" fmla="*/ 301276 w 473433"/>
                <a:gd name="connsiteY50" fmla="*/ 100489 h 163544"/>
                <a:gd name="connsiteX51" fmla="*/ 285369 w 473433"/>
                <a:gd name="connsiteY51" fmla="*/ 102299 h 163544"/>
                <a:gd name="connsiteX52" fmla="*/ 174308 w 473433"/>
                <a:gd name="connsiteY52" fmla="*/ 74390 h 163544"/>
                <a:gd name="connsiteX53" fmla="*/ 169259 w 473433"/>
                <a:gd name="connsiteY53" fmla="*/ 76295 h 163544"/>
                <a:gd name="connsiteX54" fmla="*/ 168497 w 473433"/>
                <a:gd name="connsiteY54" fmla="*/ 77819 h 163544"/>
                <a:gd name="connsiteX55" fmla="*/ 171926 w 473433"/>
                <a:gd name="connsiteY55" fmla="*/ 83630 h 163544"/>
                <a:gd name="connsiteX56" fmla="*/ 282797 w 473433"/>
                <a:gd name="connsiteY56" fmla="*/ 111442 h 163544"/>
                <a:gd name="connsiteX57" fmla="*/ 291370 w 473433"/>
                <a:gd name="connsiteY57" fmla="*/ 112776 h 163544"/>
                <a:gd name="connsiteX58" fmla="*/ 306134 w 473433"/>
                <a:gd name="connsiteY58" fmla="*/ 108776 h 163544"/>
                <a:gd name="connsiteX59" fmla="*/ 315849 w 473433"/>
                <a:gd name="connsiteY59" fmla="*/ 99346 h 163544"/>
                <a:gd name="connsiteX60" fmla="*/ 430149 w 473433"/>
                <a:gd name="connsiteY60" fmla="*/ 76390 h 163544"/>
                <a:gd name="connsiteX61" fmla="*/ 430530 w 473433"/>
                <a:gd name="connsiteY61" fmla="*/ 76390 h 163544"/>
                <a:gd name="connsiteX62" fmla="*/ 453295 w 473433"/>
                <a:gd name="connsiteY62" fmla="*/ 79915 h 163544"/>
                <a:gd name="connsiteX63" fmla="*/ 463868 w 473433"/>
                <a:gd name="connsiteY63" fmla="*/ 95917 h 163544"/>
                <a:gd name="connsiteX64" fmla="*/ 441198 w 473433"/>
                <a:gd name="connsiteY64" fmla="*/ 122873 h 1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73433" h="163544">
                  <a:moveTo>
                    <a:pt x="473202" y="94583"/>
                  </a:moveTo>
                  <a:cubicBezTo>
                    <a:pt x="472059" y="85630"/>
                    <a:pt x="466725" y="77248"/>
                    <a:pt x="458438" y="71818"/>
                  </a:cubicBezTo>
                  <a:cubicBezTo>
                    <a:pt x="449485" y="65913"/>
                    <a:pt x="438436" y="64198"/>
                    <a:pt x="427958" y="67056"/>
                  </a:cubicBezTo>
                  <a:lnTo>
                    <a:pt x="319754" y="88773"/>
                  </a:lnTo>
                  <a:cubicBezTo>
                    <a:pt x="320897" y="81629"/>
                    <a:pt x="319278" y="74200"/>
                    <a:pt x="314992" y="68104"/>
                  </a:cubicBezTo>
                  <a:cubicBezTo>
                    <a:pt x="310325" y="61436"/>
                    <a:pt x="303181" y="56959"/>
                    <a:pt x="295751" y="56007"/>
                  </a:cubicBezTo>
                  <a:lnTo>
                    <a:pt x="185166" y="27051"/>
                  </a:lnTo>
                  <a:cubicBezTo>
                    <a:pt x="185166" y="27051"/>
                    <a:pt x="184404" y="26860"/>
                    <a:pt x="183928" y="26860"/>
                  </a:cubicBezTo>
                  <a:lnTo>
                    <a:pt x="117062" y="26860"/>
                  </a:lnTo>
                  <a:lnTo>
                    <a:pt x="117062" y="24575"/>
                  </a:lnTo>
                  <a:cubicBezTo>
                    <a:pt x="117062" y="21907"/>
                    <a:pt x="114967" y="19812"/>
                    <a:pt x="112300" y="19812"/>
                  </a:cubicBezTo>
                  <a:lnTo>
                    <a:pt x="61532" y="19812"/>
                  </a:lnTo>
                  <a:lnTo>
                    <a:pt x="61532" y="4763"/>
                  </a:lnTo>
                  <a:cubicBezTo>
                    <a:pt x="61532" y="2095"/>
                    <a:pt x="59436" y="0"/>
                    <a:pt x="56769" y="0"/>
                  </a:cubicBezTo>
                  <a:lnTo>
                    <a:pt x="4762" y="0"/>
                  </a:lnTo>
                  <a:cubicBezTo>
                    <a:pt x="2096" y="0"/>
                    <a:pt x="0" y="2095"/>
                    <a:pt x="0" y="4763"/>
                  </a:cubicBezTo>
                  <a:lnTo>
                    <a:pt x="0" y="157543"/>
                  </a:lnTo>
                  <a:cubicBezTo>
                    <a:pt x="0" y="160210"/>
                    <a:pt x="2096" y="162306"/>
                    <a:pt x="4762" y="162306"/>
                  </a:cubicBezTo>
                  <a:lnTo>
                    <a:pt x="56769" y="162306"/>
                  </a:lnTo>
                  <a:cubicBezTo>
                    <a:pt x="59436" y="162306"/>
                    <a:pt x="61532" y="160210"/>
                    <a:pt x="61532" y="157543"/>
                  </a:cubicBezTo>
                  <a:lnTo>
                    <a:pt x="61532" y="142494"/>
                  </a:lnTo>
                  <a:lnTo>
                    <a:pt x="112395" y="142494"/>
                  </a:lnTo>
                  <a:cubicBezTo>
                    <a:pt x="115062" y="142494"/>
                    <a:pt x="117158" y="140399"/>
                    <a:pt x="117158" y="137732"/>
                  </a:cubicBezTo>
                  <a:lnTo>
                    <a:pt x="117158" y="129254"/>
                  </a:lnTo>
                  <a:lnTo>
                    <a:pt x="284988" y="162973"/>
                  </a:lnTo>
                  <a:cubicBezTo>
                    <a:pt x="285655" y="163163"/>
                    <a:pt x="286417" y="163354"/>
                    <a:pt x="287084" y="163354"/>
                  </a:cubicBezTo>
                  <a:lnTo>
                    <a:pt x="287084" y="163354"/>
                  </a:lnTo>
                  <a:cubicBezTo>
                    <a:pt x="287084" y="163354"/>
                    <a:pt x="287655" y="163544"/>
                    <a:pt x="287941" y="163544"/>
                  </a:cubicBezTo>
                  <a:cubicBezTo>
                    <a:pt x="288798" y="163544"/>
                    <a:pt x="289560" y="163259"/>
                    <a:pt x="290322" y="162878"/>
                  </a:cubicBezTo>
                  <a:lnTo>
                    <a:pt x="442817" y="132302"/>
                  </a:lnTo>
                  <a:cubicBezTo>
                    <a:pt x="461772" y="129159"/>
                    <a:pt x="475393" y="112395"/>
                    <a:pt x="473202" y="94774"/>
                  </a:cubicBezTo>
                  <a:close/>
                  <a:moveTo>
                    <a:pt x="52007" y="24575"/>
                  </a:moveTo>
                  <a:lnTo>
                    <a:pt x="52007" y="152781"/>
                  </a:lnTo>
                  <a:lnTo>
                    <a:pt x="9525" y="152781"/>
                  </a:lnTo>
                  <a:lnTo>
                    <a:pt x="9525" y="9525"/>
                  </a:lnTo>
                  <a:lnTo>
                    <a:pt x="52007" y="9525"/>
                  </a:lnTo>
                  <a:lnTo>
                    <a:pt x="52007" y="24575"/>
                  </a:lnTo>
                  <a:close/>
                  <a:moveTo>
                    <a:pt x="107633" y="132874"/>
                  </a:moveTo>
                  <a:lnTo>
                    <a:pt x="61532" y="132874"/>
                  </a:lnTo>
                  <a:lnTo>
                    <a:pt x="61532" y="29337"/>
                  </a:lnTo>
                  <a:lnTo>
                    <a:pt x="107633" y="29337"/>
                  </a:lnTo>
                  <a:lnTo>
                    <a:pt x="107633" y="132874"/>
                  </a:lnTo>
                  <a:close/>
                  <a:moveTo>
                    <a:pt x="441103" y="122682"/>
                  </a:moveTo>
                  <a:lnTo>
                    <a:pt x="287274" y="153543"/>
                  </a:lnTo>
                  <a:lnTo>
                    <a:pt x="117253" y="119443"/>
                  </a:lnTo>
                  <a:lnTo>
                    <a:pt x="117253" y="36385"/>
                  </a:lnTo>
                  <a:lnTo>
                    <a:pt x="183452" y="36385"/>
                  </a:lnTo>
                  <a:lnTo>
                    <a:pt x="293942" y="65246"/>
                  </a:lnTo>
                  <a:cubicBezTo>
                    <a:pt x="299371" y="66008"/>
                    <a:pt x="304038" y="68961"/>
                    <a:pt x="307277" y="73533"/>
                  </a:cubicBezTo>
                  <a:cubicBezTo>
                    <a:pt x="310325" y="77914"/>
                    <a:pt x="311468" y="83249"/>
                    <a:pt x="310325" y="88297"/>
                  </a:cubicBezTo>
                  <a:cubicBezTo>
                    <a:pt x="309182" y="93345"/>
                    <a:pt x="305943" y="97822"/>
                    <a:pt x="301276" y="100489"/>
                  </a:cubicBezTo>
                  <a:cubicBezTo>
                    <a:pt x="296513" y="103251"/>
                    <a:pt x="290798" y="103918"/>
                    <a:pt x="285369" y="102299"/>
                  </a:cubicBezTo>
                  <a:lnTo>
                    <a:pt x="174308" y="74390"/>
                  </a:lnTo>
                  <a:cubicBezTo>
                    <a:pt x="172307" y="73914"/>
                    <a:pt x="170307" y="74771"/>
                    <a:pt x="169259" y="76295"/>
                  </a:cubicBezTo>
                  <a:cubicBezTo>
                    <a:pt x="168974" y="76771"/>
                    <a:pt x="168688" y="77248"/>
                    <a:pt x="168497" y="77819"/>
                  </a:cubicBezTo>
                  <a:cubicBezTo>
                    <a:pt x="167831" y="80391"/>
                    <a:pt x="169450" y="82963"/>
                    <a:pt x="171926" y="83630"/>
                  </a:cubicBezTo>
                  <a:lnTo>
                    <a:pt x="282797" y="111442"/>
                  </a:lnTo>
                  <a:cubicBezTo>
                    <a:pt x="285560" y="112300"/>
                    <a:pt x="288417" y="112776"/>
                    <a:pt x="291370" y="112776"/>
                  </a:cubicBezTo>
                  <a:cubicBezTo>
                    <a:pt x="296513" y="112776"/>
                    <a:pt x="301562" y="111442"/>
                    <a:pt x="306134" y="108776"/>
                  </a:cubicBezTo>
                  <a:cubicBezTo>
                    <a:pt x="310134" y="106394"/>
                    <a:pt x="313373" y="103156"/>
                    <a:pt x="315849" y="99346"/>
                  </a:cubicBezTo>
                  <a:lnTo>
                    <a:pt x="430149" y="76390"/>
                  </a:lnTo>
                  <a:cubicBezTo>
                    <a:pt x="430149" y="76390"/>
                    <a:pt x="430435" y="76390"/>
                    <a:pt x="430530" y="76390"/>
                  </a:cubicBezTo>
                  <a:cubicBezTo>
                    <a:pt x="438340" y="74200"/>
                    <a:pt x="446627" y="75438"/>
                    <a:pt x="453295" y="79915"/>
                  </a:cubicBezTo>
                  <a:cubicBezTo>
                    <a:pt x="459296" y="83820"/>
                    <a:pt x="463106" y="89726"/>
                    <a:pt x="463868" y="95917"/>
                  </a:cubicBezTo>
                  <a:cubicBezTo>
                    <a:pt x="465201" y="106870"/>
                    <a:pt x="456533" y="120396"/>
                    <a:pt x="441198" y="1228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4">
              <a:extLst>
                <a:ext uri="{FF2B5EF4-FFF2-40B4-BE49-F238E27FC236}">
                  <a16:creationId xmlns:a16="http://schemas.microsoft.com/office/drawing/2014/main" id="{1924F339-C00A-9123-EECF-C12D73DA282B}"/>
                </a:ext>
              </a:extLst>
            </p:cNvPr>
            <p:cNvSpPr/>
            <p:nvPr/>
          </p:nvSpPr>
          <p:spPr>
            <a:xfrm>
              <a:off x="2827841" y="1920771"/>
              <a:ext cx="168782" cy="168782"/>
            </a:xfrm>
            <a:custGeom>
              <a:avLst/>
              <a:gdLst>
                <a:gd name="connsiteX0" fmla="*/ 84392 w 168782"/>
                <a:gd name="connsiteY0" fmla="*/ 168783 h 168782"/>
                <a:gd name="connsiteX1" fmla="*/ 168783 w 168782"/>
                <a:gd name="connsiteY1" fmla="*/ 84391 h 168782"/>
                <a:gd name="connsiteX2" fmla="*/ 84392 w 168782"/>
                <a:gd name="connsiteY2" fmla="*/ 0 h 168782"/>
                <a:gd name="connsiteX3" fmla="*/ 0 w 168782"/>
                <a:gd name="connsiteY3" fmla="*/ 84391 h 168782"/>
                <a:gd name="connsiteX4" fmla="*/ 84392 w 168782"/>
                <a:gd name="connsiteY4" fmla="*/ 168783 h 168782"/>
                <a:gd name="connsiteX5" fmla="*/ 159258 w 168782"/>
                <a:gd name="connsiteY5" fmla="*/ 84391 h 168782"/>
                <a:gd name="connsiteX6" fmla="*/ 84392 w 168782"/>
                <a:gd name="connsiteY6" fmla="*/ 159258 h 168782"/>
                <a:gd name="connsiteX7" fmla="*/ 9525 w 168782"/>
                <a:gd name="connsiteY7" fmla="*/ 84391 h 168782"/>
                <a:gd name="connsiteX8" fmla="*/ 84392 w 168782"/>
                <a:gd name="connsiteY8" fmla="*/ 9525 h 168782"/>
                <a:gd name="connsiteX9" fmla="*/ 159258 w 168782"/>
                <a:gd name="connsiteY9" fmla="*/ 84391 h 1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782" h="168782">
                  <a:moveTo>
                    <a:pt x="84392" y="168783"/>
                  </a:moveTo>
                  <a:cubicBezTo>
                    <a:pt x="130874" y="168783"/>
                    <a:pt x="168783" y="130969"/>
                    <a:pt x="168783" y="84391"/>
                  </a:cubicBezTo>
                  <a:cubicBezTo>
                    <a:pt x="168783" y="37814"/>
                    <a:pt x="130969" y="0"/>
                    <a:pt x="84392" y="0"/>
                  </a:cubicBezTo>
                  <a:cubicBezTo>
                    <a:pt x="37814" y="0"/>
                    <a:pt x="0" y="37814"/>
                    <a:pt x="0" y="84391"/>
                  </a:cubicBezTo>
                  <a:cubicBezTo>
                    <a:pt x="0" y="130969"/>
                    <a:pt x="37814" y="168783"/>
                    <a:pt x="84392" y="168783"/>
                  </a:cubicBezTo>
                  <a:close/>
                  <a:moveTo>
                    <a:pt x="159258" y="84391"/>
                  </a:moveTo>
                  <a:cubicBezTo>
                    <a:pt x="159258" y="125635"/>
                    <a:pt x="125730" y="159258"/>
                    <a:pt x="84392" y="159258"/>
                  </a:cubicBezTo>
                  <a:cubicBezTo>
                    <a:pt x="43053" y="159258"/>
                    <a:pt x="9525" y="125730"/>
                    <a:pt x="9525" y="84391"/>
                  </a:cubicBezTo>
                  <a:cubicBezTo>
                    <a:pt x="9525" y="43053"/>
                    <a:pt x="43053" y="9525"/>
                    <a:pt x="84392" y="9525"/>
                  </a:cubicBezTo>
                  <a:cubicBezTo>
                    <a:pt x="125730" y="9525"/>
                    <a:pt x="159258" y="43053"/>
                    <a:pt x="159258" y="843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5">
              <a:extLst>
                <a:ext uri="{FF2B5EF4-FFF2-40B4-BE49-F238E27FC236}">
                  <a16:creationId xmlns:a16="http://schemas.microsoft.com/office/drawing/2014/main" id="{A535B8DC-413E-7090-A1EF-CE67A19CED83}"/>
                </a:ext>
              </a:extLst>
            </p:cNvPr>
            <p:cNvSpPr/>
            <p:nvPr/>
          </p:nvSpPr>
          <p:spPr>
            <a:xfrm>
              <a:off x="2887658" y="1962871"/>
              <a:ext cx="49148" cy="84772"/>
            </a:xfrm>
            <a:custGeom>
              <a:avLst/>
              <a:gdLst>
                <a:gd name="connsiteX0" fmla="*/ 27813 w 49148"/>
                <a:gd name="connsiteY0" fmla="*/ 35147 h 84772"/>
                <a:gd name="connsiteX1" fmla="*/ 15145 w 49148"/>
                <a:gd name="connsiteY1" fmla="*/ 26098 h 84772"/>
                <a:gd name="connsiteX2" fmla="*/ 24003 w 49148"/>
                <a:gd name="connsiteY2" fmla="*/ 18764 h 84772"/>
                <a:gd name="connsiteX3" fmla="*/ 31147 w 49148"/>
                <a:gd name="connsiteY3" fmla="*/ 20955 h 84772"/>
                <a:gd name="connsiteX4" fmla="*/ 34195 w 49148"/>
                <a:gd name="connsiteY4" fmla="*/ 27337 h 84772"/>
                <a:gd name="connsiteX5" fmla="*/ 41339 w 49148"/>
                <a:gd name="connsiteY5" fmla="*/ 27337 h 84772"/>
                <a:gd name="connsiteX6" fmla="*/ 47434 w 49148"/>
                <a:gd name="connsiteY6" fmla="*/ 27337 h 84772"/>
                <a:gd name="connsiteX7" fmla="*/ 28003 w 49148"/>
                <a:gd name="connsiteY7" fmla="*/ 8763 h 84772"/>
                <a:gd name="connsiteX8" fmla="*/ 28003 w 49148"/>
                <a:gd name="connsiteY8" fmla="*/ 0 h 84772"/>
                <a:gd name="connsiteX9" fmla="*/ 21145 w 49148"/>
                <a:gd name="connsiteY9" fmla="*/ 0 h 84772"/>
                <a:gd name="connsiteX10" fmla="*/ 21145 w 49148"/>
                <a:gd name="connsiteY10" fmla="*/ 8668 h 84772"/>
                <a:gd name="connsiteX11" fmla="*/ 1619 w 49148"/>
                <a:gd name="connsiteY11" fmla="*/ 27432 h 84772"/>
                <a:gd name="connsiteX12" fmla="*/ 22193 w 49148"/>
                <a:gd name="connsiteY12" fmla="*/ 46768 h 84772"/>
                <a:gd name="connsiteX13" fmla="*/ 35433 w 49148"/>
                <a:gd name="connsiteY13" fmla="*/ 57912 h 84772"/>
                <a:gd name="connsiteX14" fmla="*/ 25241 w 49148"/>
                <a:gd name="connsiteY14" fmla="*/ 65818 h 84772"/>
                <a:gd name="connsiteX15" fmla="*/ 13335 w 49148"/>
                <a:gd name="connsiteY15" fmla="*/ 55912 h 84772"/>
                <a:gd name="connsiteX16" fmla="*/ 0 w 49148"/>
                <a:gd name="connsiteY16" fmla="*/ 55912 h 84772"/>
                <a:gd name="connsiteX17" fmla="*/ 21145 w 49148"/>
                <a:gd name="connsiteY17" fmla="*/ 76105 h 84772"/>
                <a:gd name="connsiteX18" fmla="*/ 21145 w 49148"/>
                <a:gd name="connsiteY18" fmla="*/ 84773 h 84772"/>
                <a:gd name="connsiteX19" fmla="*/ 28003 w 49148"/>
                <a:gd name="connsiteY19" fmla="*/ 84773 h 84772"/>
                <a:gd name="connsiteX20" fmla="*/ 28003 w 49148"/>
                <a:gd name="connsiteY20" fmla="*/ 76105 h 84772"/>
                <a:gd name="connsiteX21" fmla="*/ 49149 w 49148"/>
                <a:gd name="connsiteY21" fmla="*/ 56388 h 84772"/>
                <a:gd name="connsiteX22" fmla="*/ 27813 w 49148"/>
                <a:gd name="connsiteY22" fmla="*/ 35243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148" h="84772">
                  <a:moveTo>
                    <a:pt x="27813" y="35147"/>
                  </a:moveTo>
                  <a:cubicBezTo>
                    <a:pt x="18479" y="32385"/>
                    <a:pt x="15145" y="31051"/>
                    <a:pt x="15145" y="26098"/>
                  </a:cubicBezTo>
                  <a:cubicBezTo>
                    <a:pt x="15145" y="21526"/>
                    <a:pt x="18097" y="18764"/>
                    <a:pt x="24003" y="18764"/>
                  </a:cubicBezTo>
                  <a:cubicBezTo>
                    <a:pt x="27337" y="18764"/>
                    <a:pt x="29623" y="19621"/>
                    <a:pt x="31147" y="20955"/>
                  </a:cubicBezTo>
                  <a:cubicBezTo>
                    <a:pt x="33814" y="23336"/>
                    <a:pt x="34195" y="26575"/>
                    <a:pt x="34195" y="27337"/>
                  </a:cubicBezTo>
                  <a:cubicBezTo>
                    <a:pt x="36100" y="27337"/>
                    <a:pt x="39338" y="27337"/>
                    <a:pt x="41339" y="27337"/>
                  </a:cubicBezTo>
                  <a:cubicBezTo>
                    <a:pt x="42863" y="27337"/>
                    <a:pt x="45910" y="27337"/>
                    <a:pt x="47434" y="27337"/>
                  </a:cubicBezTo>
                  <a:cubicBezTo>
                    <a:pt x="46768" y="17621"/>
                    <a:pt x="41053" y="10001"/>
                    <a:pt x="28003" y="8763"/>
                  </a:cubicBezTo>
                  <a:lnTo>
                    <a:pt x="28003" y="0"/>
                  </a:lnTo>
                  <a:lnTo>
                    <a:pt x="21145" y="0"/>
                  </a:lnTo>
                  <a:lnTo>
                    <a:pt x="21145" y="8668"/>
                  </a:lnTo>
                  <a:cubicBezTo>
                    <a:pt x="10001" y="9620"/>
                    <a:pt x="1619" y="16192"/>
                    <a:pt x="1619" y="27432"/>
                  </a:cubicBezTo>
                  <a:cubicBezTo>
                    <a:pt x="1619" y="36957"/>
                    <a:pt x="6858" y="42481"/>
                    <a:pt x="22193" y="46768"/>
                  </a:cubicBezTo>
                  <a:cubicBezTo>
                    <a:pt x="31718" y="49530"/>
                    <a:pt x="35433" y="51911"/>
                    <a:pt x="35433" y="57912"/>
                  </a:cubicBezTo>
                  <a:cubicBezTo>
                    <a:pt x="35433" y="62579"/>
                    <a:pt x="32766" y="65818"/>
                    <a:pt x="25241" y="65818"/>
                  </a:cubicBezTo>
                  <a:cubicBezTo>
                    <a:pt x="18193" y="65818"/>
                    <a:pt x="14288" y="61913"/>
                    <a:pt x="13335" y="55912"/>
                  </a:cubicBezTo>
                  <a:lnTo>
                    <a:pt x="0" y="55912"/>
                  </a:lnTo>
                  <a:cubicBezTo>
                    <a:pt x="762" y="67913"/>
                    <a:pt x="8763" y="74962"/>
                    <a:pt x="21145" y="76105"/>
                  </a:cubicBezTo>
                  <a:lnTo>
                    <a:pt x="21145" y="84773"/>
                  </a:lnTo>
                  <a:lnTo>
                    <a:pt x="28003" y="84773"/>
                  </a:lnTo>
                  <a:lnTo>
                    <a:pt x="28003" y="76105"/>
                  </a:lnTo>
                  <a:cubicBezTo>
                    <a:pt x="42863" y="74962"/>
                    <a:pt x="49149" y="66389"/>
                    <a:pt x="49149" y="56388"/>
                  </a:cubicBezTo>
                  <a:cubicBezTo>
                    <a:pt x="49149" y="46863"/>
                    <a:pt x="44672" y="40195"/>
                    <a:pt x="27813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EA3686-60A4-FE66-A6D8-337CBEA5E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4"/>
          </p:cNvCxnSpPr>
          <p:nvPr/>
        </p:nvCxnSpPr>
        <p:spPr>
          <a:xfrm flipV="1">
            <a:off x="7163151" y="2310188"/>
            <a:ext cx="14287" cy="568274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B53551-752E-CF30-4DF0-87E516A6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177438" y="3186239"/>
            <a:ext cx="0" cy="1874034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55D686-A5E7-DEC2-A64E-B39F8901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6265482" y="4355393"/>
            <a:ext cx="420130" cy="38538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32C937-8C67-904B-50E9-45930601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21269" y="3885894"/>
            <a:ext cx="654556" cy="128403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287DB9-D3B9-7ADE-6BFC-22D0D47EF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896937" y="2916540"/>
            <a:ext cx="587434" cy="317936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53D7FA2-93FB-745E-2412-AECE536D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51376" y="4324209"/>
            <a:ext cx="420130" cy="385388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28AF7B-D6D2-6590-65FE-57624D142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30466" y="3797766"/>
            <a:ext cx="654556" cy="128403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21401-A137-A74E-080A-FBE39EA8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823750" y="2879255"/>
            <a:ext cx="691006" cy="36567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2B185DC8-ABE0-7C57-7891-BC0BA4DDA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0" r="29380"/>
          <a:stretch>
            <a:fillRect/>
          </a:stretch>
        </p:blipFill>
        <p:spPr>
          <a:xfrm>
            <a:off x="6359339" y="2879256"/>
            <a:ext cx="1606777" cy="160677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cxnSp>
        <p:nvCxnSpPr>
          <p:cNvPr id="147" name="Curved Connector 146">
            <a:extLst>
              <a:ext uri="{FF2B5EF4-FFF2-40B4-BE49-F238E27FC236}">
                <a16:creationId xmlns:a16="http://schemas.microsoft.com/office/drawing/2014/main" id="{3A35E3B3-831E-ACAC-2E3F-B386704A9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9069466" y="1640771"/>
            <a:ext cx="577245" cy="548634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4B343-9900-87D0-BAAD-CD3267B4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058F-F930-DF71-C952-B1C7E948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9969687" cy="896116"/>
          </a:xfrm>
        </p:spPr>
        <p:txBody>
          <a:bodyPr>
            <a:normAutofit/>
          </a:bodyPr>
          <a:lstStyle/>
          <a:p>
            <a:r>
              <a:rPr lang="en-US" b="0" dirty="0"/>
              <a:t>What I care about in writing projects</a:t>
            </a:r>
          </a:p>
        </p:txBody>
      </p:sp>
      <p:graphicFrame>
        <p:nvGraphicFramePr>
          <p:cNvPr id="3" name="Diagram 2" descr="Illustration of the points I care about in scientific writing:&#10;&#10;• The science&#10;• Strategic writing&#10;• Clear writing">
            <a:extLst>
              <a:ext uri="{FF2B5EF4-FFF2-40B4-BE49-F238E27FC236}">
                <a16:creationId xmlns:a16="http://schemas.microsoft.com/office/drawing/2014/main" id="{765F4FBC-75DC-45E8-2CE0-BFE29A157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05072"/>
              </p:ext>
            </p:extLst>
          </p:nvPr>
        </p:nvGraphicFramePr>
        <p:xfrm>
          <a:off x="240832" y="1420157"/>
          <a:ext cx="6109190" cy="4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AF7A21-3187-9888-9C0D-DCF26D9C11A7}"/>
              </a:ext>
            </a:extLst>
          </p:cNvPr>
          <p:cNvSpPr txBox="1"/>
          <p:nvPr/>
        </p:nvSpPr>
        <p:spPr>
          <a:xfrm>
            <a:off x="949325" y="5481926"/>
            <a:ext cx="393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Are the instructions followed?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Are the review criteria addressed?</a:t>
            </a:r>
          </a:p>
        </p:txBody>
      </p:sp>
      <p:sp>
        <p:nvSpPr>
          <p:cNvPr id="15" name="TextBox 44">
            <a:extLst>
              <a:ext uri="{FF2B5EF4-FFF2-40B4-BE49-F238E27FC236}">
                <a16:creationId xmlns:a16="http://schemas.microsoft.com/office/drawing/2014/main" id="{9C20A44B-BED7-F321-EF8B-5486305FB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54" y="4362719"/>
            <a:ext cx="410214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342900">
              <a:defRPr/>
            </a:pPr>
            <a:r>
              <a:rPr lang="en-US" altLang="en-US" sz="15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Director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Scientific Editing and </a:t>
            </a:r>
          </a:p>
          <a:p>
            <a:pPr algn="r" defTabSz="342900">
              <a:defRPr/>
            </a:pPr>
            <a:r>
              <a:rPr lang="en-US" altLang="en-US" sz="1200" b="0" i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/>
              </a:rPr>
              <a:t>Research Communication Core (SERCC)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B6C5E-74B9-4509-B5D0-6DEB5B3B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85AE6-30B6-A4AE-8B42-71BFF813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11254945" y="4348372"/>
            <a:ext cx="4137" cy="67364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hevron 19">
            <a:extLst>
              <a:ext uri="{FF2B5EF4-FFF2-40B4-BE49-F238E27FC236}">
                <a16:creationId xmlns:a16="http://schemas.microsoft.com/office/drawing/2014/main" id="{B83E0A64-3341-F758-2E3E-847F9EA1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3331" y="4186381"/>
            <a:ext cx="5182185" cy="209340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342900">
              <a:defRPr/>
            </a:pPr>
            <a:endParaRPr lang="en-US" sz="135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F1421-0931-3C79-D67D-72C9389C2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67" y="2933016"/>
            <a:ext cx="2968649" cy="956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44823-0E5F-D7FC-E630-DA3DBE5A6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4711" y="1598067"/>
            <a:ext cx="2575824" cy="1408188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7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811C-112B-3804-AAE3-C91F3100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EA06-BBB3-BB70-FDB9-FB038352B7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Where to find templates</a:t>
            </a:r>
          </a:p>
        </p:txBody>
      </p:sp>
      <p:pic>
        <p:nvPicPr>
          <p:cNvPr id="6" name="Picture 5" descr="Screenshot of SERCC template for writing Research Grant applications.">
            <a:extLst>
              <a:ext uri="{FF2B5EF4-FFF2-40B4-BE49-F238E27FC236}">
                <a16:creationId xmlns:a16="http://schemas.microsoft.com/office/drawing/2014/main" id="{8C38AFA2-B735-6930-1D92-1FF294D5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4" y="1589946"/>
            <a:ext cx="2919881" cy="3763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6856F3-5868-8504-6CA0-D04654D9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88" y="5535274"/>
            <a:ext cx="3532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" charset="0"/>
              <a:buNone/>
            </a:pPr>
            <a:r>
              <a:rPr lang="en-US" sz="2000" dirty="0">
                <a:latin typeface="+mj-lt"/>
              </a:rPr>
              <a:t>SERCC Template for writing a fellowship research plan</a:t>
            </a:r>
          </a:p>
        </p:txBody>
      </p:sp>
      <p:pic>
        <p:nvPicPr>
          <p:cNvPr id="12" name="Picture 11" descr="Screenshot of SERCC Writing Grants web page.">
            <a:extLst>
              <a:ext uri="{FF2B5EF4-FFF2-40B4-BE49-F238E27FC236}">
                <a16:creationId xmlns:a16="http://schemas.microsoft.com/office/drawing/2014/main" id="{D7EA478A-959B-9745-035F-9969F099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146"/>
          <a:stretch>
            <a:fillRect/>
          </a:stretch>
        </p:blipFill>
        <p:spPr>
          <a:xfrm>
            <a:off x="5696658" y="146513"/>
            <a:ext cx="6006947" cy="5750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89B87469-1983-A101-BFC4-F810BE15D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127" y="6035518"/>
            <a:ext cx="6060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1200" u="sng" dirty="0" err="1">
                <a:solidFill>
                  <a:srgbClr val="0070C0"/>
                </a:solidFill>
                <a:latin typeface="+mj-lt"/>
              </a:rPr>
              <a:t>sercc.medicine.uiowa.edu</a:t>
            </a:r>
            <a:r>
              <a:rPr lang="en-US" sz="1200" u="sng" dirty="0">
                <a:solidFill>
                  <a:srgbClr val="0070C0"/>
                </a:solidFill>
                <a:latin typeface="+mj-lt"/>
              </a:rPr>
              <a:t>/resources/writing-grants#accordion-item-1116-0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7127E-0517-ADD9-5682-592CC1B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08ED73-E361-7A49-13E3-3F16D32CB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5915" y="3445745"/>
            <a:ext cx="3932231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06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5681-B39C-0247-43C5-F128DEB9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FABA-C3B7-C70B-44F6-7522488461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NEW online resource for </a:t>
            </a:r>
            <a:r>
              <a:rPr lang="en-US" sz="2800" b="0"/>
              <a:t>your trainees</a:t>
            </a:r>
            <a:endParaRPr lang="en-US" sz="2800" b="0" dirty="0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878DC1FD-D8C2-8C6B-9FCD-5DA72117E093}"/>
              </a:ext>
            </a:extLst>
          </p:cNvPr>
          <p:cNvSpPr/>
          <p:nvPr/>
        </p:nvSpPr>
        <p:spPr>
          <a:xfrm>
            <a:off x="8101263" y="224609"/>
            <a:ext cx="3914274" cy="1282124"/>
          </a:xfrm>
          <a:prstGeom prst="wedgeRectCallout">
            <a:avLst>
              <a:gd name="adj1" fmla="val -16466"/>
              <a:gd name="adj2" fmla="val 47914"/>
            </a:avLst>
          </a:prstGeom>
          <a:solidFill>
            <a:schemeClr val="accent1">
              <a:alpha val="3822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A CCOM initiative involving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the CCOM Research Office, the Office of Graduate and Postdoctoral Studies (OGPS), and the SERCC</a:t>
            </a:r>
          </a:p>
        </p:txBody>
      </p:sp>
      <p:pic>
        <p:nvPicPr>
          <p:cNvPr id="8" name="Picture 7" descr="Screenshot of “Getting a Fellowship” manual on the Office of Graduate and Postdoctoral studies website.">
            <a:extLst>
              <a:ext uri="{FF2B5EF4-FFF2-40B4-BE49-F238E27FC236}">
                <a16:creationId xmlns:a16="http://schemas.microsoft.com/office/drawing/2014/main" id="{4F3AE86E-1F5B-E4C2-0F39-C1BE44F9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4" y="1649515"/>
            <a:ext cx="4122599" cy="418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02F748-4368-C27C-12A3-F762B095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992" y="1973520"/>
            <a:ext cx="559868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Times" charset="0"/>
              <a:buNone/>
            </a:pPr>
            <a:r>
              <a:rPr lang="en-US" sz="2000" dirty="0">
                <a:latin typeface="+mj-lt"/>
              </a:rPr>
              <a:t>Chapters: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Overview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UI Offices That Can Help with a Submission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Finding the Right Opportunity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Timeline and Scope of the Grant Writing Process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NIH Fellowship Applications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Adapting Information from Existing Templates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Achieving Clarity in Scientific Writing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Feedback, Revision,  and Resubmission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Writing Support and Peer Engagement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Reference Materials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651EAD-7CB6-9769-EB81-B12295A0215C}"/>
              </a:ext>
            </a:extLst>
          </p:cNvPr>
          <p:cNvSpPr/>
          <p:nvPr/>
        </p:nvSpPr>
        <p:spPr>
          <a:xfrm>
            <a:off x="8598567" y="1780420"/>
            <a:ext cx="3416970" cy="599764"/>
          </a:xfrm>
          <a:prstGeom prst="ellipse">
            <a:avLst/>
          </a:prstGeom>
          <a:solidFill>
            <a:srgbClr val="0070C0">
              <a:alpha val="2235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Officially going live in June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(but check it out now)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D3C3110-97E5-BFD0-4B1C-B0092488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1" y="5962411"/>
            <a:ext cx="5598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+mj-lt"/>
              </a:rPr>
              <a:t>https://</a:t>
            </a:r>
            <a:r>
              <a:rPr lang="en-US" sz="1200" dirty="0" err="1">
                <a:solidFill>
                  <a:srgbClr val="0070C0"/>
                </a:solidFill>
                <a:latin typeface="+mj-lt"/>
              </a:rPr>
              <a:t>ogps.medicine.uiowa.edu</a:t>
            </a:r>
            <a:r>
              <a:rPr lang="en-US" sz="1200" dirty="0">
                <a:solidFill>
                  <a:srgbClr val="0070C0"/>
                </a:solidFill>
                <a:latin typeface="+mj-lt"/>
              </a:rPr>
              <a:t>/getting-fellowship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C007C-17C9-9682-B283-CF7140A8C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7163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7A2A0-375C-FAB7-509C-131124DB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47F6-77FB-CE9F-9E04-4E31E9F4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9969687" cy="896116"/>
          </a:xfrm>
        </p:spPr>
        <p:txBody>
          <a:bodyPr>
            <a:normAutofit/>
          </a:bodyPr>
          <a:lstStyle/>
          <a:p>
            <a:r>
              <a:rPr lang="en-US" b="0" dirty="0"/>
              <a:t>Who the SERCC editors 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88C729-9202-102F-7653-98F8D13715D4}"/>
              </a:ext>
            </a:extLst>
          </p:cNvPr>
          <p:cNvSpPr txBox="1"/>
          <p:nvPr/>
        </p:nvSpPr>
        <p:spPr>
          <a:xfrm>
            <a:off x="845808" y="1636358"/>
            <a:ext cx="10906876" cy="45550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144588" indent="-161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Christine M Blaumueller, PhD</a:t>
            </a:r>
          </a:p>
          <a:p>
            <a:pPr marL="1144588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1" dirty="0"/>
              <a:t>Director, Senior Scientific Editor and Writing Consultant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Over 14 years as a laboratory researcher | 6 years as a journal editor (EMBO) | Editor in CCOM since 2006 | Est SERCC in 2017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PhD from Yale University | Postdoctoral training at the European Molecular Biology Laboratory (EMBL)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endParaRPr lang="en-US" sz="1300" dirty="0"/>
          </a:p>
          <a:p>
            <a:pPr marL="1144588" indent="-1619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Jennifer Y Barr, PhD</a:t>
            </a:r>
          </a:p>
          <a:p>
            <a:pPr marL="1144588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1" dirty="0"/>
              <a:t>Assistant Director of SERCC, Grant Writer in Large-Scale Proposal Development Service (LSPDS)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Over 12 years of experience as a laboratory researcher | SERCC editing internship 2015–2017 | SERCC editor since 2017 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PhD and Postdoctoral training at UI | Has developed many of author resources and directs Scientific Editing Internship Program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endParaRPr lang="en-US" sz="1300" b="1" dirty="0"/>
          </a:p>
          <a:p>
            <a:pPr marL="1144588" indent="-1619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Michael R Rebagliati, PhD</a:t>
            </a:r>
          </a:p>
          <a:p>
            <a:pPr marL="1144588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1" dirty="0"/>
              <a:t>Scientific Editor and Writing Consultant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Ove 30 years of experience as a laboratory researcher. 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PhD from Harvard University | Postdoctoral training at the NICHD | Primary editor for the Stead Family Department of Pediatrics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endParaRPr lang="en-US" sz="1300" dirty="0"/>
          </a:p>
          <a:p>
            <a:pPr marL="1144588" indent="-1619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Emily Huber, PhD</a:t>
            </a:r>
          </a:p>
          <a:p>
            <a:pPr marL="1144588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i="1" dirty="0"/>
              <a:t>Scientific Editor and Writing Consultant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ea typeface="Roboto" panose="02000000000000000000" pitchFamily="2" charset="0"/>
              </a:rPr>
              <a:t>Over 10 years of research experience in cell biology, genomics, and virology | Has edited for academic and industry laboratories </a:t>
            </a:r>
          </a:p>
          <a:p>
            <a:pPr marL="1144588"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ea typeface="Roboto" panose="02000000000000000000" pitchFamily="2" charset="0"/>
              </a:rPr>
              <a:t>PhD in human and statistical genetics from Washington University in St. Louis</a:t>
            </a:r>
            <a:endParaRPr lang="en-US" sz="1300" dirty="0">
              <a:effectLst/>
              <a:ea typeface="Roboto" panose="02000000000000000000" pitchFamily="2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67D586C-AD70-FB31-8CE6-F6CDDD726F38}"/>
              </a:ext>
            </a:extLst>
          </p:cNvPr>
          <p:cNvSpPr/>
          <p:nvPr/>
        </p:nvSpPr>
        <p:spPr bwMode="auto">
          <a:xfrm>
            <a:off x="6465895" y="1394412"/>
            <a:ext cx="3145542" cy="1452964"/>
          </a:xfrm>
          <a:prstGeom prst="wedgeRoundRectCallout">
            <a:avLst>
              <a:gd name="adj1" fmla="val -18847"/>
              <a:gd name="adj2" fmla="val -180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444444"/>
                </a:solidFill>
              </a:rPr>
              <a:t>What we have in common:</a:t>
            </a:r>
          </a:p>
          <a:p>
            <a:pPr algn="ctr"/>
            <a:r>
              <a:rPr lang="en-US" sz="1600" dirty="0">
                <a:solidFill>
                  <a:srgbClr val="444444"/>
                </a:solidFill>
              </a:rPr>
              <a:t>Advanced degrees in the sciences </a:t>
            </a:r>
          </a:p>
          <a:p>
            <a:pPr algn="ctr"/>
            <a:r>
              <a:rPr lang="en-US" sz="1600" dirty="0">
                <a:solidFill>
                  <a:srgbClr val="444444"/>
                </a:solidFill>
              </a:rPr>
              <a:t>Laboratory experience</a:t>
            </a:r>
          </a:p>
          <a:p>
            <a:pPr algn="ctr"/>
            <a:r>
              <a:rPr lang="en-US" sz="1600" dirty="0">
                <a:solidFill>
                  <a:srgbClr val="444444"/>
                </a:solidFill>
              </a:rPr>
              <a:t>A love of clear writing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8DA4631-D592-E766-52E6-01894B97F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711" y="5287764"/>
            <a:ext cx="669344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49CF9-783F-31C9-5CBB-E3BD0E26C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5CAEA7-BC25-538E-04CF-0A0D1A97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/>
          <a:stretch>
            <a:fillRect/>
          </a:stretch>
        </p:blipFill>
        <p:spPr>
          <a:xfrm>
            <a:off x="1017214" y="1725873"/>
            <a:ext cx="668635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D03BED-A711-29B3-98B4-1E4CDB7CC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213" y="2913170"/>
            <a:ext cx="668635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E24AA2-A65E-B58B-99ED-654FEA33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b="-655"/>
          <a:stretch>
            <a:fillRect/>
          </a:stretch>
        </p:blipFill>
        <p:spPr>
          <a:xfrm>
            <a:off x="1025245" y="4100467"/>
            <a:ext cx="668634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1623A2-8E3B-4ADD-6A9C-E87E9F84B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33129"/>
              </p:ext>
            </p:extLst>
          </p:nvPr>
        </p:nvGraphicFramePr>
        <p:xfrm>
          <a:off x="9441023" y="42058"/>
          <a:ext cx="2842053" cy="202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382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E40B7F-8179-4352-87BD-414B58AE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8296"/>
            <a:ext cx="6462128" cy="896116"/>
          </a:xfrm>
        </p:spPr>
        <p:txBody>
          <a:bodyPr>
            <a:normAutofit/>
          </a:bodyPr>
          <a:lstStyle/>
          <a:p>
            <a:r>
              <a:rPr lang="en-US" b="0" dirty="0"/>
              <a:t>What the SERCC editors do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645BCFB-B4AB-0762-E3B4-7916E46B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1712911"/>
            <a:ext cx="1049135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3" indent="-28575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input on drafts of writing projects</a:t>
            </a:r>
          </a:p>
          <a:p>
            <a:pPr marL="285753" indent="-28575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one-on-one consultation on writing strategy</a:t>
            </a:r>
          </a:p>
          <a:p>
            <a:pPr marL="285753" indent="-28575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Brainstorm with groups of authors and faculty on Specific Aims</a:t>
            </a:r>
          </a:p>
          <a:p>
            <a:pPr marL="285753" indent="-285753"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Teach scientific writing</a:t>
            </a:r>
          </a:p>
          <a:p>
            <a:pPr marL="285753" indent="-285753"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Collect and generate resources</a:t>
            </a:r>
          </a:p>
          <a:p>
            <a:pPr marL="742960" lvl="1" indent="-285753">
              <a:spcAft>
                <a:spcPts val="300"/>
              </a:spcAft>
              <a:buSzPct val="80000"/>
              <a:buFont typeface="System Font Regular"/>
              <a:buChar char="—"/>
            </a:pPr>
            <a:r>
              <a:rPr lang="en-US" sz="1600" dirty="0"/>
              <a:t>Changes in funding agency requirements</a:t>
            </a:r>
          </a:p>
          <a:p>
            <a:pPr marL="742960" lvl="1" indent="-285753">
              <a:buSzPct val="80000"/>
              <a:buFont typeface="System Font Regular"/>
              <a:buChar char="—"/>
            </a:pPr>
            <a:r>
              <a:rPr lang="en-US" sz="1600" dirty="0"/>
              <a:t>Grant writing templates (NIH “R”/“K/“F” grants)</a:t>
            </a:r>
          </a:p>
          <a:p>
            <a:pPr marL="288929" indent="-271466"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tabLst>
                <a:tab pos="271466" algn="l"/>
              </a:tabLst>
            </a:pPr>
            <a:r>
              <a:rPr lang="en-US" sz="2000" dirty="0"/>
              <a:t>Liaise with other RD professionals</a:t>
            </a:r>
          </a:p>
          <a:p>
            <a:pPr marL="742960" lvl="1" indent="-285753">
              <a:spcAft>
                <a:spcPts val="300"/>
              </a:spcAft>
              <a:buSzPct val="80000"/>
              <a:buFont typeface="System Font Regular"/>
              <a:buChar char="—"/>
              <a:tabLst>
                <a:tab pos="271466" algn="l"/>
              </a:tabLst>
            </a:pPr>
            <a:r>
              <a:rPr lang="en-US" sz="1600" dirty="0"/>
              <a:t>National Organization of Research Development Professionals (NORDP)</a:t>
            </a:r>
          </a:p>
          <a:p>
            <a:pPr marL="742960" lvl="1" indent="-285753">
              <a:buSzPct val="80000"/>
              <a:buFont typeface="System Font Regular"/>
              <a:buChar char="—"/>
              <a:tabLst>
                <a:tab pos="271466" algn="l"/>
              </a:tabLst>
            </a:pPr>
            <a:r>
              <a:rPr lang="en-US" sz="1600" dirty="0"/>
              <a:t>Scientific Editors Network (</a:t>
            </a:r>
            <a:r>
              <a:rPr lang="en-US" sz="1600" dirty="0" err="1"/>
              <a:t>ScENe</a:t>
            </a:r>
            <a:r>
              <a:rPr lang="en-US" sz="1600" dirty="0"/>
              <a:t>)</a:t>
            </a:r>
          </a:p>
          <a:p>
            <a:pPr marL="742960" lvl="1" indent="-285753">
              <a:buSzPct val="80000"/>
              <a:buFont typeface="System Font Regular"/>
              <a:buChar char="—"/>
              <a:tabLst>
                <a:tab pos="271466" algn="l"/>
              </a:tabLst>
            </a:pPr>
            <a:r>
              <a:rPr lang="en-US" sz="1600" dirty="0"/>
              <a:t>American Medical Writers Association (AMWA)</a:t>
            </a:r>
            <a:endParaRPr lang="en-US" sz="24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16622F-8B3B-1324-B2B6-33565A1F8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912634-E19F-504E-3C79-3CF89C9F8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126" y="0"/>
            <a:ext cx="2713522" cy="638170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55CC09A8-CC8F-1420-D326-C48D3D328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534551" y="3537523"/>
            <a:ext cx="595471" cy="781751"/>
          </a:xfrm>
          <a:prstGeom prst="curvedLeftArrow">
            <a:avLst>
              <a:gd name="adj1" fmla="val 25000"/>
              <a:gd name="adj2" fmla="val 50000"/>
              <a:gd name="adj3" fmla="val 29637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70C0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354DC76-A922-C13A-669F-FA1582E5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 flipV="1">
            <a:off x="414350" y="1788253"/>
            <a:ext cx="715761" cy="1746305"/>
          </a:xfrm>
          <a:prstGeom prst="curvedLeftArrow">
            <a:avLst>
              <a:gd name="adj1" fmla="val 25000"/>
              <a:gd name="adj2" fmla="val 50000"/>
              <a:gd name="adj3" fmla="val 29637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70C0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4255CBA-3FAE-FD4B-DBB8-9956DFC70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99246" y="3810490"/>
            <a:ext cx="2285954" cy="781751"/>
          </a:xfrm>
          <a:prstGeom prst="wedgeRoundRectCallout">
            <a:avLst>
              <a:gd name="adj1" fmla="val -76423"/>
              <a:gd name="adj2" fmla="val 45310"/>
              <a:gd name="adj3" fmla="val 16667"/>
            </a:avLst>
          </a:prstGeom>
          <a:solidFill>
            <a:schemeClr val="accent1">
              <a:alpha val="79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Will introduce you to one of these today</a:t>
            </a:r>
          </a:p>
        </p:txBody>
      </p:sp>
    </p:spTree>
    <p:extLst>
      <p:ext uri="{BB962C8B-B14F-4D97-AF65-F5344CB8AC3E}">
        <p14:creationId xmlns:p14="http://schemas.microsoft.com/office/powerpoint/2010/main" val="31512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CADE-DEC1-A343-7BE8-07D8E778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82B77B-2519-971B-ABB7-8DF0A4F4E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502" y="1548414"/>
            <a:ext cx="10951700" cy="992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  <a:cs typeface="Arial" panose="020B0604020202020204" pitchFamily="34" charset="0"/>
              </a:rPr>
              <a:t>NIH Simplified Review Framework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1CFCF-ECAF-EA3B-74EE-A33CBD89D795}"/>
              </a:ext>
            </a:extLst>
          </p:cNvPr>
          <p:cNvSpPr txBox="1"/>
          <p:nvPr/>
        </p:nvSpPr>
        <p:spPr>
          <a:xfrm>
            <a:off x="952503" y="2899318"/>
            <a:ext cx="6819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it applies to Research Project Grants (RPGs): </a:t>
            </a:r>
          </a:p>
          <a:p>
            <a:endParaRPr lang="en-US" sz="2400" dirty="0"/>
          </a:p>
          <a:p>
            <a:r>
              <a:rPr lang="en-US" sz="2000" dirty="0"/>
              <a:t>“The same research strategy – reviewed in a new way”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3B3B3B"/>
                </a:solidFill>
              </a:rPr>
              <a:t>Applies to: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R01, R03, R15, R16, R21, R33, R34, R36, R61, RC1, RC2, RC4, RF1, RL1, RL2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U01, U34, U3R, UA5, UC1, UC2, UC4, UF1, UG3, UH2, UH3, UH5,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And phased awards: R21/R33, UH2/UH3, UG3/UH3, R61/R33</a:t>
            </a:r>
            <a:endParaRPr lang="en-US" dirty="0"/>
          </a:p>
          <a:p>
            <a:endParaRPr lang="en-US" sz="2400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93448B8-DE14-EB8F-81A8-0C0D7A56FFCA}"/>
              </a:ext>
            </a:extLst>
          </p:cNvPr>
          <p:cNvSpPr/>
          <p:nvPr/>
        </p:nvSpPr>
        <p:spPr>
          <a:xfrm>
            <a:off x="7129726" y="557020"/>
            <a:ext cx="4570803" cy="896116"/>
          </a:xfrm>
          <a:prstGeom prst="wedgeEllipseCallout">
            <a:avLst>
              <a:gd name="adj1" fmla="val -114102"/>
              <a:gd name="adj2" fmla="val 310076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The instructions for writing grants have not changed.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396B7-701F-0C50-79B8-8DBB085D7189}"/>
              </a:ext>
            </a:extLst>
          </p:cNvPr>
          <p:cNvSpPr txBox="1"/>
          <p:nvPr/>
        </p:nvSpPr>
        <p:spPr>
          <a:xfrm>
            <a:off x="4682052" y="6500304"/>
            <a:ext cx="7222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90EC874-B187-591B-3D2C-D07F924A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9389" y="2731296"/>
            <a:ext cx="2620108" cy="26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1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4A70-5BAD-EE59-E07A-8A6B9FFE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3CD3-F4B3-A0BD-F9BF-93B507CB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931268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Goals of the Simplified Review Framework (SRF):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120C4-37D8-295C-659E-A14516767DEF}"/>
              </a:ext>
            </a:extLst>
          </p:cNvPr>
          <p:cNvSpPr txBox="1"/>
          <p:nvPr/>
        </p:nvSpPr>
        <p:spPr>
          <a:xfrm>
            <a:off x="907717" y="1838799"/>
            <a:ext cx="103472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Enable improved review by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2000" dirty="0"/>
              <a:t>Focusing reviewer attention on three key questions: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Factor 1: Importance of the Research</a:t>
            </a:r>
            <a:endParaRPr lang="en-US" dirty="0">
              <a:solidFill>
                <a:srgbClr val="0070C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Factor 2: Rigor and Feasibility</a:t>
            </a:r>
            <a:endParaRPr lang="en-US" dirty="0">
              <a:solidFill>
                <a:srgbClr val="0070C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Factor 3: Expertise and Resources</a:t>
            </a:r>
          </a:p>
          <a:p>
            <a:pPr marL="914400" lvl="1" indent="-457200">
              <a:spcBef>
                <a:spcPts val="1800"/>
              </a:spcBef>
              <a:spcAft>
                <a:spcPts val="1200"/>
              </a:spcAft>
              <a:buFont typeface="+mj-lt"/>
              <a:buAutoNum type="alphaUcPeriod" startAt="2"/>
            </a:pPr>
            <a:r>
              <a:rPr lang="en-US" sz="2000" dirty="0"/>
              <a:t>Simplifying and strengthening review by: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Shifting from extensive sets of complex questions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Encouraging thoughtful integration of concepts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Discouraging “yes-no” thinking for Factors 1 and 2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81C83F74-9DB0-C4ED-1A40-2B25DC717233}"/>
              </a:ext>
            </a:extLst>
          </p:cNvPr>
          <p:cNvSpPr/>
          <p:nvPr/>
        </p:nvSpPr>
        <p:spPr>
          <a:xfrm>
            <a:off x="7833284" y="2535409"/>
            <a:ext cx="3676447" cy="521699"/>
          </a:xfrm>
          <a:prstGeom prst="wedgeEllipseCallout">
            <a:avLst>
              <a:gd name="adj1" fmla="val -101132"/>
              <a:gd name="adj2" fmla="val 56348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Should it be done?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F41D0CD-574B-0D63-3EE2-179BA5E5DE99}"/>
              </a:ext>
            </a:extLst>
          </p:cNvPr>
          <p:cNvSpPr/>
          <p:nvPr/>
        </p:nvSpPr>
        <p:spPr>
          <a:xfrm>
            <a:off x="7833284" y="3134174"/>
            <a:ext cx="3676447" cy="521699"/>
          </a:xfrm>
          <a:prstGeom prst="wedgeEllipseCallout">
            <a:avLst>
              <a:gd name="adj1" fmla="val -119714"/>
              <a:gd name="adj2" fmla="val -6106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Can it be done?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E09AC5F-2751-D111-35C6-F2911A719556}"/>
              </a:ext>
            </a:extLst>
          </p:cNvPr>
          <p:cNvSpPr/>
          <p:nvPr/>
        </p:nvSpPr>
        <p:spPr>
          <a:xfrm>
            <a:off x="7833284" y="3744641"/>
            <a:ext cx="3676447" cy="521699"/>
          </a:xfrm>
          <a:prstGeom prst="wedgeEllipseCallout">
            <a:avLst>
              <a:gd name="adj1" fmla="val -108565"/>
              <a:gd name="adj2" fmla="val -70575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Will it be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0D327-D1D4-C150-D0DE-1F8B6B4A31FB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1DCD4-497D-1DAC-2A42-CCE4F3F8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00792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FD85-BDFA-527C-6A76-57579637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F84B-994B-DD48-421D-43A64917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17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Goals of the SRF: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4DD61-B38B-C6EE-9419-B187C11C180D}"/>
              </a:ext>
            </a:extLst>
          </p:cNvPr>
          <p:cNvSpPr txBox="1"/>
          <p:nvPr/>
        </p:nvSpPr>
        <p:spPr>
          <a:xfrm>
            <a:off x="907717" y="1533999"/>
            <a:ext cx="1034722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n-US" sz="2400" dirty="0"/>
              <a:t>In Factor 3, modify criterion definitions for Investigator and Environment to reduce reputational bias</a:t>
            </a:r>
          </a:p>
          <a:p>
            <a:pPr marL="800100" lvl="1" indent="-342900">
              <a:buClr>
                <a:srgbClr val="2B58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 the adequacy of investigator expertise and institutional resources as a binary choice: </a:t>
            </a:r>
          </a:p>
          <a:p>
            <a:pPr marL="1257300" lvl="2" indent="-342900">
              <a:buClr>
                <a:srgbClr val="2B5880"/>
              </a:buClr>
              <a:buSzPct val="80000"/>
              <a:buFont typeface="System Font Regular"/>
              <a:buChar char="—"/>
            </a:pPr>
            <a:r>
              <a:rPr lang="en-US" sz="2000" dirty="0"/>
              <a:t>Appropriate </a:t>
            </a:r>
          </a:p>
          <a:p>
            <a:pPr marL="1257300" lvl="2" indent="-342900">
              <a:buClr>
                <a:srgbClr val="2B5880"/>
              </a:buClr>
              <a:buSzPct val="80000"/>
              <a:buFont typeface="System Font Regular"/>
              <a:buChar char="—"/>
            </a:pPr>
            <a:r>
              <a:rPr lang="en-US" sz="2000" dirty="0"/>
              <a:t>Additional Resources or Expertise Needed</a:t>
            </a:r>
          </a:p>
          <a:p>
            <a:pPr marL="800100" lvl="1" indent="-342900">
              <a:spcBef>
                <a:spcPts val="600"/>
              </a:spcBef>
              <a:buClr>
                <a:srgbClr val="2B5880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3"/>
              </a:rPr>
              <a:t>Investigator and Environment</a:t>
            </a:r>
            <a:r>
              <a:rPr lang="en-US" sz="2000" dirty="0"/>
              <a:t> are evaluated with respect to the work proposed – to reduce the potential for general scientific reputation to have an undue influence.</a:t>
            </a:r>
            <a:endParaRPr lang="en-US" sz="16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3"/>
            </a:pPr>
            <a:r>
              <a:rPr lang="en-US" sz="2400" dirty="0"/>
              <a:t>For “Additional Considerations,” reduce reviewer burden </a:t>
            </a:r>
            <a:endParaRPr lang="en-US" sz="2000" dirty="0"/>
          </a:p>
          <a:p>
            <a:pPr marL="808038" indent="-336550">
              <a:spcBef>
                <a:spcPts val="1200"/>
              </a:spcBef>
              <a:buClr>
                <a:srgbClr val="2B58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Shift review of considerations not directly related to scientific merit to NIH administrative staff.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9A15DBE-5636-C545-C93A-438F6F2EBECE}"/>
              </a:ext>
            </a:extLst>
          </p:cNvPr>
          <p:cNvSpPr/>
          <p:nvPr/>
        </p:nvSpPr>
        <p:spPr>
          <a:xfrm>
            <a:off x="5118539" y="903890"/>
            <a:ext cx="5770178" cy="447736"/>
          </a:xfrm>
          <a:prstGeom prst="wedgeEllipseCallout">
            <a:avLst>
              <a:gd name="adj1" fmla="val -24993"/>
              <a:gd name="adj2" fmla="val 480916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1600" dirty="0">
                <a:solidFill>
                  <a:srgbClr val="0070C0"/>
                </a:solidFill>
              </a:rPr>
              <a:t>…with explanation of what more is required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A5046-8757-2BFE-CF50-32B05065EB3E}"/>
              </a:ext>
            </a:extLst>
          </p:cNvPr>
          <p:cNvSpPr txBox="1"/>
          <p:nvPr/>
        </p:nvSpPr>
        <p:spPr>
          <a:xfrm>
            <a:off x="4074161" y="6028073"/>
            <a:ext cx="72221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64172-20EC-BD02-AB5C-591C7FE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52916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008A-3FEC-6B4B-1570-42C0D7BF8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B0C9-1A99-F109-4003-18DC6258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5510"/>
            <a:ext cx="9413875" cy="896116"/>
          </a:xfrm>
        </p:spPr>
        <p:txBody>
          <a:bodyPr>
            <a:normAutofit/>
          </a:bodyPr>
          <a:lstStyle/>
          <a:p>
            <a:r>
              <a:rPr lang="en-US" sz="2800" b="0" dirty="0"/>
              <a:t>Reorganization of Scored Review Criteria</a:t>
            </a:r>
          </a:p>
        </p:txBody>
      </p:sp>
      <p:pic>
        <p:nvPicPr>
          <p:cNvPr id="3" name="Picture 2" descr="NIH image depicting the reorganization of five review criteria into three factors.">
            <a:extLst>
              <a:ext uri="{FF2B5EF4-FFF2-40B4-BE49-F238E27FC236}">
                <a16:creationId xmlns:a16="http://schemas.microsoft.com/office/drawing/2014/main" id="{98FE10D4-67CF-0F0B-B504-2C13EAD0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30" t="3930" r="1411"/>
          <a:stretch>
            <a:fillRect/>
          </a:stretch>
        </p:blipFill>
        <p:spPr>
          <a:xfrm>
            <a:off x="1028198" y="2138263"/>
            <a:ext cx="4333073" cy="3103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986D1-9D5F-3833-25B3-26FF264E0C3E}"/>
              </a:ext>
            </a:extLst>
          </p:cNvPr>
          <p:cNvSpPr txBox="1"/>
          <p:nvPr/>
        </p:nvSpPr>
        <p:spPr>
          <a:xfrm>
            <a:off x="5595984" y="1841754"/>
            <a:ext cx="61733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dirty="0">
              <a:ea typeface="Open Sans Light"/>
              <a:cs typeface="Open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 1: Importance of the Research </a:t>
            </a:r>
          </a:p>
          <a:p>
            <a:pPr marL="1212850" lvl="3"/>
            <a:r>
              <a:rPr lang="en-US" dirty="0"/>
              <a:t>(Considers the Significance and Innovation)</a:t>
            </a:r>
          </a:p>
          <a:p>
            <a:pPr marL="1212850" lvl="3"/>
            <a:r>
              <a:rPr lang="en-US" dirty="0">
                <a:solidFill>
                  <a:srgbClr val="0070C0"/>
                </a:solidFill>
              </a:rPr>
              <a:t>Scored 1-9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 2: Rigor and Feasibility </a:t>
            </a:r>
          </a:p>
          <a:p>
            <a:pPr marL="1212850" lvl="3"/>
            <a:r>
              <a:rPr lang="en-US" dirty="0"/>
              <a:t>(Considers the Approach)</a:t>
            </a:r>
          </a:p>
          <a:p>
            <a:pPr marL="1212850" lvl="3"/>
            <a:r>
              <a:rPr lang="en-US" dirty="0">
                <a:solidFill>
                  <a:srgbClr val="0070C0"/>
                </a:solidFill>
              </a:rPr>
              <a:t>Scored 1-9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 3: Expertise and Resources </a:t>
            </a:r>
          </a:p>
          <a:p>
            <a:pPr marL="1212850" lvl="3"/>
            <a:r>
              <a:rPr lang="en-US" dirty="0"/>
              <a:t>(Considers the Investigator and Environment)</a:t>
            </a:r>
          </a:p>
          <a:p>
            <a:pPr marL="1212850" lvl="3"/>
            <a:r>
              <a:rPr lang="en-US" dirty="0">
                <a:solidFill>
                  <a:srgbClr val="0070C0"/>
                </a:solidFill>
              </a:rPr>
              <a:t>Scored as “Appropriate”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“Gaps identified” (with explanation of gaps)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9B1E7ED-911B-02E5-2E40-7FF5D784E8FF}"/>
              </a:ext>
            </a:extLst>
          </p:cNvPr>
          <p:cNvSpPr/>
          <p:nvPr/>
        </p:nvSpPr>
        <p:spPr>
          <a:xfrm>
            <a:off x="935422" y="5484397"/>
            <a:ext cx="5781594" cy="521699"/>
          </a:xfrm>
          <a:prstGeom prst="wedgeEllipseCallout">
            <a:avLst>
              <a:gd name="adj1" fmla="val 69540"/>
              <a:gd name="adj2" fmla="val -36326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1600" dirty="0">
                <a:solidFill>
                  <a:srgbClr val="0070C0"/>
                </a:solidFill>
              </a:rPr>
              <a:t>Inconsistent wording for this:</a:t>
            </a:r>
          </a:p>
          <a:p>
            <a:pPr algn="ctr" fontAlgn="ctr"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e.g., NIH also uses “Sufficient”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5EB95-2338-0750-CA95-EF391FD14C83}"/>
              </a:ext>
            </a:extLst>
          </p:cNvPr>
          <p:cNvSpPr txBox="1"/>
          <p:nvPr/>
        </p:nvSpPr>
        <p:spPr>
          <a:xfrm>
            <a:off x="4064001" y="6028073"/>
            <a:ext cx="723231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grants.nih.gov</a:t>
            </a:r>
            <a:r>
              <a:rPr lang="en-US" sz="1200" dirty="0">
                <a:solidFill>
                  <a:srgbClr val="0070C0"/>
                </a:solidFill>
              </a:rPr>
              <a:t>/policy-and-compliance/policy-topics/peer-review/simplifying-review/framework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83B45-E4A2-7BD3-F1E8-ACC5F8258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322116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DEE56E-6044-7B44-AE1F-E36D0E325033}" vid="{20751FD0-65C0-AF48-881B-6DC08315C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A1C7CF-BBD9-2F4B-9F86-D11E17E50DF5}">
  <we:reference id="c22bf5f7-55ef-4467-ac55-88a268666587" version="1.0.0.5" store="EXCatalog" storeType="EXCatalog"/>
  <we:alternateReferences>
    <we:reference id="WA200006038" version="1.0.0.5" store="en-US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4653</Words>
  <Application>Microsoft Macintosh PowerPoint</Application>
  <PresentationFormat>Widescreen</PresentationFormat>
  <Paragraphs>569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Antonio</vt:lpstr>
      <vt:lpstr>Arial</vt:lpstr>
      <vt:lpstr>Calibri</vt:lpstr>
      <vt:lpstr>Courier New</vt:lpstr>
      <vt:lpstr>Gill Sans MT</vt:lpstr>
      <vt:lpstr>Helvetica</vt:lpstr>
      <vt:lpstr>Lato</vt:lpstr>
      <vt:lpstr>Open Sans Light</vt:lpstr>
      <vt:lpstr>Roboto</vt:lpstr>
      <vt:lpstr>System Font Regular</vt:lpstr>
      <vt:lpstr>Times</vt:lpstr>
      <vt:lpstr>Verdana</vt:lpstr>
      <vt:lpstr>Wingdings</vt:lpstr>
      <vt:lpstr>Office Theme</vt:lpstr>
      <vt:lpstr> Changes in NIH Review  For Research Project Grant (RPG) applications submitted on or after January 25, 2025 </vt:lpstr>
      <vt:lpstr>Who I am</vt:lpstr>
      <vt:lpstr>What I care about in writing projects</vt:lpstr>
      <vt:lpstr>Who the SERCC editors are</vt:lpstr>
      <vt:lpstr>What the SERCC editors do</vt:lpstr>
      <vt:lpstr>NIH Simplified Review Framework</vt:lpstr>
      <vt:lpstr>Goals of the Simplified Review Framework (SRF):</vt:lpstr>
      <vt:lpstr>Goals of the SRF:</vt:lpstr>
      <vt:lpstr>Reorganization of Scored Review Criteria</vt:lpstr>
      <vt:lpstr>Reorganization of Additional Review Criteria and Considerations</vt:lpstr>
      <vt:lpstr>Review criteria according to the SRF</vt:lpstr>
      <vt:lpstr>Factor 1. Importance of the Research (Score of 1–9)</vt:lpstr>
      <vt:lpstr>Factor 2. Rigor and Feasibility (Score of 1–9)</vt:lpstr>
      <vt:lpstr>Factor 2. Rigor and Feasibility</vt:lpstr>
      <vt:lpstr>Factor 3. Expertise and Resources (Scored as Yes/No)</vt:lpstr>
      <vt:lpstr>Instructions have not changed – keep major sections the same</vt:lpstr>
      <vt:lpstr>Key resources</vt:lpstr>
      <vt:lpstr>For Approach, we still recommend</vt:lpstr>
      <vt:lpstr>For Significance and Innovation, we still recommend…</vt:lpstr>
      <vt:lpstr>What Reviewers and NIH Staff are Saying</vt:lpstr>
      <vt:lpstr>NIH Videos on Impact of Change: Reviewer impressions</vt:lpstr>
      <vt:lpstr>NIH Videos on Impact of Change: Reviewer Impressions Summer 2025 (1)</vt:lpstr>
      <vt:lpstr>NIH Videos on Impact of Change: Reviewer Impressions Summer 2025 (2)</vt:lpstr>
      <vt:lpstr>Applicant Guidance from NIH</vt:lpstr>
      <vt:lpstr>Reviewer Guidance</vt:lpstr>
      <vt:lpstr>Modifications to Peer Review Practices implemented Nov 2025 </vt:lpstr>
      <vt:lpstr>Modifications to Peer Review Practices extended</vt:lpstr>
      <vt:lpstr>Take advantage of SERCC Resources</vt:lpstr>
      <vt:lpstr>How we can help</vt:lpstr>
      <vt:lpstr>Where to find templates</vt:lpstr>
      <vt:lpstr>NEW online resource for your trainees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Blaumueller, Christine</dc:creator>
  <cp:lastModifiedBy>Blaumueller, Christine</cp:lastModifiedBy>
  <cp:revision>34</cp:revision>
  <cp:lastPrinted>2026-04-20T17:13:50Z</cp:lastPrinted>
  <dcterms:created xsi:type="dcterms:W3CDTF">2026-04-06T21:02:22Z</dcterms:created>
  <dcterms:modified xsi:type="dcterms:W3CDTF">2026-05-06T03:34:13Z</dcterms:modified>
</cp:coreProperties>
</file>