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147309670" r:id="rId2"/>
    <p:sldId id="2147309669" r:id="rId3"/>
    <p:sldId id="2147309660" r:id="rId4"/>
    <p:sldId id="2147309671" r:id="rId5"/>
    <p:sldId id="2147309674" r:id="rId6"/>
    <p:sldId id="2147309575" r:id="rId7"/>
    <p:sldId id="272" r:id="rId8"/>
    <p:sldId id="2147309672" r:id="rId9"/>
    <p:sldId id="2147309653" r:id="rId10"/>
    <p:sldId id="2147309654" r:id="rId11"/>
    <p:sldId id="2147309655" r:id="rId12"/>
    <p:sldId id="2147309666" r:id="rId13"/>
    <p:sldId id="2147309658" r:id="rId14"/>
    <p:sldId id="2147309659" r:id="rId15"/>
    <p:sldId id="2147309661" r:id="rId16"/>
    <p:sldId id="1549" r:id="rId17"/>
    <p:sldId id="2147309662" r:id="rId18"/>
    <p:sldId id="2147309675" r:id="rId19"/>
    <p:sldId id="2147309656" r:id="rId20"/>
    <p:sldId id="2147309657" r:id="rId21"/>
    <p:sldId id="2147309663" r:id="rId22"/>
    <p:sldId id="2147309628" r:id="rId23"/>
    <p:sldId id="302" r:id="rId24"/>
    <p:sldId id="2147309650" r:id="rId25"/>
    <p:sldId id="214730965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sources and where to find them" id="{41B93D84-85DA-6E49-82E7-88FADC9FCB2E}">
          <p14:sldIdLst>
            <p14:sldId id="2147309670"/>
            <p14:sldId id="2147309669"/>
          </p14:sldIdLst>
        </p14:section>
        <p14:section name="Resources" id="{DA5DA54C-2D0D-AA49-8342-FC8FFFB3DFBE}">
          <p14:sldIdLst>
            <p14:sldId id="2147309660"/>
            <p14:sldId id="2147309671"/>
          </p14:sldIdLst>
        </p14:section>
        <p14:section name="Untitled Section" id="{3F21D25F-579F-4E4C-B390-561836797DFC}">
          <p14:sldIdLst>
            <p14:sldId id="2147309674"/>
            <p14:sldId id="2147309575"/>
            <p14:sldId id="272"/>
            <p14:sldId id="2147309672"/>
            <p14:sldId id="2147309653"/>
            <p14:sldId id="2147309654"/>
            <p14:sldId id="2147309655"/>
            <p14:sldId id="2147309666"/>
            <p14:sldId id="2147309658"/>
            <p14:sldId id="2147309659"/>
            <p14:sldId id="2147309661"/>
            <p14:sldId id="1549"/>
            <p14:sldId id="2147309662"/>
          </p14:sldIdLst>
        </p14:section>
        <p14:section name="Untitled Section" id="{8C0D8E8A-1CD4-984B-8CAC-E115C9441AF7}">
          <p14:sldIdLst>
            <p14:sldId id="2147309675"/>
            <p14:sldId id="2147309656"/>
            <p14:sldId id="2147309657"/>
          </p14:sldIdLst>
        </p14:section>
        <p14:section name="Tips for Writing a Fellowship Application" id="{39137D82-AFF7-B544-97F6-1872F77DD114}">
          <p14:sldIdLst>
            <p14:sldId id="2147309663"/>
            <p14:sldId id="2147309628"/>
            <p14:sldId id="302"/>
            <p14:sldId id="2147309650"/>
            <p14:sldId id="214730965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3A51"/>
    <a:srgbClr val="65A567"/>
    <a:srgbClr val="873E55"/>
    <a:srgbClr val="98BE9D"/>
    <a:srgbClr val="FFA48A"/>
    <a:srgbClr val="747474"/>
    <a:srgbClr val="1F558A"/>
    <a:srgbClr val="9FC1CE"/>
    <a:srgbClr val="6B6B6B"/>
    <a:srgbClr val="95A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966" autoAdjust="0"/>
    <p:restoredTop sz="75242" autoAdjust="0"/>
  </p:normalViewPr>
  <p:slideViewPr>
    <p:cSldViewPr snapToGrid="0" snapToObjects="1">
      <p:cViewPr varScale="1">
        <p:scale>
          <a:sx n="88" d="100"/>
          <a:sy n="88" d="100"/>
        </p:scale>
        <p:origin x="1072" y="192"/>
      </p:cViewPr>
      <p:guideLst/>
    </p:cSldViewPr>
  </p:slideViewPr>
  <p:outlineViewPr>
    <p:cViewPr>
      <p:scale>
        <a:sx n="33" d="100"/>
        <a:sy n="33" d="100"/>
      </p:scale>
      <p:origin x="0" y="-269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notesViewPr>
    <p:cSldViewPr snapToGrid="0" snapToObjects="1">
      <p:cViewPr varScale="1">
        <p:scale>
          <a:sx n="103" d="100"/>
          <a:sy n="103" d="100"/>
        </p:scale>
        <p:origin x="2448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D2FD1-B169-9B41-A890-0ECD81C3476C}" type="datetimeFigureOut">
              <a:rPr lang="en-US" smtClean="0"/>
              <a:t>11/3/26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943EA-69D9-7E49-97CD-A49926F617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12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7A3B4-5BE6-445B-B44F-0A09F2E1B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D74806-8A85-6ED7-89AD-5D9CD8B4E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813366-C6A8-278C-4560-4D646E2C1E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87DB5-DD7D-7B44-1B70-D344729FFE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612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FB94C-0344-CA47-7193-95DDAC071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84BCD0-8EAB-E1B6-A777-786CEF06FC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4812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0BBC8B-D4D2-B72F-0FC3-0F7085E9A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400" b="0" i="0" u="none" strike="noStrike" kern="1200" dirty="0"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891C4-1E2B-4E8B-4EAA-4185189CE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441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74F09-7A9C-1045-4CEB-40938F6E9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452116-4E19-663C-1EFF-0BBF7E659B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77BC47-FB51-20C4-BA87-E28DCFFAB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9AD29-D47A-9CC4-B711-D28B2001A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148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70765-7E8D-2415-4F53-BD42243D5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895891-751A-DF06-772D-D64BF125C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4812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B0264C-D956-8E33-3D9F-CABD111528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400" b="0" i="0" u="none" strike="noStrike" kern="1200" dirty="0"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0E5E2-353D-CD07-C253-8EC99D5E51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17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BFA0F-DC07-7DB8-F859-16028F78F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AF6EF2-2D9F-154B-1C6A-6A814685D4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BF2D16-9409-8812-B6EB-DDA31C9D1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B5D947-9200-D79A-DE4C-839FFD4BE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672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465F9-74F5-E698-756E-436D82A30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B8E731-D05C-06B3-437A-1E64B9818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4812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6300F8-66A7-7125-1EB7-FD394422E1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algn="l">
              <a:buFontTx/>
              <a:buNone/>
            </a:pPr>
            <a:r>
              <a:rPr lang="en-US" sz="1600" dirty="0">
                <a:solidFill>
                  <a:srgbClr val="0070C0"/>
                </a:solidFill>
              </a:rPr>
              <a:t>Resources are generated by the SERCC editors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baseline="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D2CB3-E485-652C-20D0-97FE013E07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592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Complementary activities go into training good writers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 provide direct feedback on and input into writing – helps us with our teaching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Teach scientific writing (courses, seminars, workshops)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 help our clients, we collect and generate resources – helps us with our teaching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711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A3E88-A9C0-FE40-B2F4-9FE9518E9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CF4C1A-72F2-28BA-F7A6-C4C0C9F1DE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9FCA0E-E00D-CEFC-27D2-9ACA932A6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E0D01-5D83-52ED-735F-7017C8C2D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607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Overview of resources available on our website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66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BAE78-8760-96D2-6829-7E05BCF0A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B53401-CA81-333A-B64A-DC78ECC616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4812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8C92D1-3229-3571-D711-5378247687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747A4-7B1E-13CB-C854-4A5C35EBCD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10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C1611-FE5F-30DE-60FA-680A45E9F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E0CDF5-7346-31BC-3E33-8E975CAA3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4812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6B196D-5BAD-AD30-7F29-570EC772E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>
                <a:ea typeface="ＭＳ Ｐゴシック" charset="0"/>
                <a:cs typeface="ＭＳ Ｐゴシック" charset="0"/>
              </a:rPr>
              <a:t>Templates are available on this page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sz="1400" dirty="0">
                <a:ea typeface="ＭＳ Ｐゴシック" charset="0"/>
                <a:cs typeface="ＭＳ Ｐゴシック" charset="0"/>
              </a:rPr>
              <a:t>We also provide many other resources: 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en-US" sz="1400" dirty="0">
                <a:ea typeface="ＭＳ Ｐゴシック" charset="0"/>
                <a:cs typeface="ＭＳ Ｐゴシック" charset="0"/>
              </a:rPr>
              <a:t>Instructions for preparing NIH </a:t>
            </a:r>
            <a:r>
              <a:rPr lang="en-US" sz="1400" dirty="0" err="1">
                <a:ea typeface="ＭＳ Ｐゴシック" charset="0"/>
                <a:cs typeface="ＭＳ Ｐゴシック" charset="0"/>
              </a:rPr>
              <a:t>Biosketches</a:t>
            </a:r>
            <a:r>
              <a:rPr lang="en-US" sz="1400" dirty="0">
                <a:ea typeface="ＭＳ Ｐゴシック" charset="0"/>
                <a:cs typeface="ＭＳ Ｐゴシック" charset="0"/>
              </a:rPr>
              <a:t> using </a:t>
            </a:r>
            <a:r>
              <a:rPr lang="en-US" sz="1400" dirty="0" err="1">
                <a:ea typeface="ＭＳ Ｐゴシック" charset="0"/>
                <a:cs typeface="ＭＳ Ｐゴシック" charset="0"/>
              </a:rPr>
              <a:t>SciENcv</a:t>
            </a:r>
            <a:r>
              <a:rPr lang="en-US" sz="1400" dirty="0">
                <a:ea typeface="ＭＳ Ｐゴシック" charset="0"/>
                <a:cs typeface="ＭＳ Ｐゴシック" charset="0"/>
              </a:rPr>
              <a:t> (Common and Supplementary forms)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en-US" sz="1400" dirty="0">
                <a:ea typeface="ＭＳ Ｐゴシック" charset="0"/>
                <a:cs typeface="ＭＳ Ｐゴシック" charset="0"/>
              </a:rPr>
              <a:t>Boilerplate text for facilities supported by the CCOM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en-US" sz="1400" dirty="0">
                <a:ea typeface="ＭＳ Ｐゴシック" charset="0"/>
                <a:cs typeface="ＭＳ Ｐゴシック" charset="0"/>
              </a:rPr>
              <a:t>Advice for writing Data Management and Sharing (DMS) plans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b="0" i="0" u="none" strike="noStrike" kern="1200" dirty="0"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9A3CF-F57D-DCBB-C15F-41FD27CC89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854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1E218-DA80-772E-F112-7842C964A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B961BE-D3C1-43F2-1C15-661DCF9D2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4812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46AFA9-95E1-E519-C031-99741EEFDB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dirty="0">
                <a:ea typeface="ＭＳ Ｐゴシック" charset="0"/>
                <a:cs typeface="ＭＳ Ｐゴシック" charset="0"/>
              </a:rPr>
              <a:t>Templates are available on this page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</a:pPr>
            <a:r>
              <a:rPr lang="en-US" sz="1400" dirty="0">
                <a:ea typeface="ＭＳ Ｐゴシック" charset="0"/>
                <a:cs typeface="ＭＳ Ｐゴシック" charset="0"/>
              </a:rPr>
              <a:t>We also provide many other resources: 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en-US" sz="1400" dirty="0">
                <a:ea typeface="ＭＳ Ｐゴシック" charset="0"/>
                <a:cs typeface="ＭＳ Ｐゴシック" charset="0"/>
              </a:rPr>
              <a:t>Instructions for preparing NIH </a:t>
            </a:r>
            <a:r>
              <a:rPr lang="en-US" sz="1400" dirty="0" err="1">
                <a:ea typeface="ＭＳ Ｐゴシック" charset="0"/>
                <a:cs typeface="ＭＳ Ｐゴシック" charset="0"/>
              </a:rPr>
              <a:t>Biosketches</a:t>
            </a:r>
            <a:r>
              <a:rPr lang="en-US" sz="1400" dirty="0">
                <a:ea typeface="ＭＳ Ｐゴシック" charset="0"/>
                <a:cs typeface="ＭＳ Ｐゴシック" charset="0"/>
              </a:rPr>
              <a:t> using </a:t>
            </a:r>
            <a:r>
              <a:rPr lang="en-US" sz="1400" dirty="0" err="1">
                <a:ea typeface="ＭＳ Ｐゴシック" charset="0"/>
                <a:cs typeface="ＭＳ Ｐゴシック" charset="0"/>
              </a:rPr>
              <a:t>SciENcv</a:t>
            </a:r>
            <a:r>
              <a:rPr lang="en-US" sz="1400" dirty="0">
                <a:ea typeface="ＭＳ Ｐゴシック" charset="0"/>
                <a:cs typeface="ＭＳ Ｐゴシック" charset="0"/>
              </a:rPr>
              <a:t> (Common and Supplementary forms)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en-US" sz="1400" dirty="0">
                <a:ea typeface="ＭＳ Ｐゴシック" charset="0"/>
                <a:cs typeface="ＭＳ Ｐゴシック" charset="0"/>
              </a:rPr>
              <a:t>Boilerplate text for facilities supported by the CCOM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en-US" sz="1400" dirty="0">
                <a:ea typeface="ＭＳ Ｐゴシック" charset="0"/>
                <a:cs typeface="ＭＳ Ｐゴシック" charset="0"/>
              </a:rPr>
              <a:t>Advice for writing Data Management and Sharing (DMS) plans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b="0" i="0" u="none" strike="noStrike" kern="1200" dirty="0"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0D379-4F16-582A-0A5D-FA77C1F2FD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731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past newsletters are available in our archive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0003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CBA9F-31CA-482E-81CA-69515A935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48D6B3-7084-279C-15E0-217EC204FD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4812" cy="3086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F38E95-A19D-C82F-7343-DCB357B66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1400" dirty="0">
              <a:solidFill>
                <a:srgbClr val="70AD47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05F4B-E2DC-B2FF-EF82-99086934B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5409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C1D9E-A97D-8BC3-64D4-3EE626E94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E93272-CB1F-71B0-F61A-9DB761ED69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1E74A9-66EC-438D-47D9-CC68FDA871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703A9-F3E8-1981-1D49-9235668B28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422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4812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If you would like one-on-one help from the SERCC on a proposal, you can take advantage of the Fellowship Incentive Program (FIP) from the Graduate College (see next slide)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Especially if you don’t have departmental or lab coverage of the fee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b="0" i="0" u="none" strike="noStrike" kern="1200" dirty="0"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3315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3454C-0A4D-C4BE-5BEE-C00AAB14A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371853-D76E-EF1C-DCCF-4EC3E7B8A9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4812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C66151-6066-ECA6-E0AF-8359FE3D8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If you do want one-on-one help on a proposal, you can take advantage of the FIP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Especially if you don’t have departmental or lab coverage of the fee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b="0" i="0" u="none" strike="noStrike" kern="1200" dirty="0"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A4AA3-6B8D-D61E-493F-2F29742128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527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8B5F9-A77D-1E49-714E-78339CFCC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8025D3-F803-070B-5FDE-E36AA82B55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534676-7999-4E96-25F8-447F5D0C8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30585-F69B-768C-6CF2-B9DA629837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3751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4812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also provide links to resources from other groups – at UI, Outside of UI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7181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FAC7B-4734-6EF7-6182-5613FE54C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BD5179-FA30-59C2-63E5-CD2D96E5F7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674C2F-83E8-AE8B-D3DD-8D534B7E6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0B7B0-3215-B9A6-C9D8-09E11F213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4883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0FD2D-BEDE-8D1C-958D-0D9825FD5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9F2E02-E335-C6FC-F053-B5C5B81ED8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BA2EAD-9A26-3415-351F-89F98D6D93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4C24B-DD6A-BDFA-C52C-B532805C7B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3660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A5A37-FC33-96B0-E5D2-DEF0B6C99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539947-F0BB-E2E4-035C-4BE88A411E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72C790-0082-C67D-E177-C2B1A5B66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baseline="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FD12A-14A5-2EAC-DF5B-595F06488B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3116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952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– Solid Blac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4725" y="2677626"/>
            <a:ext cx="10354360" cy="1843238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</a:t>
            </a:r>
            <a:br>
              <a:rPr lang="en-US" dirty="0"/>
            </a:br>
            <a:r>
              <a:rPr lang="en-US" dirty="0"/>
              <a:t>Right Here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74725" y="4709626"/>
            <a:ext cx="10354360" cy="407460"/>
          </a:xfrm>
        </p:spPr>
        <p:txBody>
          <a:bodyPr lIns="0" tIns="0" rIns="0" bIns="0"/>
          <a:lstStyle>
            <a:lvl1pPr marL="0" indent="0" algn="l">
              <a:buNone/>
              <a:defRPr sz="2400" b="1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BBC7A98-1B1E-8545-AABD-0F79723A23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5087150"/>
            <a:ext cx="10354360" cy="46310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Month XX, 2024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A810B86-CAB7-EA43-BC2F-6E66762DC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2500" y="1760634"/>
            <a:ext cx="10376585" cy="365125"/>
          </a:xfrm>
          <a:prstGeom prst="rect">
            <a:avLst/>
          </a:prstGeom>
          <a:noFill/>
        </p:spPr>
        <p:txBody>
          <a:bodyPr vert="horz" lIns="0" tIns="0" rIns="0" bIns="0" rtlCol="0" anchor="b" anchorCtr="0"/>
          <a:lstStyle>
            <a:lvl1pPr algn="l">
              <a:defRPr sz="22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</a:extLst>
          </p:cNvPr>
          <p:cNvCxnSpPr>
            <a:cxnSpLocks/>
          </p:cNvCxnSpPr>
          <p:nvPr userDrawn="1"/>
        </p:nvCxnSpPr>
        <p:spPr>
          <a:xfrm>
            <a:off x="974126" y="2339665"/>
            <a:ext cx="768531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EFF7803-3539-7DBD-4520-1043AE67FA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8197" y="149875"/>
            <a:ext cx="3345554" cy="113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740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00" userDrawn="1">
          <p15:clr>
            <a:srgbClr val="FBAE40"/>
          </p15:clr>
        </p15:guide>
        <p15:guide id="3" pos="5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– Solid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4725" y="2677626"/>
            <a:ext cx="9144000" cy="1843238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Right Here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74725" y="4709626"/>
            <a:ext cx="9144000" cy="407460"/>
          </a:xfrm>
        </p:spPr>
        <p:txBody>
          <a:bodyPr lIns="0" tIns="0" rIns="0" bIns="0"/>
          <a:lstStyle>
            <a:lvl1pPr marL="0" indent="0" algn="l">
              <a:buNone/>
              <a:defRPr sz="2400" b="1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BBC7A98-1B1E-8545-AABD-0F79723A23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5087150"/>
            <a:ext cx="9144000" cy="46310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Month XX, 2024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</a:extLst>
          </p:cNvPr>
          <p:cNvCxnSpPr>
            <a:cxnSpLocks/>
          </p:cNvCxnSpPr>
          <p:nvPr userDrawn="1"/>
        </p:nvCxnSpPr>
        <p:spPr>
          <a:xfrm>
            <a:off x="974126" y="2339665"/>
            <a:ext cx="768531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D2A103D-B44C-09C1-7BB8-33D77CD43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2500" y="1760634"/>
            <a:ext cx="9166225" cy="365125"/>
          </a:xfrm>
          <a:prstGeom prst="rect">
            <a:avLst/>
          </a:prstGeom>
          <a:noFill/>
        </p:spPr>
        <p:txBody>
          <a:bodyPr vert="horz" lIns="0" tIns="0" rIns="0" bIns="0" rtlCol="0" anchor="b" anchorCtr="0"/>
          <a:lstStyle>
            <a:lvl1pPr algn="l">
              <a:defRPr sz="22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4D30604-A152-EC8B-3BB0-1BC10618EA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8197" y="149875"/>
            <a:ext cx="3345554" cy="113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05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B3A797-13D4-A243-B1AE-4498B36D47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0098" y="5309934"/>
            <a:ext cx="6155726" cy="494797"/>
          </a:xfrm>
        </p:spPr>
        <p:txBody>
          <a:bodyPr/>
          <a:lstStyle>
            <a:lvl1pPr marL="0" indent="0" algn="l">
              <a:buNone/>
              <a:defRPr sz="2400" b="1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884DA5E7-4B71-0543-8E46-EC2A81EAE3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0096" y="5772530"/>
            <a:ext cx="6155726" cy="49530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Month XX, 2024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2C35F063-23A9-F244-9022-8BBB7E277A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24118" y="0"/>
            <a:ext cx="4567882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8CCC4B-9258-0A71-6B90-1A7E7CFC0610}"/>
              </a:ext>
            </a:extLst>
          </p:cNvPr>
          <p:cNvCxnSpPr>
            <a:cxnSpLocks/>
          </p:cNvCxnSpPr>
          <p:nvPr userDrawn="1"/>
        </p:nvCxnSpPr>
        <p:spPr>
          <a:xfrm>
            <a:off x="974126" y="2673816"/>
            <a:ext cx="768531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CD793AE-048C-D32B-8E8B-0FC675538255}"/>
              </a:ext>
            </a:extLst>
          </p:cNvPr>
          <p:cNvSpPr txBox="1">
            <a:spLocks/>
          </p:cNvSpPr>
          <p:nvPr userDrawn="1"/>
        </p:nvSpPr>
        <p:spPr>
          <a:xfrm>
            <a:off x="952500" y="1617049"/>
            <a:ext cx="6780711" cy="843744"/>
          </a:xfrm>
          <a:prstGeom prst="rect">
            <a:avLst/>
          </a:prstGeom>
          <a:noFill/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22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Insert-&gt;Header and Footer-&gt;Customizable Name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030B0FF-B8B8-4613-C41D-21C55415C5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701" y="149875"/>
            <a:ext cx="3345554" cy="113564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8A6C661-D8A2-5608-36CB-BCDED9A243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7947" y="2979719"/>
            <a:ext cx="6666171" cy="2117185"/>
          </a:xfrm>
        </p:spPr>
        <p:txBody>
          <a:bodyPr lIns="0" tIns="0" rIns="0" bIns="0" anchor="t" anchorCtr="0">
            <a:normAutofit/>
          </a:bodyPr>
          <a:lstStyle>
            <a:lvl1pPr algn="l">
              <a:defRPr sz="52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 Maximum of Three Lines</a:t>
            </a:r>
          </a:p>
        </p:txBody>
      </p:sp>
    </p:spTree>
    <p:extLst>
      <p:ext uri="{BB962C8B-B14F-4D97-AF65-F5344CB8AC3E}">
        <p14:creationId xmlns:p14="http://schemas.microsoft.com/office/powerpoint/2010/main" val="2339209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9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B3A797-13D4-A243-B1AE-4498B36D47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0098" y="5309934"/>
            <a:ext cx="6155726" cy="494797"/>
          </a:xfrm>
        </p:spPr>
        <p:txBody>
          <a:bodyPr/>
          <a:lstStyle>
            <a:lvl1pPr marL="0" indent="0" algn="l">
              <a:buNone/>
              <a:defRPr sz="2400" b="1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884DA5E7-4B71-0543-8E46-EC2A81EAE3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0096" y="5772530"/>
            <a:ext cx="6155726" cy="49530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Month XX, 2024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2C35F063-23A9-F244-9022-8BBB7E277A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24118" y="0"/>
            <a:ext cx="4567882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8CCC4B-9258-0A71-6B90-1A7E7CFC0610}"/>
              </a:ext>
            </a:extLst>
          </p:cNvPr>
          <p:cNvCxnSpPr>
            <a:cxnSpLocks/>
          </p:cNvCxnSpPr>
          <p:nvPr userDrawn="1"/>
        </p:nvCxnSpPr>
        <p:spPr>
          <a:xfrm>
            <a:off x="974126" y="2673816"/>
            <a:ext cx="768531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CD793AE-048C-D32B-8E8B-0FC675538255}"/>
              </a:ext>
            </a:extLst>
          </p:cNvPr>
          <p:cNvSpPr txBox="1">
            <a:spLocks/>
          </p:cNvSpPr>
          <p:nvPr userDrawn="1"/>
        </p:nvSpPr>
        <p:spPr>
          <a:xfrm>
            <a:off x="952500" y="1617049"/>
            <a:ext cx="6780711" cy="843744"/>
          </a:xfrm>
          <a:prstGeom prst="rect">
            <a:avLst/>
          </a:prstGeom>
          <a:noFill/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22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Christine M Blaumueller, PhD | SERCC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17EC0D4-6B82-83AC-39B9-FB3C74C413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701" y="149875"/>
            <a:ext cx="3345554" cy="11356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E90E22-CFEE-8FEE-D65E-3CA66E6E3A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7947" y="2979719"/>
            <a:ext cx="6666171" cy="2117185"/>
          </a:xfrm>
        </p:spPr>
        <p:txBody>
          <a:bodyPr lIns="0" tIns="0" rIns="0" bIns="0" anchor="t" anchorCtr="0">
            <a:normAutofit/>
          </a:bodyPr>
          <a:lstStyle>
            <a:lvl1pPr algn="l">
              <a:defRPr sz="52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 Maximum of Three Lines</a:t>
            </a:r>
          </a:p>
        </p:txBody>
      </p:sp>
    </p:spTree>
    <p:extLst>
      <p:ext uri="{BB962C8B-B14F-4D97-AF65-F5344CB8AC3E}">
        <p14:creationId xmlns:p14="http://schemas.microsoft.com/office/powerpoint/2010/main" val="1347868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9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2C35F063-23A9-F244-9022-8BBB7E277A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5EA56B-9486-5A3F-0747-8EDA8441FF8B}"/>
              </a:ext>
            </a:extLst>
          </p:cNvPr>
          <p:cNvSpPr txBox="1"/>
          <p:nvPr userDrawn="1"/>
        </p:nvSpPr>
        <p:spPr>
          <a:xfrm>
            <a:off x="960098" y="6116752"/>
            <a:ext cx="2006651" cy="380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300" dirty="0"/>
              <a:t>CHANGING MEDICINE.</a:t>
            </a:r>
          </a:p>
          <a:p>
            <a:pPr>
              <a:lnSpc>
                <a:spcPct val="95000"/>
              </a:lnSpc>
            </a:pPr>
            <a:r>
              <a:rPr lang="en-US" sz="1300" b="1" dirty="0"/>
              <a:t>CHANGING LIVES</a:t>
            </a:r>
            <a:r>
              <a:rPr lang="en-US" sz="1300" b="1" spc="-200" baseline="0" dirty="0"/>
              <a:t>.</a:t>
            </a:r>
            <a:r>
              <a:rPr lang="en-US" sz="800" b="1" baseline="80000" dirty="0"/>
              <a:t>®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F9A4D7C-11D5-0FEB-2B1F-A66824BC04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0097" y="2523195"/>
            <a:ext cx="5277727" cy="807913"/>
          </a:xfrm>
          <a:solidFill>
            <a:schemeClr val="accent1"/>
          </a:solidFill>
        </p:spPr>
        <p:txBody>
          <a:bodyPr wrap="none" lIns="182880" tIns="45720" rIns="182880" bIns="0" anchor="t" anchorCtr="0">
            <a:spAutoFit/>
          </a:bodyPr>
          <a:lstStyle>
            <a:lvl1pPr algn="l">
              <a:lnSpc>
                <a:spcPct val="90000"/>
              </a:lnSpc>
              <a:defRPr sz="5500" b="1" cap="none" spc="0" baseline="0">
                <a:solidFill>
                  <a:schemeClr val="tx1"/>
                </a:solidFill>
                <a:latin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Example of the 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6ADF7265-D175-014B-94A4-4EFAB63860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438" y="3447318"/>
            <a:ext cx="7808869" cy="807913"/>
          </a:xfrm>
          <a:solidFill>
            <a:schemeClr val="accent1"/>
          </a:solidFill>
        </p:spPr>
        <p:txBody>
          <a:bodyPr wrap="none" lIns="182880" tIns="45720" rIns="182880" bIns="0">
            <a:spAutoFit/>
          </a:bodyPr>
          <a:lstStyle>
            <a:lvl1pPr marL="0" indent="0">
              <a:lnSpc>
                <a:spcPct val="90000"/>
              </a:lnSpc>
              <a:buFontTx/>
              <a:buNone/>
              <a:defRPr sz="5500" b="1" i="0" spc="0" baseline="0">
                <a:latin typeface="Roboto" panose="02000000000000000000" pitchFamily="2" charset="0"/>
              </a:defRPr>
            </a:lvl1pPr>
            <a:lvl2pPr>
              <a:defRPr baseline="0">
                <a:latin typeface="Antonio" panose="02000503000000000000" pitchFamily="2" charset="77"/>
              </a:defRPr>
            </a:lvl2pPr>
            <a:lvl3pPr>
              <a:defRPr baseline="0">
                <a:latin typeface="Antonio" panose="02000503000000000000" pitchFamily="2" charset="77"/>
              </a:defRPr>
            </a:lvl3pPr>
            <a:lvl4pPr>
              <a:defRPr baseline="0">
                <a:latin typeface="Antonio" panose="02000503000000000000" pitchFamily="2" charset="77"/>
              </a:defRPr>
            </a:lvl4pPr>
            <a:lvl5pPr>
              <a:defRPr baseline="0">
                <a:latin typeface="Antonio" panose="02000503000000000000" pitchFamily="2" charset="77"/>
              </a:defRPr>
            </a:lvl5pPr>
          </a:lstStyle>
          <a:p>
            <a:pPr lvl="0"/>
            <a:r>
              <a:rPr lang="en-US" dirty="0"/>
              <a:t>Presentation Title Slide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B4C61BE3-73BC-EC89-0C3E-BD4D2CC970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0438" y="4993593"/>
            <a:ext cx="2547813" cy="378565"/>
          </a:xfrm>
          <a:solidFill>
            <a:schemeClr val="bg1"/>
          </a:solidFill>
        </p:spPr>
        <p:txBody>
          <a:bodyPr wrap="none" lIns="182880" tIns="45720" rIns="182880" bIns="0">
            <a:spAutoFit/>
          </a:bodyPr>
          <a:lstStyle>
            <a:lvl1pPr marL="0" indent="0">
              <a:lnSpc>
                <a:spcPct val="90000"/>
              </a:lnSpc>
              <a:buFontTx/>
              <a:buNone/>
              <a:defRPr sz="2400" b="0" i="0" spc="0" baseline="0">
                <a:latin typeface="Roboto" panose="02000000000000000000" pitchFamily="2" charset="0"/>
              </a:defRPr>
            </a:lvl1pPr>
            <a:lvl2pPr>
              <a:defRPr baseline="0">
                <a:latin typeface="Antonio" panose="02000503000000000000" pitchFamily="2" charset="77"/>
              </a:defRPr>
            </a:lvl2pPr>
            <a:lvl3pPr>
              <a:defRPr baseline="0">
                <a:latin typeface="Antonio" panose="02000503000000000000" pitchFamily="2" charset="77"/>
              </a:defRPr>
            </a:lvl3pPr>
            <a:lvl4pPr>
              <a:defRPr baseline="0">
                <a:latin typeface="Antonio" panose="02000503000000000000" pitchFamily="2" charset="77"/>
              </a:defRPr>
            </a:lvl4pPr>
            <a:lvl5pPr>
              <a:defRPr baseline="0">
                <a:latin typeface="Antonio" panose="02000503000000000000" pitchFamily="2" charset="77"/>
              </a:defRPr>
            </a:lvl5pPr>
          </a:lstStyle>
          <a:p>
            <a:pPr lvl="0"/>
            <a:r>
              <a:rPr lang="en-US" dirty="0"/>
              <a:t>Month XX, 2024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D206F2B-12F1-2923-F3B1-B58BC2AB0F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0438" y="4545706"/>
            <a:ext cx="4104329" cy="378565"/>
          </a:xfrm>
          <a:solidFill>
            <a:schemeClr val="bg1"/>
          </a:solidFill>
        </p:spPr>
        <p:txBody>
          <a:bodyPr wrap="none" lIns="182880" tIns="45720" rIns="182880" bIns="0">
            <a:spAutoFit/>
          </a:bodyPr>
          <a:lstStyle>
            <a:lvl1pPr marL="0" indent="0">
              <a:lnSpc>
                <a:spcPct val="90000"/>
              </a:lnSpc>
              <a:buFontTx/>
              <a:buNone/>
              <a:defRPr sz="2400" b="1" i="0" cap="all" spc="0" baseline="0">
                <a:latin typeface="Roboto" panose="02000000000000000000" pitchFamily="2" charset="0"/>
              </a:defRPr>
            </a:lvl1pPr>
            <a:lvl2pPr>
              <a:defRPr baseline="0">
                <a:latin typeface="Antonio" panose="02000503000000000000" pitchFamily="2" charset="77"/>
              </a:defRPr>
            </a:lvl2pPr>
            <a:lvl3pPr>
              <a:defRPr baseline="0">
                <a:latin typeface="Antonio" panose="02000503000000000000" pitchFamily="2" charset="77"/>
              </a:defRPr>
            </a:lvl3pPr>
            <a:lvl4pPr>
              <a:defRPr baseline="0">
                <a:latin typeface="Antonio" panose="02000503000000000000" pitchFamily="2" charset="77"/>
              </a:defRPr>
            </a:lvl4pPr>
            <a:lvl5pPr>
              <a:defRPr baseline="0">
                <a:latin typeface="Antonio" panose="02000503000000000000" pitchFamily="2" charset="77"/>
              </a:defRPr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1840573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9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– Solid 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2805221"/>
            <a:ext cx="10286999" cy="992326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2500" y="3637441"/>
            <a:ext cx="10286999" cy="40746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Subtitle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</a:extLst>
          </p:cNvPr>
          <p:cNvCxnSpPr>
            <a:cxnSpLocks/>
          </p:cNvCxnSpPr>
          <p:nvPr userDrawn="1"/>
        </p:nvCxnSpPr>
        <p:spPr>
          <a:xfrm>
            <a:off x="974126" y="2578471"/>
            <a:ext cx="768531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272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00" userDrawn="1">
          <p15:clr>
            <a:srgbClr val="FBAE40"/>
          </p15:clr>
        </p15:guide>
        <p15:guide id="4" pos="70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Slide – Solid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2805221"/>
            <a:ext cx="10286999" cy="992326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2500" y="3637441"/>
            <a:ext cx="10286999" cy="40746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Subtitle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</a:extLst>
          </p:cNvPr>
          <p:cNvCxnSpPr>
            <a:cxnSpLocks/>
          </p:cNvCxnSpPr>
          <p:nvPr userDrawn="1"/>
        </p:nvCxnSpPr>
        <p:spPr>
          <a:xfrm>
            <a:off x="974126" y="2578471"/>
            <a:ext cx="768531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938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00">
          <p15:clr>
            <a:srgbClr val="FBAE40"/>
          </p15:clr>
        </p15:guide>
        <p15:guide id="4" pos="70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Slide –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EF1BFF78-7921-E5E6-14CF-91C39C225A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2805221"/>
            <a:ext cx="10286999" cy="992326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2500" y="3637441"/>
            <a:ext cx="10286999" cy="40746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Subtitle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</a:extLst>
          </p:cNvPr>
          <p:cNvCxnSpPr>
            <a:cxnSpLocks/>
          </p:cNvCxnSpPr>
          <p:nvPr userDrawn="1"/>
        </p:nvCxnSpPr>
        <p:spPr>
          <a:xfrm>
            <a:off x="974126" y="2578471"/>
            <a:ext cx="768531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6428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00">
          <p15:clr>
            <a:srgbClr val="FBAE40"/>
          </p15:clr>
        </p15:guide>
        <p15:guide id="4" pos="70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Slide – Solid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061D2154-E488-ADAC-E534-58FF92F26C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CEABD34-8C15-BD54-FEA5-53E8638AE0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0097" y="2523195"/>
            <a:ext cx="5240858" cy="807913"/>
          </a:xfrm>
          <a:solidFill>
            <a:schemeClr val="accent1"/>
          </a:solidFill>
        </p:spPr>
        <p:txBody>
          <a:bodyPr wrap="none" lIns="182880" tIns="45720" rIns="182880" bIns="0" anchor="t" anchorCtr="0">
            <a:spAutoFit/>
          </a:bodyPr>
          <a:lstStyle>
            <a:lvl1pPr algn="l">
              <a:lnSpc>
                <a:spcPct val="90000"/>
              </a:lnSpc>
              <a:defRPr sz="5500" b="1" cap="none" spc="0" baseline="0">
                <a:solidFill>
                  <a:schemeClr val="tx1"/>
                </a:solidFill>
                <a:latin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A8279029-4B82-05CF-219D-181B86C7A5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0438" y="3447318"/>
            <a:ext cx="3331681" cy="807913"/>
          </a:xfrm>
          <a:solidFill>
            <a:schemeClr val="accent1"/>
          </a:solidFill>
        </p:spPr>
        <p:txBody>
          <a:bodyPr wrap="none" lIns="182880" tIns="45720" rIns="182880" bIns="0">
            <a:spAutoFit/>
          </a:bodyPr>
          <a:lstStyle>
            <a:lvl1pPr marL="0" indent="0">
              <a:lnSpc>
                <a:spcPct val="90000"/>
              </a:lnSpc>
              <a:buFontTx/>
              <a:buNone/>
              <a:defRPr sz="5500" b="1" i="0" spc="0" baseline="0">
                <a:latin typeface="Roboto" panose="02000000000000000000" pitchFamily="2" charset="0"/>
              </a:defRPr>
            </a:lvl1pPr>
            <a:lvl2pPr>
              <a:defRPr baseline="0">
                <a:latin typeface="Antonio" panose="02000503000000000000" pitchFamily="2" charset="77"/>
              </a:defRPr>
            </a:lvl2pPr>
            <a:lvl3pPr>
              <a:defRPr baseline="0">
                <a:latin typeface="Antonio" panose="02000503000000000000" pitchFamily="2" charset="77"/>
              </a:defRPr>
            </a:lvl3pPr>
            <a:lvl4pPr>
              <a:defRPr baseline="0">
                <a:latin typeface="Antonio" panose="02000503000000000000" pitchFamily="2" charset="77"/>
              </a:defRPr>
            </a:lvl4pPr>
            <a:lvl5pPr>
              <a:defRPr baseline="0">
                <a:latin typeface="Antonio" panose="02000503000000000000" pitchFamily="2" charset="77"/>
              </a:defRPr>
            </a:lvl5pPr>
          </a:lstStyle>
          <a:p>
            <a:pPr lvl="0"/>
            <a:r>
              <a:rPr lang="en-US" dirty="0"/>
              <a:t>with Bars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6C961381-3ACC-D2FC-E9CB-3A868FB57F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0438" y="4545706"/>
            <a:ext cx="4096314" cy="378565"/>
          </a:xfrm>
          <a:solidFill>
            <a:schemeClr val="bg1"/>
          </a:solidFill>
        </p:spPr>
        <p:txBody>
          <a:bodyPr wrap="none" lIns="182880" tIns="45720" rIns="182880" bIns="0">
            <a:spAutoFit/>
          </a:bodyPr>
          <a:lstStyle>
            <a:lvl1pPr marL="0" indent="0">
              <a:lnSpc>
                <a:spcPct val="90000"/>
              </a:lnSpc>
              <a:buFontTx/>
              <a:buNone/>
              <a:defRPr sz="2400" b="1" i="0" cap="none" spc="0" baseline="0">
                <a:latin typeface="Roboto" panose="02000000000000000000" pitchFamily="2" charset="0"/>
              </a:defRPr>
            </a:lvl1pPr>
            <a:lvl2pPr>
              <a:defRPr baseline="0">
                <a:latin typeface="Antonio" panose="02000503000000000000" pitchFamily="2" charset="77"/>
              </a:defRPr>
            </a:lvl2pPr>
            <a:lvl3pPr>
              <a:defRPr baseline="0">
                <a:latin typeface="Antonio" panose="02000503000000000000" pitchFamily="2" charset="77"/>
              </a:defRPr>
            </a:lvl3pPr>
            <a:lvl4pPr>
              <a:defRPr baseline="0">
                <a:latin typeface="Antonio" panose="02000503000000000000" pitchFamily="2" charset="77"/>
              </a:defRPr>
            </a:lvl4pPr>
            <a:lvl5pPr>
              <a:defRPr baseline="0">
                <a:latin typeface="Antonio" panose="02000503000000000000" pitchFamily="2" charset="77"/>
              </a:defRPr>
            </a:lvl5pPr>
          </a:lstStyle>
          <a:p>
            <a:pPr lvl="0"/>
            <a:r>
              <a:rPr lang="en-US" dirty="0"/>
              <a:t>Section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308788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00">
          <p15:clr>
            <a:srgbClr val="FBAE40"/>
          </p15:clr>
        </p15:guide>
        <p15:guide id="4" pos="70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Slide – Solid 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2805221"/>
            <a:ext cx="10286999" cy="992326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2500" y="3637441"/>
            <a:ext cx="10286999" cy="40746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Subtitle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</a:extLst>
          </p:cNvPr>
          <p:cNvCxnSpPr>
            <a:cxnSpLocks/>
          </p:cNvCxnSpPr>
          <p:nvPr userDrawn="1"/>
        </p:nvCxnSpPr>
        <p:spPr>
          <a:xfrm>
            <a:off x="974126" y="2578471"/>
            <a:ext cx="768531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535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00" userDrawn="1">
          <p15:clr>
            <a:srgbClr val="FBAE40"/>
          </p15:clr>
        </p15:guide>
        <p15:guide id="4" pos="70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CF07CB-9367-42C3-A692-C40393AD82D6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D2525-98F9-924C-B8E5-083B38E28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499" y="1686757"/>
            <a:ext cx="10302446" cy="4256843"/>
          </a:xfrm>
        </p:spPr>
        <p:txBody>
          <a:bodyPr lIns="0" tIns="0" rIns="0" bIns="0"/>
          <a:lstStyle>
            <a:lvl1pPr marL="228600" indent="-22860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858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1430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6002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0574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B5BDD8-8221-F040-8AE0-3F33C4E24CA0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5A4A98C-CFAA-6356-5F93-D9AA7790DCF7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98F3BAF0-9BC2-152D-2249-54CB549C13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7BC17B-F5FC-122D-C59F-A14A3CDAD49B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C4CD8-5ACC-2392-B588-166E10B7C6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691165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600" userDrawn="1">
          <p15:clr>
            <a:srgbClr val="FBAE40"/>
          </p15:clr>
        </p15:guide>
        <p15:guide id="3" pos="7080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orient="horz" pos="1056" userDrawn="1">
          <p15:clr>
            <a:srgbClr val="FBAE40"/>
          </p15:clr>
        </p15:guide>
        <p15:guide id="7" orient="horz" pos="3744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CF07CB-9367-42C3-A692-C40393AD82D6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B5BDD8-8221-F040-8AE0-3F33C4E24CA0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DEA7F39-3913-E6ED-89F3-9A69CD7B50C1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EA276E71-DA42-6D22-CF21-4A57012734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6FEC1A-250F-5C6F-1CA1-C007F74917FD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58AEE01-CDB5-0E19-4DCE-6C414D0C8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Scientific Editing and Research Communication Core (SERCC)</a:t>
            </a:r>
          </a:p>
        </p:txBody>
      </p:sp>
    </p:spTree>
    <p:extLst>
      <p:ext uri="{BB962C8B-B14F-4D97-AF65-F5344CB8AC3E}">
        <p14:creationId xmlns:p14="http://schemas.microsoft.com/office/powerpoint/2010/main" val="177833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6">
          <p15:clr>
            <a:srgbClr val="FBAE40"/>
          </p15:clr>
        </p15:guide>
        <p15:guide id="7" orient="horz" pos="2400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608" userDrawn="1">
          <p15:clr>
            <a:srgbClr val="FBAE40"/>
          </p15:clr>
        </p15:guide>
        <p15:guide id="10" pos="1248" userDrawn="1">
          <p15:clr>
            <a:srgbClr val="FBAE40"/>
          </p15:clr>
        </p15:guide>
        <p15:guide id="11" pos="1896" userDrawn="1">
          <p15:clr>
            <a:srgbClr val="FBAE40"/>
          </p15:clr>
        </p15:guide>
        <p15:guide id="12" pos="2544" userDrawn="1">
          <p15:clr>
            <a:srgbClr val="FBAE40"/>
          </p15:clr>
        </p15:guide>
        <p15:guide id="13" pos="3192" userDrawn="1">
          <p15:clr>
            <a:srgbClr val="FBAE40"/>
          </p15:clr>
        </p15:guide>
        <p15:guide id="14" pos="4488" userDrawn="1">
          <p15:clr>
            <a:srgbClr val="FBAE40"/>
          </p15:clr>
        </p15:guide>
        <p15:guide id="15" pos="5136" userDrawn="1">
          <p15:clr>
            <a:srgbClr val="FBAE40"/>
          </p15:clr>
        </p15:guide>
        <p15:guide id="16" pos="6432" userDrawn="1">
          <p15:clr>
            <a:srgbClr val="FBAE40"/>
          </p15:clr>
        </p15:guide>
        <p15:guide id="17" pos="5784" userDrawn="1">
          <p15:clr>
            <a:srgbClr val="FBAE40"/>
          </p15:clr>
        </p15:guide>
        <p15:guide id="18" orient="horz" pos="2160" userDrawn="1">
          <p15:clr>
            <a:srgbClr val="FBAE40"/>
          </p15:clr>
        </p15:guide>
        <p15:guide id="19" orient="horz" pos="2712" userDrawn="1">
          <p15:clr>
            <a:srgbClr val="FBAE40"/>
          </p15:clr>
        </p15:guide>
        <p15:guide id="20" orient="horz" pos="3264" userDrawn="1">
          <p15:clr>
            <a:srgbClr val="FBAE40"/>
          </p15:clr>
        </p15:guide>
        <p15:guide id="21" orient="horz" pos="381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1686758"/>
            <a:ext cx="4800224" cy="754602"/>
          </a:xfrm>
        </p:spPr>
        <p:txBody>
          <a:bodyPr lIns="0" tIns="0" rIns="0" bIns="0" anchor="b" anchorCtr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501" y="2674398"/>
            <a:ext cx="4800219" cy="327925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33724" y="1676706"/>
            <a:ext cx="4800224" cy="754602"/>
          </a:xfrm>
        </p:spPr>
        <p:txBody>
          <a:bodyPr lIns="0" tIns="0" rIns="0" bIns="0" anchor="b" anchorCtr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433725" y="2664346"/>
            <a:ext cx="4800224" cy="327925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686758"/>
            <a:ext cx="0" cy="425684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62D2F673-8F81-4982-AA66-35312BF38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1FD0869-90A0-6363-688F-E8A4A4F99C74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15CBE5F8-025C-6069-3350-9D9F57FA83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039E24-2CEF-F627-DF42-F285A50BC960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E9C086F-7D58-EC00-7015-D1BF774C9C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289942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697" userDrawn="1">
          <p15:clr>
            <a:srgbClr val="FBAE40"/>
          </p15:clr>
        </p15:guide>
        <p15:guide id="7" orient="horz" pos="240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1686758"/>
            <a:ext cx="316674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4BCF34-4793-417C-89B0-69C4E4B55BF8}"/>
              </a:ext>
            </a:extLst>
          </p:cNvPr>
          <p:cNvGrpSpPr/>
          <p:nvPr userDrawn="1"/>
        </p:nvGrpSpPr>
        <p:grpSpPr>
          <a:xfrm>
            <a:off x="4376691" y="1679383"/>
            <a:ext cx="3429739" cy="4264218"/>
            <a:chOff x="4376691" y="719666"/>
            <a:chExt cx="3429739" cy="526072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336E4CD-9037-4D69-A3E3-6380D9131A19}"/>
                </a:ext>
              </a:extLst>
            </p:cNvPr>
            <p:cNvCxnSpPr/>
            <p:nvPr userDrawn="1"/>
          </p:nvCxnSpPr>
          <p:spPr>
            <a:xfrm>
              <a:off x="4376691" y="719666"/>
              <a:ext cx="0" cy="526072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A77083-F133-420F-93AD-77761878E852}"/>
                </a:ext>
              </a:extLst>
            </p:cNvPr>
            <p:cNvCxnSpPr/>
            <p:nvPr userDrawn="1"/>
          </p:nvCxnSpPr>
          <p:spPr>
            <a:xfrm>
              <a:off x="7806430" y="719666"/>
              <a:ext cx="0" cy="526072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501" y="2674398"/>
            <a:ext cx="316674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16385" y="1686756"/>
            <a:ext cx="2973372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DA600F9-1950-41BD-ACB3-21F2B5AE94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16386" y="2674396"/>
            <a:ext cx="2973372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063514" y="1686756"/>
            <a:ext cx="316674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6DC4408-89C4-4D74-957E-B2A4D59F76A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63515" y="2674396"/>
            <a:ext cx="316674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103BAF8-AE0C-4C2A-AFFE-5EFC74007B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6D921CB-C27A-D7E5-9242-1C124235C5AF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4AFB3A8B-E08E-ED0A-7B66-32267F4FAF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4F593F-35AB-0D35-F089-181ACD06A888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C2AFA2-E512-D592-1B0B-E710FAF2EF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2851774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 userDrawn="1">
          <p15:clr>
            <a:srgbClr val="FBAE40"/>
          </p15:clr>
        </p15:guide>
        <p15:guide id="3" pos="7080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7" orient="horz" pos="3744" userDrawn="1">
          <p15:clr>
            <a:srgbClr val="FBAE40"/>
          </p15:clr>
        </p15:guide>
        <p15:guide id="8" orient="horz" pos="697" userDrawn="1">
          <p15:clr>
            <a:srgbClr val="FBAE40"/>
          </p15:clr>
        </p15:guide>
        <p15:guide id="9" orient="horz" pos="240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1686758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4BCF34-4793-417C-89B0-69C4E4B55BF8}"/>
              </a:ext>
            </a:extLst>
          </p:cNvPr>
          <p:cNvGrpSpPr/>
          <p:nvPr userDrawn="1"/>
        </p:nvGrpSpPr>
        <p:grpSpPr>
          <a:xfrm>
            <a:off x="3524250" y="1686757"/>
            <a:ext cx="5149850" cy="4256844"/>
            <a:chOff x="3524250" y="719666"/>
            <a:chExt cx="5149850" cy="526072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336E4CD-9037-4D69-A3E3-6380D9131A19}"/>
                </a:ext>
              </a:extLst>
            </p:cNvPr>
            <p:cNvCxnSpPr/>
            <p:nvPr userDrawn="1"/>
          </p:nvCxnSpPr>
          <p:spPr>
            <a:xfrm>
              <a:off x="3524250" y="719666"/>
              <a:ext cx="0" cy="526072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A77083-F133-420F-93AD-77761878E852}"/>
                </a:ext>
              </a:extLst>
            </p:cNvPr>
            <p:cNvCxnSpPr/>
            <p:nvPr userDrawn="1"/>
          </p:nvCxnSpPr>
          <p:spPr>
            <a:xfrm>
              <a:off x="8674100" y="719666"/>
              <a:ext cx="0" cy="526072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501" y="2674398"/>
            <a:ext cx="2358867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737133" y="1686756"/>
            <a:ext cx="214876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DA600F9-1950-41BD-ACB3-21F2B5AE94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737134" y="2674396"/>
            <a:ext cx="214876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06107" y="1686756"/>
            <a:ext cx="214876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6DC4408-89C4-4D74-957E-B2A4D59F76A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06108" y="2674396"/>
            <a:ext cx="214876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875080" y="1676706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875081" y="2664346"/>
            <a:ext cx="2358867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/>
          <p:nvPr userDrawn="1"/>
        </p:nvCxnSpPr>
        <p:spPr>
          <a:xfrm>
            <a:off x="6096000" y="1686758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D42FEC1B-FCF8-4508-B227-27323879A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562772C-9C43-5348-5603-DC67A3512588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35384344-D9CA-297D-47CB-7B0831B148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3E1E2E-45EB-9322-0FB4-86D74968EDE3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6BFE654-278E-CF97-5A37-563ACE29A7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1772614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1" y="1686758"/>
            <a:ext cx="1835088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952502" y="2850484"/>
            <a:ext cx="1835088" cy="309311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05DD3A4-1F16-4549-AF79-33A7C7667FE8}"/>
              </a:ext>
            </a:extLst>
          </p:cNvPr>
          <p:cNvGrpSpPr/>
          <p:nvPr userDrawn="1"/>
        </p:nvGrpSpPr>
        <p:grpSpPr>
          <a:xfrm>
            <a:off x="3011869" y="1686759"/>
            <a:ext cx="6172262" cy="4256842"/>
            <a:chOff x="3011869" y="1686758"/>
            <a:chExt cx="6172262" cy="4293629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336E4CD-9037-4D69-A3E3-6380D9131A1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11869" y="1686758"/>
              <a:ext cx="0" cy="4293628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A77083-F133-420F-93AD-77761878E85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31909" y="1686758"/>
              <a:ext cx="0" cy="4293628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EF932C4-F1C3-47F2-84B8-FEC885C1843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66192" y="1686758"/>
              <a:ext cx="0" cy="4293629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5F5ADDF-F780-4384-87F4-30070C81BB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184131" y="1686758"/>
              <a:ext cx="0" cy="4293628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ACA73044-ABA5-4A68-81D4-75723F104CF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229003" y="1686758"/>
            <a:ext cx="1617953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69FEDBA-37CD-4D7E-A729-6821E598E67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229004" y="2850484"/>
            <a:ext cx="1617953" cy="309311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96DFA0C-E450-4893-8C79-6243F569798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281223" y="1686758"/>
            <a:ext cx="1617953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9D9C274-DDDD-4725-8A7B-113147DD783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281224" y="2850484"/>
            <a:ext cx="1617953" cy="309311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F93742B6-D009-4AB4-BBDC-24522E901BB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349043" y="1686758"/>
            <a:ext cx="1617953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90357619-5F6A-4C63-90C3-32B37CE73C9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49044" y="2850484"/>
            <a:ext cx="1617953" cy="309311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35F8812-D495-478D-828C-D8CF0753EEB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401266" y="1686758"/>
            <a:ext cx="183508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38FA747-D085-4909-A6FE-575A5C65242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401267" y="2850484"/>
            <a:ext cx="1838233" cy="309311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8F3E476F-E407-4406-BB4F-38E545331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9CE712B-1232-1862-7051-C001F0CF6C5F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7FB627B1-061C-858C-2C51-6C808738A4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2B6049-8FA4-4091-28E1-54389CFA51A8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EE58734-082B-4067-5F4D-D52884E763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439371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1686758"/>
            <a:ext cx="10288587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952502" y="2120010"/>
            <a:ext cx="10288586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CD7C05-8E7C-4679-B83F-CDDB1BDA2031}"/>
              </a:ext>
            </a:extLst>
          </p:cNvPr>
          <p:cNvCxnSpPr/>
          <p:nvPr userDrawn="1"/>
        </p:nvCxnSpPr>
        <p:spPr>
          <a:xfrm>
            <a:off x="949325" y="3098307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85CAC7-8545-4ED7-8312-FBC92F7F9DA5}"/>
              </a:ext>
            </a:extLst>
          </p:cNvPr>
          <p:cNvCxnSpPr/>
          <p:nvPr userDrawn="1"/>
        </p:nvCxnSpPr>
        <p:spPr>
          <a:xfrm>
            <a:off x="950912" y="4520213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BC08D86-557A-4EB7-B2A4-0782689B99D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52502" y="3291760"/>
            <a:ext cx="10288587" cy="328016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23E50C5-092D-4191-9A0B-F3C51561D56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952504" y="3725012"/>
            <a:ext cx="10288586" cy="644563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3E524A13-F71C-45F7-92E6-985C4CB9E33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52504" y="4753992"/>
            <a:ext cx="10288587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7CA7FF6D-951D-4682-9C40-A6BB36ABEA8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52506" y="5187244"/>
            <a:ext cx="10288586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83F529D-C880-45A0-81D8-FD2CC04E07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F7A8FD0-2AC1-275A-9524-9DE4BF6C6B13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D129EA6D-59B6-C4E7-4D09-FB65990DDC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3EBF7C-437C-6E4A-CC6C-3F1FDFCA4A4B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6329D04-8924-B265-368A-56B1AD5C9D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840878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1" y="1686758"/>
            <a:ext cx="4755838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952502" y="2120010"/>
            <a:ext cx="4755838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CD7C05-8E7C-4679-B83F-CDDB1BDA2031}"/>
              </a:ext>
            </a:extLst>
          </p:cNvPr>
          <p:cNvCxnSpPr/>
          <p:nvPr userDrawn="1"/>
        </p:nvCxnSpPr>
        <p:spPr>
          <a:xfrm>
            <a:off x="949325" y="3098307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85CAC7-8545-4ED7-8312-FBC92F7F9DA5}"/>
              </a:ext>
            </a:extLst>
          </p:cNvPr>
          <p:cNvCxnSpPr/>
          <p:nvPr userDrawn="1"/>
        </p:nvCxnSpPr>
        <p:spPr>
          <a:xfrm>
            <a:off x="950912" y="4520213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BC08D86-557A-4EB7-B2A4-0782689B99D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52503" y="3291760"/>
            <a:ext cx="4755838" cy="328016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23E50C5-092D-4191-9A0B-F3C51561D56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952504" y="3725012"/>
            <a:ext cx="4755838" cy="644563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3E524A13-F71C-45F7-92E6-985C4CB9E33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52505" y="4753992"/>
            <a:ext cx="4755838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7CA7FF6D-951D-4682-9C40-A6BB36ABEA8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52506" y="5187244"/>
            <a:ext cx="4755838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7B91F83-8428-4E5A-9C88-17829B687B7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83696" y="1688512"/>
            <a:ext cx="4755838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ADB1D581-6D4C-4716-AE96-DBB4F953B95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483697" y="2121764"/>
            <a:ext cx="4755838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79BA4B0-A083-4A1F-9D3B-A041B59E7C2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83698" y="3293514"/>
            <a:ext cx="4755838" cy="328016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FDD4A4D-E1FC-4E83-A8AA-A324B6B0E44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483699" y="3726766"/>
            <a:ext cx="4755838" cy="644563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E8E7D5C-ACCB-47E6-A3F5-6F3F51A0F37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483700" y="4755746"/>
            <a:ext cx="4755838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659D9DC4-BB53-4441-9B74-84922B36994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483701" y="5188998"/>
            <a:ext cx="4755838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A23041F-D604-4688-B75A-90D37AFDDB0E}"/>
              </a:ext>
            </a:extLst>
          </p:cNvPr>
          <p:cNvCxnSpPr/>
          <p:nvPr userDrawn="1"/>
        </p:nvCxnSpPr>
        <p:spPr>
          <a:xfrm>
            <a:off x="6096000" y="1686758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>
            <a:extLst>
              <a:ext uri="{FF2B5EF4-FFF2-40B4-BE49-F238E27FC236}">
                <a16:creationId xmlns:a16="http://schemas.microsoft.com/office/drawing/2014/main" id="{3A9A771B-4FFF-4EBF-A07A-0D6292AC2F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9E4697-1DF2-48BD-9681-3CCBC4EBCF19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61A6B1C7-6A30-86C7-6FE3-ADF716343F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BA4F46-2AB1-AD17-D08A-8219BA7DFEE3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7CAAA8-968D-A7FD-9D6C-BD51A44F03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3435829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1686758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952502" y="2120010"/>
            <a:ext cx="4772003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CD7C05-8E7C-4679-B83F-CDDB1BDA2031}"/>
              </a:ext>
            </a:extLst>
          </p:cNvPr>
          <p:cNvCxnSpPr/>
          <p:nvPr userDrawn="1"/>
        </p:nvCxnSpPr>
        <p:spPr>
          <a:xfrm>
            <a:off x="949325" y="2760956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85CAC7-8545-4ED7-8312-FBC92F7F9DA5}"/>
              </a:ext>
            </a:extLst>
          </p:cNvPr>
          <p:cNvCxnSpPr/>
          <p:nvPr userDrawn="1"/>
        </p:nvCxnSpPr>
        <p:spPr>
          <a:xfrm>
            <a:off x="950912" y="3792244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F1CE437-6AD8-4170-8DC8-66894266CE06}"/>
              </a:ext>
            </a:extLst>
          </p:cNvPr>
          <p:cNvCxnSpPr/>
          <p:nvPr userDrawn="1"/>
        </p:nvCxnSpPr>
        <p:spPr>
          <a:xfrm>
            <a:off x="952506" y="4885677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FC9698A-599E-4227-BA19-18EFBBF3E0DD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54094" y="2904080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4B470A9-B821-4D01-8FB4-31DF303421A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954096" y="3337333"/>
            <a:ext cx="4772003" cy="30491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C02F409-DCF5-4241-BB5E-6E37CC8D351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54096" y="5089029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AC426E8-7005-475F-BC32-B5F0BA7A8A4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54098" y="5522281"/>
            <a:ext cx="4772003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C507C81-6817-4069-BC84-0CE4705AE16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54098" y="3970621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4103820-8C7A-497C-BCBA-2CFEB4549C8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54100" y="4403874"/>
            <a:ext cx="4772003" cy="3109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6342B0E-1F8B-4D4C-ABA7-E43BC2B3F4AE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67495" y="1688232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CF3285B-83DB-4917-9F24-EC0C964DE403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467497" y="2121484"/>
            <a:ext cx="4772003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C88D8B1-0044-4EC5-B4CD-DB1095F378A4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469089" y="2905554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9F6100E2-DAE8-4111-AF37-8909AA389FC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469091" y="3338807"/>
            <a:ext cx="4772003" cy="30491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EE05AF1-1486-45F2-B87D-2AE555B8D1C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469091" y="5090503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52C4B0E5-3C7E-4BC2-AA92-4156C26C91F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6469093" y="5523755"/>
            <a:ext cx="4772003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0B1E9EC-56B4-4514-B189-24BD47F549F3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469093" y="3972095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F685484E-408B-4771-9259-BAAC2A6E6017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469095" y="4405348"/>
            <a:ext cx="4772003" cy="3109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222804C-AFDD-4E8C-BFDC-31326A2127FA}"/>
              </a:ext>
            </a:extLst>
          </p:cNvPr>
          <p:cNvCxnSpPr/>
          <p:nvPr userDrawn="1"/>
        </p:nvCxnSpPr>
        <p:spPr>
          <a:xfrm>
            <a:off x="6096000" y="1686758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>
            <a:extLst>
              <a:ext uri="{FF2B5EF4-FFF2-40B4-BE49-F238E27FC236}">
                <a16:creationId xmlns:a16="http://schemas.microsoft.com/office/drawing/2014/main" id="{31EE2C71-E6FD-4A5F-BC00-7290049C44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120D79B-99BE-30F4-FFDB-B35DFE81DAB5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664C53B2-F375-3502-9348-6B16A16704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87D047-BE9C-9EE2-4CBC-3A4A349B92D8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8E25E65-2F3A-38C3-72BE-3E43D85941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868536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1686758"/>
            <a:ext cx="4800224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501" y="2238480"/>
            <a:ext cx="4800219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33724" y="1676706"/>
            <a:ext cx="4800224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433725" y="2228428"/>
            <a:ext cx="4800224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679384"/>
            <a:ext cx="0" cy="427276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FB9F7B-CC85-4936-BE2A-DF6B8BF46018}"/>
              </a:ext>
            </a:extLst>
          </p:cNvPr>
          <p:cNvCxnSpPr/>
          <p:nvPr userDrawn="1"/>
        </p:nvCxnSpPr>
        <p:spPr>
          <a:xfrm>
            <a:off x="949325" y="3790765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DFA8ABE-0B6C-4930-94A9-A2BB4166E51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58052" y="4209907"/>
            <a:ext cx="4800224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7E91DB8-4856-4AED-8362-60627F681EE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58053" y="4761629"/>
            <a:ext cx="4800219" cy="11819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6BD4A33-C7CC-4380-A2BB-ECC6C2FB722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439276" y="4199855"/>
            <a:ext cx="4800224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CD0BB64-6643-42CE-AFE7-372305F2123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439277" y="4751577"/>
            <a:ext cx="4800224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F947D672-DDE7-4F36-B79C-4245C5D11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8BD71F8-36C7-0D6F-BA71-A4EC45774EBB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56937614-60E1-E380-25FA-F31283CF8F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E4F738-4F1D-B5E5-68C3-A88C436A2F17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ADE8A0-0211-6CAF-8226-2403F2B8EA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748418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2400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4078664"/>
            <a:ext cx="3166740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16385" y="4078664"/>
            <a:ext cx="2973372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2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063514" y="4078663"/>
            <a:ext cx="3166740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7A2738-1D29-40DE-AACF-F60CD708E892}"/>
              </a:ext>
            </a:extLst>
          </p:cNvPr>
          <p:cNvCxnSpPr>
            <a:cxnSpLocks/>
          </p:cNvCxnSpPr>
          <p:nvPr userDrawn="1"/>
        </p:nvCxnSpPr>
        <p:spPr>
          <a:xfrm>
            <a:off x="3443288" y="2921860"/>
            <a:ext cx="173355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7C3D46F0-0006-469D-9C96-A2B5BF7087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A6ACD5D-F5F8-A848-B9BA-91AAB700F112}"/>
              </a:ext>
            </a:extLst>
          </p:cNvPr>
          <p:cNvCxnSpPr>
            <a:cxnSpLocks/>
          </p:cNvCxnSpPr>
          <p:nvPr userDrawn="1"/>
        </p:nvCxnSpPr>
        <p:spPr>
          <a:xfrm>
            <a:off x="7013575" y="2921860"/>
            <a:ext cx="169268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7E67C6A6-8114-73E3-9530-83F659442862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A5DAF273-CDB7-03A3-FBDF-FE4565C744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7EF3DD-680F-FA81-D902-AC9F3792208B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2694EA-7E6B-08F2-9A5D-276E24C4AB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733951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68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  <p15:guide id="8" orient="horz" pos="1316" userDrawn="1">
          <p15:clr>
            <a:srgbClr val="FBAE40"/>
          </p15:clr>
        </p15:guide>
        <p15:guide id="9" orient="horz" pos="2366" userDrawn="1">
          <p15:clr>
            <a:srgbClr val="FBAE40"/>
          </p15:clr>
        </p15:guide>
        <p15:guide id="14" pos="5544" userDrawn="1">
          <p15:clr>
            <a:srgbClr val="FBAE40"/>
          </p15:clr>
        </p15:guide>
        <p15:guide id="15" pos="6600" userDrawn="1">
          <p15:clr>
            <a:srgbClr val="FBAE40"/>
          </p15:clr>
        </p15:guide>
        <p15:guide id="16" pos="1066" userDrawn="1">
          <p15:clr>
            <a:srgbClr val="FBAE40"/>
          </p15:clr>
        </p15:guide>
        <p15:guide id="17" pos="2118" userDrawn="1">
          <p15:clr>
            <a:srgbClr val="FBAE40"/>
          </p15:clr>
        </p15:guide>
        <p15:guide id="18" pos="3313" userDrawn="1">
          <p15:clr>
            <a:srgbClr val="FBAE40"/>
          </p15:clr>
        </p15:guide>
        <p15:guide id="19" pos="4370" userDrawn="1">
          <p15:clr>
            <a:srgbClr val="FBAE40"/>
          </p15:clr>
        </p15:guide>
        <p15:guide id="20" pos="2169" userDrawn="1">
          <p15:clr>
            <a:srgbClr val="FBAE40"/>
          </p15:clr>
        </p15:guide>
        <p15:guide id="21" pos="3261" userDrawn="1">
          <p15:clr>
            <a:srgbClr val="FBAE40"/>
          </p15:clr>
        </p15:guide>
        <p15:guide id="22" pos="4418" userDrawn="1">
          <p15:clr>
            <a:srgbClr val="FBAE40"/>
          </p15:clr>
        </p15:guide>
        <p15:guide id="23" pos="5490" userDrawn="1">
          <p15:clr>
            <a:srgbClr val="FBAE40"/>
          </p15:clr>
        </p15:guide>
        <p15:guide id="24" pos="6657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C06C296-F787-402D-AC65-1E55B4D25C6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52500" y="4078664"/>
            <a:ext cx="2358866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C7F2CE8-9E91-4C86-99AB-686A9C810419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627518" y="4078664"/>
            <a:ext cx="2358866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BC06D7C8-7D2D-4A80-B5B8-174F5056AA0B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205617" y="4078664"/>
            <a:ext cx="2358866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8FC2F9F8-450A-4433-BAFC-DCD0001FAF1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880634" y="4073057"/>
            <a:ext cx="2358866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D6361F7-376B-4B6B-90CB-982F8C88D3AB}"/>
              </a:ext>
            </a:extLst>
          </p:cNvPr>
          <p:cNvCxnSpPr>
            <a:cxnSpLocks/>
          </p:cNvCxnSpPr>
          <p:nvPr userDrawn="1"/>
        </p:nvCxnSpPr>
        <p:spPr>
          <a:xfrm>
            <a:off x="3048000" y="2921860"/>
            <a:ext cx="8382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1B9DD2E6-4011-470E-85A1-9331B2E255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84D14F-B31B-CAB8-5FB9-945EA37FC8EF}"/>
              </a:ext>
            </a:extLst>
          </p:cNvPr>
          <p:cNvCxnSpPr>
            <a:cxnSpLocks/>
          </p:cNvCxnSpPr>
          <p:nvPr userDrawn="1"/>
        </p:nvCxnSpPr>
        <p:spPr>
          <a:xfrm>
            <a:off x="5715000" y="2921860"/>
            <a:ext cx="7493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ABC3FA-D70B-45FB-B0C5-595AA93535D8}"/>
              </a:ext>
            </a:extLst>
          </p:cNvPr>
          <p:cNvCxnSpPr>
            <a:cxnSpLocks/>
          </p:cNvCxnSpPr>
          <p:nvPr userDrawn="1"/>
        </p:nvCxnSpPr>
        <p:spPr>
          <a:xfrm>
            <a:off x="8305800" y="2921860"/>
            <a:ext cx="83502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B617AE9-9221-2FF1-B4EE-6D815ABA3C11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98FCC65E-BE26-8E29-DC46-1AAB7E85DE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E85B48-5D90-C618-107D-098EF96842AE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A87B0-318C-0DA9-F4EB-A1869A988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1568389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  <p15:guide id="8" pos="816" userDrawn="1">
          <p15:clr>
            <a:srgbClr val="FBAE40"/>
          </p15:clr>
        </p15:guide>
        <p15:guide id="9" pos="1868" userDrawn="1">
          <p15:clr>
            <a:srgbClr val="FBAE40"/>
          </p15:clr>
        </p15:guide>
        <p15:guide id="10" pos="2500" userDrawn="1">
          <p15:clr>
            <a:srgbClr val="FBAE40"/>
          </p15:clr>
        </p15:guide>
        <p15:guide id="11" pos="3548" userDrawn="1">
          <p15:clr>
            <a:srgbClr val="FBAE40"/>
          </p15:clr>
        </p15:guide>
        <p15:guide id="12" pos="4124" userDrawn="1">
          <p15:clr>
            <a:srgbClr val="FBAE40"/>
          </p15:clr>
        </p15:guide>
        <p15:guide id="13" pos="5175" userDrawn="1">
          <p15:clr>
            <a:srgbClr val="FBAE40"/>
          </p15:clr>
        </p15:guide>
        <p15:guide id="14" pos="5813" userDrawn="1">
          <p15:clr>
            <a:srgbClr val="FBAE40"/>
          </p15:clr>
        </p15:guide>
        <p15:guide id="15" pos="6864" userDrawn="1">
          <p15:clr>
            <a:srgbClr val="FBAE40"/>
          </p15:clr>
        </p15:guide>
        <p15:guide id="16" orient="horz" pos="1315" userDrawn="1">
          <p15:clr>
            <a:srgbClr val="FBAE40"/>
          </p15:clr>
        </p15:guide>
        <p15:guide id="17" orient="horz" pos="2367" userDrawn="1">
          <p15:clr>
            <a:srgbClr val="FBAE40"/>
          </p15:clr>
        </p15:guide>
        <p15:guide id="18" pos="1920" userDrawn="1">
          <p15:clr>
            <a:srgbClr val="FBAE40"/>
          </p15:clr>
        </p15:guide>
        <p15:guide id="19" pos="2448" userDrawn="1">
          <p15:clr>
            <a:srgbClr val="FBAE40"/>
          </p15:clr>
        </p15:guide>
        <p15:guide id="20" pos="3600" userDrawn="1">
          <p15:clr>
            <a:srgbClr val="FBAE40"/>
          </p15:clr>
        </p15:guide>
        <p15:guide id="21" pos="4072" userDrawn="1">
          <p15:clr>
            <a:srgbClr val="FBAE40"/>
          </p15:clr>
        </p15:guide>
        <p15:guide id="22" pos="5232" userDrawn="1">
          <p15:clr>
            <a:srgbClr val="FBAE40"/>
          </p15:clr>
        </p15:guide>
        <p15:guide id="23" pos="5758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C06C296-F787-402D-AC65-1E55B4D25C6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175438" y="4078664"/>
            <a:ext cx="1601504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D6361F7-376B-4B6B-90CB-982F8C88D3AB}"/>
              </a:ext>
            </a:extLst>
          </p:cNvPr>
          <p:cNvCxnSpPr>
            <a:cxnSpLocks/>
          </p:cNvCxnSpPr>
          <p:nvPr userDrawn="1"/>
        </p:nvCxnSpPr>
        <p:spPr>
          <a:xfrm>
            <a:off x="2825750" y="2921860"/>
            <a:ext cx="36512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B9DF875-9EAF-4928-8E91-6599CCEAADEE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225991" y="4080927"/>
            <a:ext cx="1601504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2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FCAF8AD6-3AD0-422C-B775-D4163897266E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285614" y="4095574"/>
            <a:ext cx="1601504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3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322EF39-6BE8-4D2B-B814-5743037B71F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325607" y="4098102"/>
            <a:ext cx="1601504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4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D14923E-7CAE-49B7-9668-7B538ECFDC5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419080" y="4107460"/>
            <a:ext cx="1601504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5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7E2EA4D-EFA8-4B7C-9585-ADB07DA2D9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59B4F0C-FBF6-6B23-6019-CE0930AF8B81}"/>
              </a:ext>
            </a:extLst>
          </p:cNvPr>
          <p:cNvCxnSpPr>
            <a:cxnSpLocks/>
          </p:cNvCxnSpPr>
          <p:nvPr userDrawn="1"/>
        </p:nvCxnSpPr>
        <p:spPr>
          <a:xfrm>
            <a:off x="4873625" y="2921860"/>
            <a:ext cx="36512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D5E7EB7-C08C-A706-75F5-163114F556B0}"/>
              </a:ext>
            </a:extLst>
          </p:cNvPr>
          <p:cNvCxnSpPr>
            <a:cxnSpLocks/>
          </p:cNvCxnSpPr>
          <p:nvPr userDrawn="1"/>
        </p:nvCxnSpPr>
        <p:spPr>
          <a:xfrm>
            <a:off x="6931025" y="2921860"/>
            <a:ext cx="36512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C79DC6E-06D3-01FD-6A70-A0F2D9B643AA}"/>
              </a:ext>
            </a:extLst>
          </p:cNvPr>
          <p:cNvCxnSpPr>
            <a:cxnSpLocks/>
          </p:cNvCxnSpPr>
          <p:nvPr userDrawn="1"/>
        </p:nvCxnSpPr>
        <p:spPr>
          <a:xfrm>
            <a:off x="8985250" y="2921860"/>
            <a:ext cx="36512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73D2A58-F486-9EB8-D8FB-EA5FA2896940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D5E8EA98-EFDE-CDAE-9376-E68D473D60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81FCD3-6A37-D3DB-ECA0-B8B631E6147C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357E3-29D1-AA87-06B1-AAC9065EBF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398207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  <p15:guide id="8" orient="horz" pos="2318" userDrawn="1">
          <p15:clr>
            <a:srgbClr val="FBAE40"/>
          </p15:clr>
        </p15:guide>
        <p15:guide id="9" orient="horz" pos="1358" userDrawn="1">
          <p15:clr>
            <a:srgbClr val="FBAE40"/>
          </p15:clr>
        </p15:guide>
        <p15:guide id="10" pos="772" userDrawn="1">
          <p15:clr>
            <a:srgbClr val="FBAE40"/>
          </p15:clr>
        </p15:guide>
        <p15:guide id="11" pos="1724" userDrawn="1">
          <p15:clr>
            <a:srgbClr val="FBAE40"/>
          </p15:clr>
        </p15:guide>
        <p15:guide id="12" pos="3356" userDrawn="1">
          <p15:clr>
            <a:srgbClr val="FBAE40"/>
          </p15:clr>
        </p15:guide>
        <p15:guide id="13" pos="3016" userDrawn="1">
          <p15:clr>
            <a:srgbClr val="FBAE40"/>
          </p15:clr>
        </p15:guide>
        <p15:guide id="14" pos="1464" userDrawn="1">
          <p15:clr>
            <a:srgbClr val="FBAE40"/>
          </p15:clr>
        </p15:guide>
        <p15:guide id="15" pos="4308" userDrawn="1">
          <p15:clr>
            <a:srgbClr val="FBAE40"/>
          </p15:clr>
        </p15:guide>
        <p15:guide id="16" pos="4649" userDrawn="1">
          <p15:clr>
            <a:srgbClr val="FBAE40"/>
          </p15:clr>
        </p15:guide>
        <p15:guide id="17" pos="5606" userDrawn="1">
          <p15:clr>
            <a:srgbClr val="FBAE40"/>
          </p15:clr>
        </p15:guide>
        <p15:guide id="19" pos="7512" userDrawn="1">
          <p15:clr>
            <a:srgbClr val="FBAE40"/>
          </p15:clr>
        </p15:guide>
        <p15:guide id="20" pos="1780" userDrawn="1">
          <p15:clr>
            <a:srgbClr val="FBAE40"/>
          </p15:clr>
        </p15:guide>
        <p15:guide id="21" pos="2010" userDrawn="1">
          <p15:clr>
            <a:srgbClr val="FBAE40"/>
          </p15:clr>
        </p15:guide>
        <p15:guide id="22" pos="3072" userDrawn="1">
          <p15:clr>
            <a:srgbClr val="FBAE40"/>
          </p15:clr>
        </p15:guide>
        <p15:guide id="23" pos="3300" userDrawn="1">
          <p15:clr>
            <a:srgbClr val="FBAE40"/>
          </p15:clr>
        </p15:guide>
        <p15:guide id="24" pos="4366" userDrawn="1">
          <p15:clr>
            <a:srgbClr val="FBAE40"/>
          </p15:clr>
        </p15:guide>
        <p15:guide id="25" pos="7056" userDrawn="1">
          <p15:clr>
            <a:srgbClr val="FBAE40"/>
          </p15:clr>
        </p15:guide>
        <p15:guide id="26" pos="5660" userDrawn="1">
          <p15:clr>
            <a:srgbClr val="FBAE40"/>
          </p15:clr>
        </p15:guide>
        <p15:guide id="27" pos="7464" userDrawn="1">
          <p15:clr>
            <a:srgbClr val="FBAE40"/>
          </p15:clr>
        </p15:guide>
        <p15:guide id="28" pos="2064" userDrawn="1">
          <p15:clr>
            <a:srgbClr val="FBAE40"/>
          </p15:clr>
        </p15:guide>
        <p15:guide id="29" userDrawn="1">
          <p15:clr>
            <a:srgbClr val="FBAE40"/>
          </p15:clr>
        </p15:guide>
        <p15:guide id="30" pos="5888" userDrawn="1">
          <p15:clr>
            <a:srgbClr val="FBAE40"/>
          </p15:clr>
        </p15:guide>
        <p15:guide id="31" pos="5944" userDrawn="1">
          <p15:clr>
            <a:srgbClr val="FBAE40"/>
          </p15:clr>
        </p15:guide>
        <p15:guide id="32" pos="7416" userDrawn="1">
          <p15:clr>
            <a:srgbClr val="FBAE40"/>
          </p15:clr>
        </p15:guide>
        <p15:guide id="33" pos="6896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3548916"/>
            <a:ext cx="316674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4BCF34-4793-417C-89B0-69C4E4B55BF8}"/>
              </a:ext>
            </a:extLst>
          </p:cNvPr>
          <p:cNvGrpSpPr/>
          <p:nvPr userDrawn="1"/>
        </p:nvGrpSpPr>
        <p:grpSpPr>
          <a:xfrm>
            <a:off x="4376691" y="1679383"/>
            <a:ext cx="3429739" cy="4264218"/>
            <a:chOff x="4376691" y="719666"/>
            <a:chExt cx="3429739" cy="526072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336E4CD-9037-4D69-A3E3-6380D9131A19}"/>
                </a:ext>
              </a:extLst>
            </p:cNvPr>
            <p:cNvCxnSpPr/>
            <p:nvPr userDrawn="1"/>
          </p:nvCxnSpPr>
          <p:spPr>
            <a:xfrm>
              <a:off x="4376691" y="719666"/>
              <a:ext cx="0" cy="526072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A77083-F133-420F-93AD-77761878E852}"/>
                </a:ext>
              </a:extLst>
            </p:cNvPr>
            <p:cNvCxnSpPr/>
            <p:nvPr userDrawn="1"/>
          </p:nvCxnSpPr>
          <p:spPr>
            <a:xfrm>
              <a:off x="7806430" y="719666"/>
              <a:ext cx="0" cy="526072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501" y="4546365"/>
            <a:ext cx="3166740" cy="14084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16385" y="3537679"/>
            <a:ext cx="2973372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DA600F9-1950-41BD-ACB3-21F2B5AE94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16386" y="4535128"/>
            <a:ext cx="2973372" cy="14084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063514" y="3537679"/>
            <a:ext cx="316674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6DC4408-89C4-4D74-957E-B2A4D59F76A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63515" y="4535128"/>
            <a:ext cx="3166740" cy="14084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103BAF8-AE0C-4C2A-AFFE-5EFC74007B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C29AABA-668F-408C-81ED-9A30ED0A4B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49325" y="1684461"/>
            <a:ext cx="3170238" cy="1621608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3C3EF38F-8A6A-4B49-A1A2-467E7797A51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02447" y="1677611"/>
            <a:ext cx="2987311" cy="1621608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DDD8951C-5A36-4D07-AB7C-0F597B3D79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72642" y="1684461"/>
            <a:ext cx="3166858" cy="1621608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5FC41B9A-FCFA-1172-37A7-AB47B0D25ECB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531551D0-D988-B533-FEAE-D9ED22BD50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9B6CDF-A384-368D-AEF5-8582156E8926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236BC2A-2875-1DD2-C60B-E3C92A9205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2664682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>
          <p15:clr>
            <a:srgbClr val="FBAE40"/>
          </p15:clr>
        </p15:guide>
        <p15:guide id="7" orient="horz" pos="3744">
          <p15:clr>
            <a:srgbClr val="FBAE40"/>
          </p15:clr>
        </p15:guide>
        <p15:guide id="8" orient="horz" pos="697">
          <p15:clr>
            <a:srgbClr val="FBAE40"/>
          </p15:clr>
        </p15:guide>
        <p15:guide id="9" orient="horz" pos="240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E21D4365-BAA8-4F76-87AD-1A328301E29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9325" y="1684461"/>
            <a:ext cx="2373939" cy="162160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3545060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4BCF34-4793-417C-89B0-69C4E4B55BF8}"/>
              </a:ext>
            </a:extLst>
          </p:cNvPr>
          <p:cNvGrpSpPr/>
          <p:nvPr userDrawn="1"/>
        </p:nvGrpSpPr>
        <p:grpSpPr>
          <a:xfrm>
            <a:off x="3524250" y="1686757"/>
            <a:ext cx="5149850" cy="4256844"/>
            <a:chOff x="3524250" y="719666"/>
            <a:chExt cx="5149850" cy="526072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336E4CD-9037-4D69-A3E3-6380D9131A19}"/>
                </a:ext>
              </a:extLst>
            </p:cNvPr>
            <p:cNvCxnSpPr/>
            <p:nvPr userDrawn="1"/>
          </p:nvCxnSpPr>
          <p:spPr>
            <a:xfrm>
              <a:off x="3524250" y="719666"/>
              <a:ext cx="0" cy="526072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A77083-F133-420F-93AD-77761878E852}"/>
                </a:ext>
              </a:extLst>
            </p:cNvPr>
            <p:cNvCxnSpPr/>
            <p:nvPr userDrawn="1"/>
          </p:nvCxnSpPr>
          <p:spPr>
            <a:xfrm>
              <a:off x="8674100" y="719666"/>
              <a:ext cx="0" cy="526072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501" y="4535130"/>
            <a:ext cx="2358867" cy="14084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737133" y="3558966"/>
            <a:ext cx="214876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DA600F9-1950-41BD-ACB3-21F2B5AE94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737134" y="4535130"/>
            <a:ext cx="2148760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06107" y="3558966"/>
            <a:ext cx="214876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6DC4408-89C4-4D74-957E-B2A4D59F76A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06108" y="4535130"/>
            <a:ext cx="2148760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875080" y="3548916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875081" y="4525080"/>
            <a:ext cx="2358867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/>
          <p:nvPr userDrawn="1"/>
        </p:nvCxnSpPr>
        <p:spPr>
          <a:xfrm>
            <a:off x="6096000" y="1686758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D42FEC1B-FCF8-4508-B227-27323879A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61DB74C6-E1E3-4A4F-A899-AE944C4BC2C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40308" y="1684461"/>
            <a:ext cx="2154706" cy="162160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87834FAF-E63C-4237-A219-3A85ABAC9EE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303337" y="1684461"/>
            <a:ext cx="2154706" cy="162160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06A5C640-1D0E-4428-AC28-148AE98A7B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881435" y="1680693"/>
            <a:ext cx="2349365" cy="162160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0E71239-E0C1-04AC-A5F1-6AB44F76757B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52FBA26C-C21C-2554-DC90-61C8FB5AFB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F538DD-E1A5-E4B2-B97D-BD4032EDB124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F2684D1-E12A-AE8B-CEF3-21FFBD93B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3170021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53373D-FF10-4355-AA00-B31430F115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1" y="3545060"/>
            <a:ext cx="1835088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952502" y="4535130"/>
            <a:ext cx="1835088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05DD3A4-1F16-4549-AF79-33A7C7667FE8}"/>
              </a:ext>
            </a:extLst>
          </p:cNvPr>
          <p:cNvGrpSpPr/>
          <p:nvPr userDrawn="1"/>
        </p:nvGrpSpPr>
        <p:grpSpPr>
          <a:xfrm>
            <a:off x="3011869" y="1686759"/>
            <a:ext cx="6172262" cy="4256842"/>
            <a:chOff x="3011869" y="1686758"/>
            <a:chExt cx="6172262" cy="4293629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336E4CD-9037-4D69-A3E3-6380D9131A1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11869" y="1686758"/>
              <a:ext cx="0" cy="4293628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CA77083-F133-420F-93AD-77761878E85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31909" y="1686758"/>
              <a:ext cx="0" cy="4293628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EF932C4-F1C3-47F2-84B8-FEC885C1843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66192" y="1686758"/>
              <a:ext cx="0" cy="4293629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5F5ADDF-F780-4384-87F4-30070C81BB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184131" y="1686758"/>
              <a:ext cx="0" cy="4293628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ACA73044-ABA5-4A68-81D4-75723F104CF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229003" y="3545060"/>
            <a:ext cx="1617953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69FEDBA-37CD-4D7E-A729-6821E598E67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229004" y="4535130"/>
            <a:ext cx="1617953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96DFA0C-E450-4893-8C79-6243F569798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281223" y="3545060"/>
            <a:ext cx="1617953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9D9C274-DDDD-4725-8A7B-113147DD783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281224" y="4535130"/>
            <a:ext cx="1617953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F93742B6-D009-4AB4-BBDC-24522E901BB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349043" y="3545060"/>
            <a:ext cx="1617953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90357619-5F6A-4C63-90C3-32B37CE73C9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49044" y="4535130"/>
            <a:ext cx="1617953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35F8812-D495-478D-828C-D8CF0753EEB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401266" y="3545060"/>
            <a:ext cx="183508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38FA747-D085-4909-A6FE-575A5C65242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401267" y="4535130"/>
            <a:ext cx="1838233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8F3E476F-E407-4406-BB4F-38E545331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14F11A61-EE32-4596-8BBC-0626131F1E6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52499" y="1684461"/>
            <a:ext cx="1842236" cy="16216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Picture Placeholder 3">
            <a:extLst>
              <a:ext uri="{FF2B5EF4-FFF2-40B4-BE49-F238E27FC236}">
                <a16:creationId xmlns:a16="http://schemas.microsoft.com/office/drawing/2014/main" id="{A76DD000-F678-4F74-B689-3C21D4B60D4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29003" y="1680599"/>
            <a:ext cx="1617954" cy="16216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123E9D90-8EEF-4864-BB43-ED190DB0B4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287023" y="1673225"/>
            <a:ext cx="1617954" cy="16216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3">
            <a:extLst>
              <a:ext uri="{FF2B5EF4-FFF2-40B4-BE49-F238E27FC236}">
                <a16:creationId xmlns:a16="http://schemas.microsoft.com/office/drawing/2014/main" id="{2B2CFB9A-A9AE-487A-9D9A-22147BC5B8A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346978" y="1678310"/>
            <a:ext cx="1617954" cy="16216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3">
            <a:extLst>
              <a:ext uri="{FF2B5EF4-FFF2-40B4-BE49-F238E27FC236}">
                <a16:creationId xmlns:a16="http://schemas.microsoft.com/office/drawing/2014/main" id="{0E1D3434-C81E-4BE5-A058-CC08F924600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394654" y="1686759"/>
            <a:ext cx="1844846" cy="16216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E5EFF98-ADBF-6CEF-0AEA-81947E94052D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E7A8EA17-0614-F71D-406F-3C11ED964E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38B9AF-7EBB-A255-1D93-786E238BBB4F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C14F94-05E0-F6BD-4F6E-05E5B3849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3835456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- 2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500" y="389509"/>
            <a:ext cx="10287000" cy="1331865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 </a:t>
            </a:r>
            <a:br>
              <a:rPr lang="en-US" dirty="0"/>
            </a:br>
            <a:r>
              <a:rPr lang="en-US" dirty="0"/>
              <a:t>that runs to two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D2525-98F9-924C-B8E5-083B38E2823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2050741"/>
            <a:ext cx="10287000" cy="3892859"/>
          </a:xfrm>
        </p:spPr>
        <p:txBody>
          <a:bodyPr lIns="0" tIns="0" rIns="0" bIns="0"/>
          <a:lstStyle>
            <a:lvl1pPr marL="0" indent="0">
              <a:buClr>
                <a:schemeClr val="tx2"/>
              </a:buClr>
              <a:buSzPct val="95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858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1430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6002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0574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B5BDD8-8221-F040-8AE0-3F33C4E24C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7340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B3026BD-8233-4CE9-BFDD-A9E26AEFE3EF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42037C0-D5E4-AD2E-ECED-E9336924D929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4BD2C714-0EBA-F1DA-5D5E-B639B7D321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57A075-DE36-BC2E-6F6E-224252D427B6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0994AAE-C893-AE53-C309-76109E7AE0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2897963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00" userDrawn="1">
          <p15:clr>
            <a:srgbClr val="FBAE40"/>
          </p15:clr>
        </p15:guide>
        <p15:guide id="4" pos="7080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E423193-F2CF-43C4-A4FA-5D8A65CDD7AE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42EEDE3-0B18-E049-BE23-974E50C7297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71534" y="0"/>
            <a:ext cx="5029200" cy="6389511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31F03A-71CF-475D-8A3C-99FC106D73E8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20">
            <a:extLst>
              <a:ext uri="{FF2B5EF4-FFF2-40B4-BE49-F238E27FC236}">
                <a16:creationId xmlns:a16="http://schemas.microsoft.com/office/drawing/2014/main" id="{2BA8F287-92C7-4FFD-A7E9-45864F8E9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9325" y="498296"/>
            <a:ext cx="5260975" cy="89611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7404DB8-B6AC-4389-8E6E-A115840D1D7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499" y="1686757"/>
            <a:ext cx="5257801" cy="4256843"/>
          </a:xfrm>
        </p:spPr>
        <p:txBody>
          <a:bodyPr lIns="0" tIns="0" rIns="0" bIns="0"/>
          <a:lstStyle>
            <a:lvl1pPr marL="0" indent="0">
              <a:buClr>
                <a:schemeClr val="tx2"/>
              </a:buClr>
              <a:buSzPct val="95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858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1430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6002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0574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6742992-6A62-A002-308C-891025F5CF31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Picture 2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B5EB2867-613F-34CC-8008-8C1E043335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71B2B2-AE6D-BA2E-6969-5E86D23E3A9F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7C4616A-5807-15E6-C1F6-AF41155717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2625500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3912" userDrawn="1">
          <p15:clr>
            <a:srgbClr val="FBAE40"/>
          </p15:clr>
        </p15:guide>
        <p15:guide id="3" pos="60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6" orient="horz" pos="697" userDrawn="1">
          <p15:clr>
            <a:srgbClr val="FBAE40"/>
          </p15:clr>
        </p15:guide>
        <p15:guide id="7" orient="horz" pos="2400" userDrawn="1">
          <p15:clr>
            <a:srgbClr val="FBAE40"/>
          </p15:clr>
        </p15:guide>
        <p15:guide id="8" orient="horz" pos="1692" userDrawn="1">
          <p15:clr>
            <a:srgbClr val="FBAE40"/>
          </p15:clr>
        </p15:guide>
        <p15:guide id="9" orient="horz" pos="271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- 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3E5CE386-BEFE-FE49-A675-D93BEDF680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59502" y="3260862"/>
            <a:ext cx="5032499" cy="312864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Click icon to add picture 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4FCC643-718F-7645-8F8D-0BFC94D0506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59502" y="0"/>
            <a:ext cx="2483404" cy="319142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41C31617-CC11-4C42-B6D0-164DF6AFBF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13630" y="0"/>
            <a:ext cx="2483404" cy="319142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524483D-CFE3-E34D-BB74-CEDD541765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365125"/>
            <a:ext cx="5254505" cy="1331865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B28F420-DDD1-5E4A-9513-EAE252D759FE}"/>
              </a:ext>
            </a:extLst>
          </p:cNvPr>
          <p:cNvCxnSpPr>
            <a:cxnSpLocks/>
          </p:cNvCxnSpPr>
          <p:nvPr userDrawn="1"/>
        </p:nvCxnSpPr>
        <p:spPr>
          <a:xfrm>
            <a:off x="952500" y="17340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5D1D7B4-E242-C142-8F5F-F3301CC0249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499" y="1962386"/>
            <a:ext cx="5266450" cy="3981214"/>
          </a:xfrm>
        </p:spPr>
        <p:txBody>
          <a:bodyPr/>
          <a:lstStyle>
            <a:lvl1pPr marL="0" indent="0">
              <a:buClr>
                <a:schemeClr val="tx2"/>
              </a:buClr>
              <a:buSzPct val="95000"/>
              <a:buFontTx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1AF337-04E3-4F84-A120-0176D637DD23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194D8D6-8C56-CB32-8075-755E5E13CD26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Picture 2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169A6ACB-D1CA-A06D-40AD-5CA96AFCBB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5A3460-EF09-1211-DD70-FEC3D01D665C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DF66267-73AA-7027-10A8-345EC05E67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1338072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3926" userDrawn="1">
          <p15:clr>
            <a:srgbClr val="FBAE40"/>
          </p15:clr>
        </p15:guide>
        <p15:guide id="3" pos="600" userDrawn="1">
          <p15:clr>
            <a:srgbClr val="FBAE40"/>
          </p15:clr>
        </p15:guide>
        <p15:guide id="4" orient="horz" pos="240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9325" y="494273"/>
            <a:ext cx="10290175" cy="869089"/>
          </a:xfrm>
        </p:spPr>
        <p:txBody>
          <a:bodyPr lIns="0" tIns="0" rIns="0" bIns="0"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B5BDD8-8221-F040-8AE0-3F33C4E24CA0}"/>
              </a:ext>
            </a:extLst>
          </p:cNvPr>
          <p:cNvCxnSpPr>
            <a:cxnSpLocks/>
          </p:cNvCxnSpPr>
          <p:nvPr userDrawn="1"/>
        </p:nvCxnSpPr>
        <p:spPr>
          <a:xfrm>
            <a:off x="949325" y="1363362"/>
            <a:ext cx="768531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DF1F65E7-1CB7-3D42-91A9-88DA4E58EB0E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49325" y="1570038"/>
            <a:ext cx="10290175" cy="4114800"/>
          </a:xfrm>
        </p:spPr>
        <p:txBody>
          <a:bodyPr lIns="0" tIns="0" rIns="0" bIns="0"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43D990-DA2C-4325-9406-725AE2DB1D29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71C3CD9-9FC8-F280-3338-F33333656EF6}"/>
              </a:ext>
            </a:extLst>
          </p:cNvPr>
          <p:cNvSpPr txBox="1">
            <a:spLocks/>
          </p:cNvSpPr>
          <p:nvPr userDrawn="1"/>
        </p:nvSpPr>
        <p:spPr>
          <a:xfrm>
            <a:off x="5794696" y="6539714"/>
            <a:ext cx="593362" cy="24077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85C019-D2F0-434C-86E7-A9EDB467A2E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55E5B804-010C-AE55-0FAF-FC837AD3D2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952498" y="6389511"/>
            <a:ext cx="952620" cy="4684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29A417-A7F3-4F6D-F73F-4E14F8E8A195}"/>
              </a:ext>
            </a:extLst>
          </p:cNvPr>
          <p:cNvSpPr txBox="1"/>
          <p:nvPr userDrawn="1"/>
        </p:nvSpPr>
        <p:spPr>
          <a:xfrm>
            <a:off x="2153976" y="6539714"/>
            <a:ext cx="2885384" cy="3182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lvl="0"/>
            <a:r>
              <a:rPr lang="en-US" sz="1300" dirty="0"/>
              <a:t>Carver College of Medicine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E3A696B-DBE4-ACD0-CEA0-0053B32726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  <a:noFill/>
        </p:spPr>
        <p:txBody>
          <a:bodyPr vert="horz" lIns="0" tIns="0" rIns="0" bIns="0" rtlCol="0" anchor="ctr" anchorCtr="0"/>
          <a:lstStyle>
            <a:lvl1pPr algn="r">
              <a:defRPr sz="13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3142765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 userDrawn="1">
          <p15:clr>
            <a:srgbClr val="FBAE40"/>
          </p15:clr>
        </p15:guide>
        <p15:guide id="3" pos="708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20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6ACD65-4DC5-40D8-89A9-EBA0997790E8}"/>
              </a:ext>
            </a:extLst>
          </p:cNvPr>
          <p:cNvSpPr/>
          <p:nvPr userDrawn="1"/>
        </p:nvSpPr>
        <p:spPr>
          <a:xfrm>
            <a:off x="949325" y="5019085"/>
            <a:ext cx="318908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38018-43AE-4329-BACA-C859C7CFF4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68233" y="5019085"/>
            <a:ext cx="2231701" cy="369332"/>
          </a:xfrm>
          <a:solidFill>
            <a:schemeClr val="tx1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>
            <a:lvl1pPr marL="0" indent="0">
              <a:buNone/>
              <a:defRPr sz="1800" b="1" i="0" baseline="0">
                <a:solidFill>
                  <a:schemeClr val="bg1"/>
                </a:solidFill>
                <a:latin typeface="Roboto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dirty="0"/>
              <a:t>Insert Web Address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533B8E-DBF3-664D-901D-8735DE775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49325" y="3367173"/>
            <a:ext cx="7163317" cy="1160369"/>
          </a:xfrm>
        </p:spPr>
        <p:txBody>
          <a:bodyPr lIns="0" tIns="0" rIns="0" bIns="0" anchor="t" anchorCtr="0">
            <a:noAutofit/>
          </a:bodyPr>
          <a:lstStyle>
            <a:lvl1pPr algn="l">
              <a:defRPr sz="6000" b="1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4D36833F-B2C7-1C49-9947-A60C1ACB02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6096" y="2418316"/>
            <a:ext cx="7157006" cy="365125"/>
          </a:xfrm>
          <a:prstGeom prst="rect">
            <a:avLst/>
          </a:prstGeom>
          <a:noFill/>
        </p:spPr>
        <p:txBody>
          <a:bodyPr vert="horz" lIns="0" tIns="0" rIns="0" bIns="0" rtlCol="0" anchor="b" anchorCtr="0"/>
          <a:lstStyle>
            <a:lvl1pPr algn="l"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F7216A4-2452-1B4B-AE0D-122E7F5A5965}"/>
              </a:ext>
            </a:extLst>
          </p:cNvPr>
          <p:cNvCxnSpPr>
            <a:cxnSpLocks/>
          </p:cNvCxnSpPr>
          <p:nvPr userDrawn="1"/>
        </p:nvCxnSpPr>
        <p:spPr>
          <a:xfrm>
            <a:off x="974126" y="3029213"/>
            <a:ext cx="768531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25728D-FF50-4FF2-AC2E-B13A3D44D5B9}"/>
              </a:ext>
            </a:extLst>
          </p:cNvPr>
          <p:cNvGrpSpPr/>
          <p:nvPr userDrawn="1"/>
        </p:nvGrpSpPr>
        <p:grpSpPr>
          <a:xfrm>
            <a:off x="1071271" y="5122118"/>
            <a:ext cx="142379" cy="150373"/>
            <a:chOff x="3057746" y="812006"/>
            <a:chExt cx="173610" cy="183357"/>
          </a:xfrm>
          <a:noFill/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A6E0DE-15E0-485B-8083-6D1BB965B9B6}"/>
                </a:ext>
              </a:extLst>
            </p:cNvPr>
            <p:cNvCxnSpPr/>
            <p:nvPr userDrawn="1"/>
          </p:nvCxnSpPr>
          <p:spPr>
            <a:xfrm>
              <a:off x="3057746" y="904875"/>
              <a:ext cx="173610" cy="0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84EFEE4-DF1C-4FDF-ABC6-804BF8FA2941}"/>
                </a:ext>
              </a:extLst>
            </p:cNvPr>
            <p:cNvSpPr/>
            <p:nvPr userDrawn="1"/>
          </p:nvSpPr>
          <p:spPr>
            <a:xfrm>
              <a:off x="3143250" y="812006"/>
              <a:ext cx="85725" cy="183357"/>
            </a:xfrm>
            <a:custGeom>
              <a:avLst/>
              <a:gdLst>
                <a:gd name="connsiteX0" fmla="*/ 4763 w 85725"/>
                <a:gd name="connsiteY0" fmla="*/ 0 h 183357"/>
                <a:gd name="connsiteX1" fmla="*/ 85725 w 85725"/>
                <a:gd name="connsiteY1" fmla="*/ 92869 h 183357"/>
                <a:gd name="connsiteX2" fmla="*/ 0 w 85725"/>
                <a:gd name="connsiteY2" fmla="*/ 183357 h 18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83357">
                  <a:moveTo>
                    <a:pt x="4763" y="0"/>
                  </a:moveTo>
                  <a:lnTo>
                    <a:pt x="85725" y="92869"/>
                  </a:lnTo>
                  <a:lnTo>
                    <a:pt x="0" y="183357"/>
                  </a:lnTo>
                </a:path>
              </a:pathLst>
            </a:cu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73873935-43A0-4C23-AC45-B3EF69B188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80186" y="3029213"/>
            <a:ext cx="2473565" cy="1498329"/>
          </a:xfrm>
        </p:spPr>
        <p:txBody>
          <a:bodyPr vert="horz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Further Contact Person Name</a:t>
            </a:r>
          </a:p>
          <a:p>
            <a:pPr lvl="0"/>
            <a:r>
              <a:rPr lang="en-US" dirty="0"/>
              <a:t>Contact Person Title </a:t>
            </a:r>
          </a:p>
          <a:p>
            <a:pPr lvl="0"/>
            <a:r>
              <a:rPr lang="en-US" dirty="0"/>
              <a:t>Contact Person Unit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Phone: </a:t>
            </a:r>
          </a:p>
          <a:p>
            <a:pPr lvl="0"/>
            <a:r>
              <a:rPr lang="en-US" dirty="0"/>
              <a:t>Fax: </a:t>
            </a:r>
          </a:p>
          <a:p>
            <a:pPr lvl="0"/>
            <a:r>
              <a:rPr lang="en-US" dirty="0"/>
              <a:t>Email: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BC0985D-0298-41E3-8BA6-09B4564243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8197" y="149875"/>
            <a:ext cx="3345554" cy="113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638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98" userDrawn="1">
          <p15:clr>
            <a:srgbClr val="FBAE40"/>
          </p15:clr>
        </p15:guide>
        <p15:guide id="3" pos="5808" userDrawn="1">
          <p15:clr>
            <a:srgbClr val="FBAE40"/>
          </p15:clr>
        </p15:guide>
        <p15:guide id="4" pos="566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D47C82-65E8-6F4A-93F5-B60D5D90F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0A12C-E82E-3F40-8F2F-F914F24F0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06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3" r:id="rId2"/>
    <p:sldLayoutId id="2147483684" r:id="rId3"/>
    <p:sldLayoutId id="2147483699" r:id="rId4"/>
    <p:sldLayoutId id="2147483691" r:id="rId5"/>
    <p:sldLayoutId id="2147483663" r:id="rId6"/>
    <p:sldLayoutId id="2147483693" r:id="rId7"/>
    <p:sldLayoutId id="2147483698" r:id="rId8"/>
    <p:sldLayoutId id="2147483692" r:id="rId9"/>
    <p:sldLayoutId id="2147483695" r:id="rId10"/>
    <p:sldLayoutId id="2147483650" r:id="rId11"/>
    <p:sldLayoutId id="2147483682" r:id="rId12"/>
    <p:sldLayoutId id="2147483670" r:id="rId13"/>
    <p:sldLayoutId id="2147483667" r:id="rId14"/>
    <p:sldLayoutId id="2147483668" r:id="rId15"/>
    <p:sldLayoutId id="2147483674" r:id="rId16"/>
    <p:sldLayoutId id="2147483675" r:id="rId17"/>
    <p:sldLayoutId id="2147483677" r:id="rId18"/>
    <p:sldLayoutId id="2147483676" r:id="rId19"/>
    <p:sldLayoutId id="2147483672" r:id="rId20"/>
    <p:sldLayoutId id="2147483669" r:id="rId21"/>
    <p:sldLayoutId id="2147483671" r:id="rId22"/>
    <p:sldLayoutId id="2147483673" r:id="rId23"/>
    <p:sldLayoutId id="2147483679" r:id="rId24"/>
    <p:sldLayoutId id="2147483680" r:id="rId25"/>
    <p:sldLayoutId id="2147483681" r:id="rId26"/>
    <p:sldLayoutId id="2147483662" r:id="rId27"/>
    <p:sldLayoutId id="2147483654" r:id="rId28"/>
    <p:sldLayoutId id="2147483655" r:id="rId29"/>
    <p:sldLayoutId id="2147483665" r:id="rId30"/>
    <p:sldLayoutId id="2147483678" r:id="rId31"/>
    <p:sldLayoutId id="2147483664" r:id="rId3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mtcXOnxiKE&amp;list=PLOEUwSnjvqBKiRa5iTl7LpOY1MJgiZF0F&amp;index=2" TargetMode="Externa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sercc.medicine.uiowa.edu/resources/writing-grants#accordion-item-1116-4" TargetMode="External"/><Relationship Id="rId5" Type="http://schemas.openxmlformats.org/officeDocument/2006/relationships/hyperlink" Target="https://www.youtube.com/playlist?list=PLOEUwSnjvqBKiRa5iTl7LpOY1MJgiZF0F" TargetMode="External"/><Relationship Id="rId4" Type="http://schemas.openxmlformats.org/officeDocument/2006/relationships/hyperlink" Target="https://www.youtube.com/watch?v=VybrDlQ1p4U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08361-5437-C77C-BB99-FA675FF5F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6757DC-8CA6-1803-6189-C72FB3036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455" y="482795"/>
            <a:ext cx="1568462" cy="156846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A898E34-2C11-F6F7-4F71-E1D029802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7947" y="2979719"/>
            <a:ext cx="7344805" cy="211718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br>
              <a:rPr lang="en-US" sz="800" b="0" dirty="0"/>
            </a:br>
            <a:r>
              <a:rPr lang="en-US" sz="4000" b="0" dirty="0"/>
              <a:t>Resources and Tips for Writing Fellowship Applications</a:t>
            </a:r>
            <a:br>
              <a:rPr lang="en-US" sz="3600" b="0" dirty="0"/>
            </a:br>
            <a:br>
              <a:rPr lang="en-US" sz="3600" b="0" dirty="0"/>
            </a:br>
            <a:endParaRPr lang="en-US" sz="3600" b="0" dirty="0">
              <a:solidFill>
                <a:srgbClr val="0070C0"/>
              </a:solidFill>
            </a:endParaRP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BBB7BDE-3416-64DA-BAAB-399A928D9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screen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14795" y="0"/>
            <a:ext cx="3677205" cy="685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</p:pic>
      <p:sp>
        <p:nvSpPr>
          <p:cNvPr id="9" name="Subtitle 3">
            <a:extLst>
              <a:ext uri="{FF2B5EF4-FFF2-40B4-BE49-F238E27FC236}">
                <a16:creationId xmlns:a16="http://schemas.microsoft.com/office/drawing/2014/main" id="{8C0E2C8D-8696-78A5-6044-39F6B9B71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097" y="4828032"/>
            <a:ext cx="6886045" cy="976699"/>
          </a:xfrm>
        </p:spPr>
        <p:txBody>
          <a:bodyPr>
            <a:normAutofit/>
          </a:bodyPr>
          <a:lstStyle/>
          <a:p>
            <a:r>
              <a:rPr lang="en-US" b="0" cap="none" dirty="0"/>
              <a:t>Scientific Editing and Research Communication Core (SERCC)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35BDA50-0564-9779-9301-B4139924E0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0096" y="5772530"/>
            <a:ext cx="6155726" cy="495309"/>
          </a:xfrm>
        </p:spPr>
        <p:txBody>
          <a:bodyPr>
            <a:normAutofit/>
          </a:bodyPr>
          <a:lstStyle/>
          <a:p>
            <a:r>
              <a:rPr lang="en-US" sz="2000" dirty="0"/>
              <a:t>November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CC88D-F2A2-13C5-E957-EE875F413786}"/>
              </a:ext>
            </a:extLst>
          </p:cNvPr>
          <p:cNvSpPr txBox="1"/>
          <p:nvPr/>
        </p:nvSpPr>
        <p:spPr>
          <a:xfrm>
            <a:off x="6147429" y="2074135"/>
            <a:ext cx="20465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0070C0"/>
                </a:solidFill>
              </a:rPr>
              <a:t>Use QR code to download PPT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807223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E2C14-FD3B-481F-2CA5-A2454365C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4B76C-AA78-2108-D0FB-78117EC5390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4" y="498296"/>
            <a:ext cx="10305621" cy="896116"/>
          </a:xfrm>
        </p:spPr>
        <p:txBody>
          <a:bodyPr>
            <a:normAutofit fontScale="90000"/>
          </a:bodyPr>
          <a:lstStyle/>
          <a:p>
            <a:r>
              <a:rPr lang="en-US" sz="3600" b="0" dirty="0">
                <a:ea typeface="Roboto Black" panose="02000000000000000000" pitchFamily="2" charset="0"/>
              </a:rPr>
              <a:t>Documents Required for an NIH Fellowship Application</a:t>
            </a:r>
            <a:endParaRPr lang="en-US" sz="3600" b="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D9F4F3-4ABD-F788-A680-AA4A4BFA11AB}"/>
              </a:ext>
            </a:extLst>
          </p:cNvPr>
          <p:cNvSpPr txBox="1"/>
          <p:nvPr/>
        </p:nvSpPr>
        <p:spPr>
          <a:xfrm>
            <a:off x="949324" y="2079170"/>
            <a:ext cx="6054873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Fellowship Applications include: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Research Strategy component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Training Plan component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9CCC5D-55E0-C5D0-FF6A-D130A203D704}"/>
              </a:ext>
            </a:extLst>
          </p:cNvPr>
          <p:cNvSpPr txBox="1"/>
          <p:nvPr/>
        </p:nvSpPr>
        <p:spPr>
          <a:xfrm>
            <a:off x="949324" y="3849906"/>
            <a:ext cx="4482317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Components are written by: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The trainee (i.e., the PI of the grant)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The sponsor(s) of the trainee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Referees and institutional officials</a:t>
            </a:r>
          </a:p>
        </p:txBody>
      </p:sp>
      <p:grpSp>
        <p:nvGrpSpPr>
          <p:cNvPr id="8" name="Group 7" descr="Schemtic illustrating balance required between Research Strategy and Traning Plan – with documents written by the trainee, the sponsor(s), and others">
            <a:extLst>
              <a:ext uri="{FF2B5EF4-FFF2-40B4-BE49-F238E27FC236}">
                <a16:creationId xmlns:a16="http://schemas.microsoft.com/office/drawing/2014/main" id="{62175B66-9642-9922-7BE4-70D0200B312A}"/>
              </a:ext>
            </a:extLst>
          </p:cNvPr>
          <p:cNvGrpSpPr/>
          <p:nvPr/>
        </p:nvGrpSpPr>
        <p:grpSpPr>
          <a:xfrm>
            <a:off x="4726243" y="1537967"/>
            <a:ext cx="6556704" cy="4296778"/>
            <a:chOff x="4531815" y="1609709"/>
            <a:chExt cx="7430794" cy="4954631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274D0B5-1DB4-B54D-D45B-E0D28FEF7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969041" y="1609709"/>
              <a:ext cx="4901867" cy="495463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D0BBA1-F534-985C-8489-97B59AA68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8703080" y="2922839"/>
              <a:ext cx="3259529" cy="1756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accent5">
                      <a:lumMod val="75000"/>
                    </a:schemeClr>
                  </a:solidFill>
                </a:rPr>
                <a:t>Candidate’s Goals, Preparedness, Potential</a:t>
              </a:r>
            </a:p>
            <a:p>
              <a:r>
                <a:rPr lang="en-US" sz="1100" dirty="0">
                  <a:solidFill>
                    <a:schemeClr val="accent5">
                      <a:lumMod val="75000"/>
                    </a:schemeClr>
                  </a:solidFill>
                </a:rPr>
                <a:t>Training, Activities, and Timeline</a:t>
              </a:r>
            </a:p>
            <a:p>
              <a:r>
                <a:rPr lang="en-US" sz="1100" dirty="0">
                  <a:solidFill>
                    <a:schemeClr val="accent5">
                      <a:lumMod val="75000"/>
                    </a:schemeClr>
                  </a:solidFill>
                </a:rPr>
                <a:t>Student’s </a:t>
              </a:r>
              <a:r>
                <a:rPr lang="en-US" sz="1100" dirty="0" err="1">
                  <a:solidFill>
                    <a:schemeClr val="accent5">
                      <a:lumMod val="75000"/>
                    </a:schemeClr>
                  </a:solidFill>
                </a:rPr>
                <a:t>Biosketch</a:t>
              </a:r>
              <a:endParaRPr lang="en-US" sz="1100" dirty="0">
                <a:solidFill>
                  <a:schemeClr val="accent5">
                    <a:lumMod val="75000"/>
                  </a:schemeClr>
                </a:solidFill>
              </a:endParaRPr>
            </a:p>
            <a:p>
              <a:r>
                <a:rPr lang="en-US" sz="1100" dirty="0">
                  <a:solidFill>
                    <a:srgbClr val="7030A0"/>
                  </a:solidFill>
                </a:rPr>
                <a:t>Sponsor(s)’ Commitment (Statements)</a:t>
              </a:r>
            </a:p>
            <a:p>
              <a:r>
                <a:rPr lang="en-US" sz="1100" dirty="0">
                  <a:solidFill>
                    <a:srgbClr val="7030A0"/>
                  </a:solidFill>
                </a:rPr>
                <a:t>Sponsor(s)’ </a:t>
              </a:r>
              <a:r>
                <a:rPr lang="en-US" sz="1100" dirty="0" err="1">
                  <a:solidFill>
                    <a:srgbClr val="7030A0"/>
                  </a:solidFill>
                </a:rPr>
                <a:t>Biosketch</a:t>
              </a:r>
              <a:r>
                <a:rPr lang="en-US" sz="1100" dirty="0">
                  <a:solidFill>
                    <a:srgbClr val="7030A0"/>
                  </a:solidFill>
                </a:rPr>
                <a:t>(es)</a:t>
              </a:r>
            </a:p>
            <a:p>
              <a:r>
                <a:rPr lang="en-US" sz="1100" dirty="0">
                  <a:solidFill>
                    <a:srgbClr val="0070C0"/>
                  </a:solidFill>
                </a:rPr>
                <a:t>Referee Letters</a:t>
              </a:r>
            </a:p>
            <a:p>
              <a:r>
                <a:rPr lang="en-US" sz="1100" dirty="0">
                  <a:solidFill>
                    <a:srgbClr val="0070C0"/>
                  </a:solidFill>
                </a:rPr>
                <a:t>Institutional Commitment</a:t>
              </a:r>
            </a:p>
            <a:p>
              <a:endParaRPr lang="en-US" sz="1600" dirty="0">
                <a:solidFill>
                  <a:srgbClr val="65A567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017E5AC-2606-03C1-1CFF-4E759D31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4531815" y="2922839"/>
              <a:ext cx="3659204" cy="1472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1" algn="r"/>
              <a:r>
                <a:rPr lang="en-US" sz="1100" dirty="0">
                  <a:solidFill>
                    <a:schemeClr val="accent5">
                      <a:lumMod val="75000"/>
                    </a:schemeClr>
                  </a:solidFill>
                </a:rPr>
                <a:t>Project Summary/Abstract</a:t>
              </a:r>
            </a:p>
            <a:p>
              <a:pPr lvl="1" algn="r"/>
              <a:r>
                <a:rPr lang="en-US" sz="1100" dirty="0">
                  <a:solidFill>
                    <a:schemeClr val="accent5">
                      <a:lumMod val="75000"/>
                    </a:schemeClr>
                  </a:solidFill>
                </a:rPr>
                <a:t>Project Narrative</a:t>
              </a:r>
            </a:p>
            <a:p>
              <a:pPr algn="r"/>
              <a:r>
                <a:rPr lang="en-US" sz="1100" dirty="0">
                  <a:solidFill>
                    <a:schemeClr val="accent5">
                      <a:lumMod val="75000"/>
                    </a:schemeClr>
                  </a:solidFill>
                </a:rPr>
                <a:t>Research Training Project Specific Aims</a:t>
              </a:r>
            </a:p>
            <a:p>
              <a:pPr algn="r"/>
              <a:r>
                <a:rPr lang="en-US" sz="1100" dirty="0">
                  <a:solidFill>
                    <a:schemeClr val="accent5">
                      <a:lumMod val="75000"/>
                    </a:schemeClr>
                  </a:solidFill>
                </a:rPr>
                <a:t>Research Training Project Strategy</a:t>
              </a:r>
            </a:p>
            <a:p>
              <a:pPr algn="r"/>
              <a:r>
                <a:rPr lang="en-US" sz="1100" dirty="0">
                  <a:solidFill>
                    <a:schemeClr val="accent5">
                      <a:lumMod val="75000"/>
                    </a:schemeClr>
                  </a:solidFill>
                </a:rPr>
                <a:t>Facilities and Resources, Equipment</a:t>
              </a:r>
            </a:p>
            <a:p>
              <a:pPr algn="r"/>
              <a:r>
                <a:rPr lang="en-US" sz="1100" dirty="0">
                  <a:solidFill>
                    <a:schemeClr val="accent5">
                      <a:lumMod val="75000"/>
                    </a:schemeClr>
                  </a:solidFill>
                </a:rPr>
                <a:t>Training in the Responsible Conduct of Research</a:t>
              </a:r>
            </a:p>
            <a:p>
              <a:pPr algn="r"/>
              <a:r>
                <a:rPr lang="en-US" sz="1100" dirty="0">
                  <a:solidFill>
                    <a:schemeClr val="accent5">
                      <a:lumMod val="75000"/>
                    </a:schemeClr>
                  </a:solidFill>
                </a:rPr>
                <a:t>Introduction (for resubmissions only)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3FA8B98-00FD-67B5-F2EC-2DCA9C75C3D5}"/>
                </a:ext>
              </a:extLst>
            </p:cNvPr>
            <p:cNvSpPr txBox="1"/>
            <p:nvPr/>
          </p:nvSpPr>
          <p:spPr>
            <a:xfrm>
              <a:off x="6095997" y="2265172"/>
              <a:ext cx="2095022" cy="390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/>
                <a:t>Research Strategy</a:t>
              </a:r>
              <a:endParaRPr lang="en-US" sz="1600" dirty="0">
                <a:solidFill>
                  <a:srgbClr val="0070C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24DDCA9-2DC8-D0CB-B8D9-C75222EC2973}"/>
                </a:ext>
              </a:extLst>
            </p:cNvPr>
            <p:cNvSpPr txBox="1"/>
            <p:nvPr/>
          </p:nvSpPr>
          <p:spPr>
            <a:xfrm>
              <a:off x="8703080" y="2265172"/>
              <a:ext cx="1571811" cy="390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Training Plan</a:t>
              </a:r>
              <a:endParaRPr lang="en-US" sz="1600" dirty="0">
                <a:solidFill>
                  <a:srgbClr val="0070C0"/>
                </a:solidFill>
              </a:endParaRP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136135-CB75-6A5E-75C3-2E289A36C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+mn-lt"/>
              </a:rPr>
              <a:t>Scientific Editing and Research Communication Core</a:t>
            </a:r>
          </a:p>
        </p:txBody>
      </p:sp>
    </p:spTree>
    <p:extLst>
      <p:ext uri="{BB962C8B-B14F-4D97-AF65-F5344CB8AC3E}">
        <p14:creationId xmlns:p14="http://schemas.microsoft.com/office/powerpoint/2010/main" val="1513150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26EC1-3217-6350-D05B-403057057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3B63FC1-58F0-944D-9347-99D39103869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2502" y="1548414"/>
            <a:ext cx="10951700" cy="992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Roboto Black" panose="02000000000000000000" pitchFamily="2" charset="0"/>
                <a:cs typeface="Arial" panose="020B0604020202020204" pitchFamily="34" charset="0"/>
              </a:rPr>
              <a:t>Resources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8C0BB4-2B72-5B38-9BFC-CA0CC6D26DAA}"/>
              </a:ext>
            </a:extLst>
          </p:cNvPr>
          <p:cNvSpPr txBox="1"/>
          <p:nvPr/>
        </p:nvSpPr>
        <p:spPr>
          <a:xfrm>
            <a:off x="882670" y="2751664"/>
            <a:ext cx="10785073" cy="4139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8125" lvl="1" indent="-227013"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From the Office of Graduate and Postdoctoral Studies (OGPS)</a:t>
            </a:r>
          </a:p>
          <a:p>
            <a:pPr marL="754063" lvl="2" indent="-285750">
              <a:spcBef>
                <a:spcPts val="3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dirty="0"/>
              <a:t>Getting a Fellowship guide</a:t>
            </a:r>
          </a:p>
          <a:p>
            <a:pPr marL="238125" lvl="1" indent="-227013">
              <a:buSzPct val="100000"/>
              <a:buFont typeface="Arial" panose="020B0604020202020204" pitchFamily="34" charset="0"/>
              <a:buChar char="•"/>
            </a:pPr>
            <a:endParaRPr lang="en-US" dirty="0"/>
          </a:p>
          <a:p>
            <a:pPr marL="238125" lvl="1" indent="-227013"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From the Scientific Editing and Research Communication Core (SERCC)</a:t>
            </a:r>
          </a:p>
          <a:p>
            <a:pPr marL="754063" lvl="2" indent="-285750">
              <a:spcBef>
                <a:spcPts val="3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Resources that are free of charge:</a:t>
            </a:r>
          </a:p>
          <a:p>
            <a:pPr marL="1211263" lvl="3" indent="-285750">
              <a:spcBef>
                <a:spcPts val="300"/>
              </a:spcBef>
              <a:buSzPct val="80000"/>
              <a:buFont typeface="System Font Regular"/>
              <a:buChar char="–"/>
            </a:pPr>
            <a:r>
              <a:rPr lang="en-US" dirty="0">
                <a:solidFill>
                  <a:schemeClr val="bg1"/>
                </a:solidFill>
              </a:rPr>
              <a:t>Grant Writing Templates/Instructions and boilerplate text</a:t>
            </a:r>
          </a:p>
          <a:p>
            <a:pPr marL="1211263" lvl="3" indent="-285750">
              <a:spcBef>
                <a:spcPts val="300"/>
              </a:spcBef>
              <a:buSzPct val="80000"/>
              <a:buFont typeface="System Font Regular"/>
              <a:buChar char="–"/>
            </a:pPr>
            <a:r>
              <a:rPr lang="en-US" dirty="0">
                <a:solidFill>
                  <a:schemeClr val="bg1"/>
                </a:solidFill>
              </a:rPr>
              <a:t>Lecture recordings on writing fellowship (and other) applications</a:t>
            </a:r>
          </a:p>
          <a:p>
            <a:pPr marL="1211263" lvl="3" indent="-285750">
              <a:spcBef>
                <a:spcPts val="300"/>
              </a:spcBef>
              <a:buSzPct val="80000"/>
              <a:buFont typeface="System Font Regular"/>
              <a:buChar char="–"/>
            </a:pPr>
            <a:r>
              <a:rPr lang="en-US" dirty="0">
                <a:solidFill>
                  <a:schemeClr val="bg1"/>
                </a:solidFill>
              </a:rPr>
              <a:t>SERCC Newsletter </a:t>
            </a:r>
          </a:p>
          <a:p>
            <a:pPr marL="1211263" lvl="3" indent="-285750">
              <a:spcBef>
                <a:spcPts val="300"/>
              </a:spcBef>
              <a:buSzPct val="80000"/>
              <a:buFont typeface="System Font Regular"/>
              <a:buChar char="–"/>
            </a:pPr>
            <a:r>
              <a:rPr lang="en-US" dirty="0">
                <a:solidFill>
                  <a:schemeClr val="bg1"/>
                </a:solidFill>
              </a:rPr>
              <a:t>Free writing advice from SERCC editors</a:t>
            </a:r>
          </a:p>
          <a:p>
            <a:pPr marL="754063" lvl="2" indent="-285750">
              <a:spcBef>
                <a:spcPts val="3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Editing for strategy, flow, clarity (and support to cover service fees)</a:t>
            </a:r>
          </a:p>
          <a:p>
            <a:pPr marL="468313" lvl="2">
              <a:spcBef>
                <a:spcPts val="300"/>
              </a:spcBef>
              <a:buSzPct val="80000"/>
            </a:pPr>
            <a:endParaRPr lang="en-US" sz="1700" dirty="0">
              <a:solidFill>
                <a:schemeClr val="bg1"/>
              </a:solidFill>
            </a:endParaRPr>
          </a:p>
          <a:p>
            <a:pPr marL="238125" lvl="1" indent="-227013">
              <a:spcBef>
                <a:spcPts val="3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From other UI Offices and Funding Agencies</a:t>
            </a:r>
          </a:p>
          <a:p>
            <a:pPr marL="11113" lvl="1">
              <a:spcBef>
                <a:spcPts val="300"/>
              </a:spcBef>
              <a:buSzPct val="80000"/>
            </a:pPr>
            <a:endParaRPr lang="en-US" sz="17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42060AE-F14F-E930-BA29-3415D932E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39274" y="244280"/>
            <a:ext cx="2964928" cy="296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92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24AF3-2EE6-C038-7031-F419DFD7F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46338-FEEC-689D-EFC0-FC73F6A68C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4" y="498296"/>
            <a:ext cx="10560505" cy="896116"/>
          </a:xfrm>
        </p:spPr>
        <p:txBody>
          <a:bodyPr>
            <a:normAutofit fontScale="90000"/>
          </a:bodyPr>
          <a:lstStyle/>
          <a:p>
            <a:r>
              <a:rPr lang="en-US" sz="3600" b="0" dirty="0"/>
              <a:t>Housed on the OGPS Website: Getting a Fellowship Guide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7BE740-4543-B765-5ADC-A87222B86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7938" y="2328768"/>
            <a:ext cx="5598684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Times" charset="0"/>
              <a:buNone/>
            </a:pPr>
            <a:r>
              <a:rPr lang="en-US" sz="1600" dirty="0">
                <a:latin typeface="+mj-lt"/>
              </a:rPr>
              <a:t>Chapters: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+mj-lt"/>
              </a:rPr>
              <a:t>Overview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+mj-lt"/>
              </a:rPr>
              <a:t>UI Offices That Can Help with a Submission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latin typeface="+mj-lt"/>
              </a:rPr>
              <a:t>Finding the Right Opportunity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dirty="0"/>
              <a:t>Timeline and Scope of the Grant Writing Process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dirty="0"/>
              <a:t>NIH Fellowship Applications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dirty="0"/>
              <a:t>Adapting Information from Existing Templates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dirty="0"/>
              <a:t>Achieving Clarity in Scientific Writing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dirty="0"/>
              <a:t>Feedback, Revision,  and Resubmission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dirty="0"/>
              <a:t>Writing Support and Peer Engagement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dirty="0"/>
              <a:t>Reference Materials</a:t>
            </a:r>
          </a:p>
        </p:txBody>
      </p:sp>
      <p:sp>
        <p:nvSpPr>
          <p:cNvPr id="11" name="Rectangular Callout 10">
            <a:extLst>
              <a:ext uri="{FF2B5EF4-FFF2-40B4-BE49-F238E27FC236}">
                <a16:creationId xmlns:a16="http://schemas.microsoft.com/office/drawing/2014/main" id="{EBE44820-7C7D-3C4D-3627-432E658AE65E}"/>
              </a:ext>
            </a:extLst>
          </p:cNvPr>
          <p:cNvSpPr/>
          <p:nvPr/>
        </p:nvSpPr>
        <p:spPr>
          <a:xfrm>
            <a:off x="8072234" y="1307328"/>
            <a:ext cx="3437595" cy="1425873"/>
          </a:xfrm>
          <a:prstGeom prst="wedgeRectCallout">
            <a:avLst>
              <a:gd name="adj1" fmla="val -16466"/>
              <a:gd name="adj2" fmla="val 47914"/>
            </a:avLst>
          </a:prstGeom>
          <a:solidFill>
            <a:schemeClr val="accent1">
              <a:alpha val="38224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70C0"/>
                </a:solidFill>
              </a:rPr>
              <a:t>Developed collaboratively by the: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</a:rPr>
              <a:t>CCOM Research Office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</a:rPr>
              <a:t>Office of Graduate and Postdoctoral Studies (OGPS)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</a:rPr>
              <a:t>Scientific Editing and Research Communication Core (SERCC)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0E4D3BDD-0CC3-1A6B-AA8D-BB5F7F871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6262" y="5769658"/>
            <a:ext cx="55986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rgbClr val="0070C0"/>
                </a:solidFill>
                <a:latin typeface="+mj-lt"/>
              </a:rPr>
              <a:t>To view or download: </a:t>
            </a:r>
          </a:p>
          <a:p>
            <a:pPr algn="r"/>
            <a:r>
              <a:rPr lang="en-US" sz="1400" dirty="0">
                <a:solidFill>
                  <a:srgbClr val="0070C0"/>
                </a:solidFill>
                <a:latin typeface="+mj-lt"/>
              </a:rPr>
              <a:t>https://</a:t>
            </a:r>
            <a:r>
              <a:rPr lang="en-US" sz="1400" dirty="0" err="1">
                <a:solidFill>
                  <a:srgbClr val="0070C0"/>
                </a:solidFill>
                <a:latin typeface="+mj-lt"/>
              </a:rPr>
              <a:t>ogps.medicine.uiowa.edu</a:t>
            </a:r>
            <a:r>
              <a:rPr lang="en-US" sz="1400" dirty="0">
                <a:solidFill>
                  <a:srgbClr val="0070C0"/>
                </a:solidFill>
                <a:latin typeface="+mj-lt"/>
              </a:rPr>
              <a:t>/getting-fellowship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F498D-8B76-B569-84F7-5718C6492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+mn-lt"/>
              </a:rPr>
              <a:t>Scientific Editing and Research Communication Core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7494804-6E42-C245-1A05-74448FE82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12331" y="1566693"/>
            <a:ext cx="4122599" cy="4624244"/>
            <a:chOff x="937381" y="1506733"/>
            <a:chExt cx="4122599" cy="462424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A89E2E6-BDE1-5D6D-992A-553CB354A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7381" y="1506733"/>
              <a:ext cx="4122599" cy="209009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D326F89-4E0C-DE06-C591-828B573BF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19832"/>
            <a:stretch>
              <a:fillRect/>
            </a:stretch>
          </p:blipFill>
          <p:spPr>
            <a:xfrm>
              <a:off x="940428" y="3460564"/>
              <a:ext cx="4119552" cy="26704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1934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62A283-7EE8-D1C0-CCAD-317C330FF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CBEC70-CE59-23F7-965F-B02D4795CDB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2502" y="1548414"/>
            <a:ext cx="10951700" cy="992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Roboto Black" panose="02000000000000000000" pitchFamily="2" charset="0"/>
                <a:cs typeface="Arial" panose="020B0604020202020204" pitchFamily="34" charset="0"/>
              </a:rPr>
              <a:t>Resources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283B28-EE4B-F730-A296-1DDF076D0CE8}"/>
              </a:ext>
            </a:extLst>
          </p:cNvPr>
          <p:cNvSpPr txBox="1"/>
          <p:nvPr/>
        </p:nvSpPr>
        <p:spPr>
          <a:xfrm>
            <a:off x="882671" y="2737151"/>
            <a:ext cx="10785073" cy="4139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8125" lvl="1" indent="-227013"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From the Office of Graduate and Postdoctoral Studies (OGPS)</a:t>
            </a:r>
          </a:p>
          <a:p>
            <a:pPr marL="754063" lvl="2" indent="-285750">
              <a:spcBef>
                <a:spcPts val="3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Getting a Fellowship guide</a:t>
            </a:r>
          </a:p>
          <a:p>
            <a:pPr marL="238125" lvl="1" indent="-227013">
              <a:buSzPct val="100000"/>
              <a:buFont typeface="Arial" panose="020B0604020202020204" pitchFamily="34" charset="0"/>
              <a:buChar char="•"/>
            </a:pPr>
            <a:endParaRPr lang="en-US" dirty="0"/>
          </a:p>
          <a:p>
            <a:pPr marL="238125" lvl="1" indent="-227013"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From the Scientific Editing and Research Communication Core (SERCC)</a:t>
            </a:r>
          </a:p>
          <a:p>
            <a:pPr marL="754063" lvl="2" indent="-285750">
              <a:spcBef>
                <a:spcPts val="3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dirty="0"/>
              <a:t>Resources that are free of charge:</a:t>
            </a:r>
          </a:p>
          <a:p>
            <a:pPr marL="1211263" lvl="3" indent="-285750">
              <a:spcBef>
                <a:spcPts val="300"/>
              </a:spcBef>
              <a:buSzPct val="80000"/>
              <a:buFont typeface="System Font Regular"/>
              <a:buChar char="–"/>
            </a:pPr>
            <a:r>
              <a:rPr lang="en-US" dirty="0"/>
              <a:t>Grant Writing Templates/Instructions and boilerplate text</a:t>
            </a:r>
          </a:p>
          <a:p>
            <a:pPr marL="1211263" lvl="3" indent="-285750">
              <a:spcBef>
                <a:spcPts val="300"/>
              </a:spcBef>
              <a:buSzPct val="80000"/>
              <a:buFont typeface="System Font Regular"/>
              <a:buChar char="–"/>
            </a:pPr>
            <a:r>
              <a:rPr lang="en-US" dirty="0"/>
              <a:t>Lecture recordings on writing fellowship (and other) applications</a:t>
            </a:r>
          </a:p>
          <a:p>
            <a:pPr marL="1211263" lvl="3" indent="-285750">
              <a:spcBef>
                <a:spcPts val="300"/>
              </a:spcBef>
              <a:buSzPct val="80000"/>
              <a:buFont typeface="System Font Regular"/>
              <a:buChar char="–"/>
            </a:pPr>
            <a:r>
              <a:rPr lang="en-US" dirty="0"/>
              <a:t>SERCC Newsletter </a:t>
            </a:r>
          </a:p>
          <a:p>
            <a:pPr marL="1211263" lvl="3" indent="-285750">
              <a:spcBef>
                <a:spcPts val="300"/>
              </a:spcBef>
              <a:buSzPct val="80000"/>
              <a:buFont typeface="System Font Regular"/>
              <a:buChar char="–"/>
            </a:pPr>
            <a:r>
              <a:rPr lang="en-US" dirty="0"/>
              <a:t>Free writing advice from SERCC editors</a:t>
            </a:r>
          </a:p>
          <a:p>
            <a:pPr marL="754063" lvl="2" indent="-285750">
              <a:spcBef>
                <a:spcPts val="3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dirty="0"/>
              <a:t>Editing for strategy, flow, clarity (and support to cover service fees)</a:t>
            </a:r>
          </a:p>
          <a:p>
            <a:pPr marL="468313" lvl="2">
              <a:spcBef>
                <a:spcPts val="300"/>
              </a:spcBef>
              <a:buSzPct val="80000"/>
            </a:pPr>
            <a:endParaRPr lang="en-US" sz="1700" dirty="0"/>
          </a:p>
          <a:p>
            <a:pPr marL="238125" lvl="1" indent="-227013">
              <a:spcBef>
                <a:spcPts val="3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From other UI Offices and Funding Agencies</a:t>
            </a:r>
          </a:p>
          <a:p>
            <a:pPr marL="296863" lvl="1" indent="-285750">
              <a:spcBef>
                <a:spcPts val="300"/>
              </a:spcBef>
              <a:buSzPct val="80000"/>
              <a:buFont typeface="System Font Regular"/>
              <a:buChar char="—"/>
            </a:pPr>
            <a:endParaRPr lang="en-US" sz="17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DBCB823-0C66-F14A-785C-C225337FF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39274" y="244280"/>
            <a:ext cx="2964928" cy="2964928"/>
          </a:xfrm>
          <a:prstGeom prst="rect">
            <a:avLst/>
          </a:prstGeom>
        </p:spPr>
      </p:pic>
      <p:sp>
        <p:nvSpPr>
          <p:cNvPr id="5" name="Minus 4">
            <a:extLst>
              <a:ext uri="{FF2B5EF4-FFF2-40B4-BE49-F238E27FC236}">
                <a16:creationId xmlns:a16="http://schemas.microsoft.com/office/drawing/2014/main" id="{6A39E223-89B6-C474-4C42-4944C8C1A3E7}"/>
              </a:ext>
            </a:extLst>
          </p:cNvPr>
          <p:cNvSpPr/>
          <p:nvPr/>
        </p:nvSpPr>
        <p:spPr>
          <a:xfrm>
            <a:off x="783772" y="2383973"/>
            <a:ext cx="1306286" cy="344845"/>
          </a:xfrm>
          <a:prstGeom prst="mathMinus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48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7A2A0-375C-FAB7-509C-131124DB2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E47F6-77FB-CE9F-9E04-4E31E9F4A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5" y="498296"/>
            <a:ext cx="9969687" cy="896116"/>
          </a:xfrm>
        </p:spPr>
        <p:txBody>
          <a:bodyPr>
            <a:normAutofit/>
          </a:bodyPr>
          <a:lstStyle/>
          <a:p>
            <a:r>
              <a:rPr lang="en-US" b="0" dirty="0"/>
              <a:t>Generated by the SERCC Editors…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288C729-9202-102F-7653-98F8D13715D4}"/>
              </a:ext>
            </a:extLst>
          </p:cNvPr>
          <p:cNvSpPr txBox="1"/>
          <p:nvPr/>
        </p:nvSpPr>
        <p:spPr>
          <a:xfrm>
            <a:off x="845808" y="1636358"/>
            <a:ext cx="10906876" cy="455509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1144588" indent="-16192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b="1" dirty="0"/>
              <a:t>Christine M Blaumueller, PhD</a:t>
            </a:r>
          </a:p>
          <a:p>
            <a:pPr marL="1144588"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400" b="1" i="1" dirty="0"/>
              <a:t>Director, Senior Scientific Editor and Writing Consultant</a:t>
            </a:r>
          </a:p>
          <a:p>
            <a:pPr marL="1144588">
              <a:lnSpc>
                <a:spcPct val="100000"/>
              </a:lnSpc>
              <a:spcBef>
                <a:spcPts val="0"/>
              </a:spcBef>
            </a:pPr>
            <a:r>
              <a:rPr lang="en-US" sz="1300" dirty="0"/>
              <a:t>Over 14 years as a laboratory researcher | 6 years as a journal editor (EMBO) | Editor in CCOM since 2006 | Est SERCC in 2017</a:t>
            </a:r>
          </a:p>
          <a:p>
            <a:pPr marL="1144588">
              <a:lnSpc>
                <a:spcPct val="100000"/>
              </a:lnSpc>
              <a:spcBef>
                <a:spcPts val="0"/>
              </a:spcBef>
            </a:pPr>
            <a:r>
              <a:rPr lang="en-US" sz="1300" dirty="0"/>
              <a:t>PhD from Yale University | Postdoctoral training at the European Molecular Biology Laboratory (EMBL)</a:t>
            </a:r>
          </a:p>
          <a:p>
            <a:pPr marL="1144588">
              <a:lnSpc>
                <a:spcPct val="100000"/>
              </a:lnSpc>
              <a:spcBef>
                <a:spcPts val="0"/>
              </a:spcBef>
            </a:pPr>
            <a:endParaRPr lang="en-US" sz="1300" dirty="0"/>
          </a:p>
          <a:p>
            <a:pPr marL="1144588" indent="-161925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b="1" dirty="0"/>
              <a:t>Jennifer Y Barr, PhD</a:t>
            </a:r>
          </a:p>
          <a:p>
            <a:pPr marL="1144588"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400" b="1" i="1" dirty="0"/>
              <a:t>Assistant Director of SERCC, Grant Writer in Large-Scale Proposal Development Service (LSPDS)</a:t>
            </a:r>
          </a:p>
          <a:p>
            <a:pPr marL="1144588">
              <a:lnSpc>
                <a:spcPct val="100000"/>
              </a:lnSpc>
              <a:spcBef>
                <a:spcPts val="0"/>
              </a:spcBef>
            </a:pPr>
            <a:r>
              <a:rPr lang="en-US" sz="1300" dirty="0"/>
              <a:t>Over 12 years of experience as a laboratory researcher | SERCC editing internship 2015–2017 | SERCC editor since 2017 </a:t>
            </a:r>
          </a:p>
          <a:p>
            <a:pPr marL="1144588">
              <a:lnSpc>
                <a:spcPct val="100000"/>
              </a:lnSpc>
              <a:spcBef>
                <a:spcPts val="0"/>
              </a:spcBef>
            </a:pPr>
            <a:r>
              <a:rPr lang="en-US" sz="1300" dirty="0"/>
              <a:t>PhD and Postdoctoral training at UI | Has developed many of author resources and directs Scientific Editing Internship Program</a:t>
            </a:r>
          </a:p>
          <a:p>
            <a:pPr marL="1144588">
              <a:lnSpc>
                <a:spcPct val="100000"/>
              </a:lnSpc>
              <a:spcBef>
                <a:spcPts val="0"/>
              </a:spcBef>
            </a:pPr>
            <a:endParaRPr lang="en-US" sz="1300" b="1" dirty="0"/>
          </a:p>
          <a:p>
            <a:pPr marL="1144588" indent="-161925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b="1" dirty="0"/>
              <a:t>Michael R Rebagliati, PhD</a:t>
            </a:r>
          </a:p>
          <a:p>
            <a:pPr marL="1144588"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400" b="1" i="1" dirty="0"/>
              <a:t>Scientific Editor and Writing Consultant</a:t>
            </a:r>
          </a:p>
          <a:p>
            <a:pPr marL="1144588">
              <a:lnSpc>
                <a:spcPct val="100000"/>
              </a:lnSpc>
              <a:spcBef>
                <a:spcPts val="0"/>
              </a:spcBef>
            </a:pPr>
            <a:r>
              <a:rPr lang="en-US" sz="1300" dirty="0"/>
              <a:t>Ove 30 years of experience as a laboratory researcher. </a:t>
            </a:r>
          </a:p>
          <a:p>
            <a:pPr marL="1144588">
              <a:lnSpc>
                <a:spcPct val="100000"/>
              </a:lnSpc>
              <a:spcBef>
                <a:spcPts val="0"/>
              </a:spcBef>
            </a:pPr>
            <a:r>
              <a:rPr lang="en-US" sz="1300" dirty="0"/>
              <a:t>PhD from Harvard University | Postdoctoral training at the NICHD | Primary editor for the Stead Family Department of Pediatrics</a:t>
            </a:r>
          </a:p>
          <a:p>
            <a:pPr marL="1144588">
              <a:lnSpc>
                <a:spcPct val="100000"/>
              </a:lnSpc>
              <a:spcBef>
                <a:spcPts val="0"/>
              </a:spcBef>
            </a:pPr>
            <a:endParaRPr lang="en-US" sz="1300" dirty="0"/>
          </a:p>
          <a:p>
            <a:pPr marL="1144588" indent="-161925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b="1" dirty="0"/>
              <a:t>Emily Huber, PhD</a:t>
            </a:r>
          </a:p>
          <a:p>
            <a:pPr marL="1144588" lvl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400" b="1" i="1" dirty="0"/>
              <a:t>Scientific Editor and Writing Consultant</a:t>
            </a:r>
          </a:p>
          <a:p>
            <a:pPr marL="1144588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ea typeface="Roboto" panose="02000000000000000000" pitchFamily="2" charset="0"/>
              </a:rPr>
              <a:t>Over 10 years of research experience in cell biology, genomics, and virology | Has edited for academic and industry laboratories </a:t>
            </a:r>
          </a:p>
          <a:p>
            <a:pPr marL="1144588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ea typeface="Roboto" panose="02000000000000000000" pitchFamily="2" charset="0"/>
              </a:rPr>
              <a:t>PhD in human and statistical genetics from Washington University in St. Louis</a:t>
            </a:r>
            <a:endParaRPr lang="en-US" sz="1300" dirty="0">
              <a:effectLst/>
              <a:ea typeface="Roboto" panose="02000000000000000000" pitchFamily="2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E8DA4631-D592-E766-52E6-01894B97F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5711" y="5287764"/>
            <a:ext cx="669344" cy="8229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B49CF9-783F-31C9-5CBB-E3BD0E26C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+mn-lt"/>
              </a:rPr>
              <a:t>Scientific Editing and Research Communication Core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35CAEA7-BC25-538E-04CF-0A0D1A97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5"/>
          <a:stretch>
            <a:fillRect/>
          </a:stretch>
        </p:blipFill>
        <p:spPr>
          <a:xfrm>
            <a:off x="1017214" y="1725873"/>
            <a:ext cx="668635" cy="8229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7D03BED-A711-29B3-98B4-1E4CDB7CC4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7213" y="2913170"/>
            <a:ext cx="668635" cy="8229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8E24AA2-A65E-B58B-99ED-654FEA334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b="-655"/>
          <a:stretch>
            <a:fillRect/>
          </a:stretch>
        </p:blipFill>
        <p:spPr>
          <a:xfrm>
            <a:off x="1025245" y="4100467"/>
            <a:ext cx="668634" cy="8229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8268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2E40B7F-8179-4352-87BD-414B58AEE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5" y="498296"/>
            <a:ext cx="7704818" cy="896116"/>
          </a:xfrm>
        </p:spPr>
        <p:txBody>
          <a:bodyPr>
            <a:normAutofit fontScale="90000"/>
          </a:bodyPr>
          <a:lstStyle/>
          <a:p>
            <a:r>
              <a:rPr lang="en-US" b="0" dirty="0"/>
              <a:t>…Based on Our Editing and Teaching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F645BCFB-B4AB-0762-E3B4-7916E46B7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499" y="1712911"/>
            <a:ext cx="10491356" cy="460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3" indent="-285753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Provide input on drafts of writing projects</a:t>
            </a:r>
          </a:p>
          <a:p>
            <a:pPr marL="285753" indent="-285753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Provide one-on-one consultation on writing strategy</a:t>
            </a:r>
          </a:p>
          <a:p>
            <a:pPr marL="285753" indent="-285753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Brainstorm with groups of authors and faculty on Specific Aims</a:t>
            </a:r>
          </a:p>
          <a:p>
            <a:pPr marL="285753" indent="-285753">
              <a:spcBef>
                <a:spcPts val="1200"/>
              </a:spcBef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sz="2000" dirty="0"/>
              <a:t>Teach scientific writing</a:t>
            </a:r>
          </a:p>
          <a:p>
            <a:pPr marL="285753" indent="-285753">
              <a:spcBef>
                <a:spcPts val="1200"/>
              </a:spcBef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sz="2000" dirty="0"/>
              <a:t>Collect and generate resources</a:t>
            </a:r>
          </a:p>
          <a:p>
            <a:pPr marL="742960" lvl="1" indent="-285753">
              <a:spcAft>
                <a:spcPts val="300"/>
              </a:spcAft>
              <a:buSzPct val="80000"/>
              <a:buFont typeface="System Font Regular"/>
              <a:buChar char="—"/>
            </a:pPr>
            <a:r>
              <a:rPr lang="en-US" sz="1600" dirty="0"/>
              <a:t>Changes in funding agency requirements</a:t>
            </a:r>
          </a:p>
          <a:p>
            <a:pPr marL="742960" lvl="1" indent="-285753">
              <a:buSzPct val="80000"/>
              <a:buFont typeface="System Font Regular"/>
              <a:buChar char="—"/>
            </a:pPr>
            <a:r>
              <a:rPr lang="en-US" sz="1600" dirty="0"/>
              <a:t>Grant writing templates (NIH “R”/“K/“F” grants)</a:t>
            </a:r>
          </a:p>
          <a:p>
            <a:pPr marL="288929" indent="-271466">
              <a:spcBef>
                <a:spcPts val="1200"/>
              </a:spcBef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  <a:tabLst>
                <a:tab pos="271466" algn="l"/>
              </a:tabLst>
            </a:pPr>
            <a:r>
              <a:rPr lang="en-US" sz="2000" dirty="0"/>
              <a:t>Liaise with other RD professionals</a:t>
            </a:r>
          </a:p>
          <a:p>
            <a:pPr marL="742960" lvl="1" indent="-285753">
              <a:spcAft>
                <a:spcPts val="300"/>
              </a:spcAft>
              <a:buSzPct val="80000"/>
              <a:buFont typeface="System Font Regular"/>
              <a:buChar char="—"/>
              <a:tabLst>
                <a:tab pos="271466" algn="l"/>
              </a:tabLst>
            </a:pPr>
            <a:r>
              <a:rPr lang="en-US" sz="1600" dirty="0"/>
              <a:t>National Organization of Research Development Professionals (NORDP)</a:t>
            </a:r>
          </a:p>
          <a:p>
            <a:pPr marL="742960" lvl="1" indent="-285753">
              <a:buSzPct val="80000"/>
              <a:buFont typeface="System Font Regular"/>
              <a:buChar char="—"/>
              <a:tabLst>
                <a:tab pos="271466" algn="l"/>
              </a:tabLst>
            </a:pPr>
            <a:r>
              <a:rPr lang="en-US" sz="1600" dirty="0"/>
              <a:t>Scientific Editors Network (</a:t>
            </a:r>
            <a:r>
              <a:rPr lang="en-US" sz="1600" dirty="0" err="1"/>
              <a:t>ScENe</a:t>
            </a:r>
            <a:r>
              <a:rPr lang="en-US" sz="1600" dirty="0"/>
              <a:t>)</a:t>
            </a:r>
          </a:p>
          <a:p>
            <a:pPr marL="742960" lvl="1" indent="-285753">
              <a:buSzPct val="80000"/>
              <a:buFont typeface="System Font Regular"/>
              <a:buChar char="—"/>
              <a:tabLst>
                <a:tab pos="271466" algn="l"/>
              </a:tabLst>
            </a:pPr>
            <a:r>
              <a:rPr lang="en-US" sz="1600" dirty="0"/>
              <a:t>American Medical Writers Association (AMWA)</a:t>
            </a:r>
            <a:endParaRPr lang="en-US" sz="2400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A016622F-8B3B-1324-B2B6-33565A1F80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+mn-lt"/>
              </a:rPr>
              <a:t>Scientific Editing and Research Communication Core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2912634-E19F-504E-3C79-3CF89C9F8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4126" y="0"/>
            <a:ext cx="2713522" cy="6381706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rved Left Arrow 6">
            <a:extLst>
              <a:ext uri="{FF2B5EF4-FFF2-40B4-BE49-F238E27FC236}">
                <a16:creationId xmlns:a16="http://schemas.microsoft.com/office/drawing/2014/main" id="{55CC09A8-CC8F-1420-D326-C48D3D328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0800000" flipH="1" flipV="1">
            <a:off x="4998549" y="3429000"/>
            <a:ext cx="595471" cy="781751"/>
          </a:xfrm>
          <a:prstGeom prst="curvedLeftArrow">
            <a:avLst>
              <a:gd name="adj1" fmla="val 25000"/>
              <a:gd name="adj2" fmla="val 50000"/>
              <a:gd name="adj3" fmla="val 29637"/>
            </a:avLst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i="1" dirty="0">
              <a:solidFill>
                <a:srgbClr val="0070C0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Curved Left Arrow 7">
            <a:extLst>
              <a:ext uri="{FF2B5EF4-FFF2-40B4-BE49-F238E27FC236}">
                <a16:creationId xmlns:a16="http://schemas.microsoft.com/office/drawing/2014/main" id="{0354DC76-A922-C13A-669F-FA1582E5D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0800000" flipV="1">
            <a:off x="414349" y="1788253"/>
            <a:ext cx="595471" cy="2375533"/>
          </a:xfrm>
          <a:prstGeom prst="curvedLeftArrow">
            <a:avLst>
              <a:gd name="adj1" fmla="val 25000"/>
              <a:gd name="adj2" fmla="val 50000"/>
              <a:gd name="adj3" fmla="val 29637"/>
            </a:avLst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i="1" dirty="0">
              <a:solidFill>
                <a:srgbClr val="0070C0"/>
              </a:solidFill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1255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56EF0-35FE-B1B2-1148-6DE07CF2A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E0DD1-2510-A5E9-A503-5FA16DAA1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0" dirty="0"/>
              <a:t>Resources Are Free and Accessible via Our Home Page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CEEED42-DD27-A21C-2F47-47C76756354C}"/>
              </a:ext>
            </a:extLst>
          </p:cNvPr>
          <p:cNvSpPr txBox="1">
            <a:spLocks/>
          </p:cNvSpPr>
          <p:nvPr/>
        </p:nvSpPr>
        <p:spPr>
          <a:xfrm>
            <a:off x="947713" y="1385803"/>
            <a:ext cx="3922504" cy="4634414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60" lvl="1" indent="-285753"/>
            <a:endParaRPr lang="en-US" sz="1600" dirty="0">
              <a:latin typeface="+mj-lt"/>
              <a:cs typeface="Calibri Light" panose="020F0302020204030204" pitchFamily="34" charset="0"/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>
                <a:latin typeface="+mj-lt"/>
              </a:rPr>
              <a:t>Resources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+mj-lt"/>
              </a:rPr>
              <a:t>Pricing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+mj-lt"/>
              </a:rPr>
              <a:t>Services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+mj-lt"/>
              </a:rPr>
              <a:t>Schedule a Project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+mj-lt"/>
              </a:rPr>
              <a:t>Contact us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FB8950-5F3C-02E2-25DA-0672A4F04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Scientific Editing and Research Communication Core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2FD600-CBCF-EDDB-5481-960EF210F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4150" y="1644029"/>
            <a:ext cx="6609177" cy="426274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967521E-A346-AF8D-75CD-1F1AA5569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auto">
          <a:xfrm>
            <a:off x="2784981" y="2016438"/>
            <a:ext cx="4536804" cy="2267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E2C7AFB-0A33-3D48-71A1-1C1DD556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0357" y="5989846"/>
            <a:ext cx="60940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https://</a:t>
            </a:r>
            <a:r>
              <a:rPr lang="en-US" sz="1400" dirty="0" err="1">
                <a:solidFill>
                  <a:srgbClr val="0070C0"/>
                </a:solidFill>
              </a:rPr>
              <a:t>sercc.medicine.uiowa.edu</a:t>
            </a:r>
            <a:r>
              <a:rPr lang="en-US" sz="1400" dirty="0">
                <a:solidFill>
                  <a:srgbClr val="0070C0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9244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5CBB2-F610-40B4-A124-363EF63EB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0" dirty="0"/>
              <a:t>Highlights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1BC29E9-1F80-2C0E-E8AC-4A7E5F00EE1D}"/>
              </a:ext>
            </a:extLst>
          </p:cNvPr>
          <p:cNvSpPr txBox="1">
            <a:spLocks/>
          </p:cNvSpPr>
          <p:nvPr/>
        </p:nvSpPr>
        <p:spPr>
          <a:xfrm>
            <a:off x="947713" y="1385803"/>
            <a:ext cx="5837184" cy="4634414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60" lvl="1" indent="-285753"/>
            <a:endParaRPr lang="en-US" sz="1600" dirty="0">
              <a:latin typeface="+mj-lt"/>
              <a:cs typeface="Calibri Light" panose="020F030202020403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8000" dirty="0">
                <a:latin typeface="+mj-lt"/>
              </a:rPr>
              <a:t>Writing Grants: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6400" dirty="0">
                <a:latin typeface="+mj-lt"/>
              </a:rPr>
              <a:t>Templates </a:t>
            </a:r>
            <a:endParaRPr lang="en-US" sz="6400" dirty="0">
              <a:solidFill>
                <a:srgbClr val="0070C0"/>
              </a:solidFill>
              <a:latin typeface="+mj-lt"/>
            </a:endParaRPr>
          </a:p>
          <a:p>
            <a:pPr marL="236538" indent="-1778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6400" dirty="0">
                <a:latin typeface="+mj-lt"/>
              </a:rPr>
              <a:t>Core facility descriptions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</a:pPr>
            <a:r>
              <a:rPr lang="en-US" sz="6400" dirty="0">
                <a:latin typeface="+mj-lt"/>
              </a:rPr>
              <a:t>List of available lectures/recordings 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6400" dirty="0">
                <a:latin typeface="+mj-lt"/>
              </a:rPr>
              <a:t>Links to other resources</a:t>
            </a:r>
          </a:p>
          <a:p>
            <a:endParaRPr lang="en-US" sz="3200" dirty="0">
              <a:latin typeface="+mj-lt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8000" dirty="0">
                <a:latin typeface="+mj-lt"/>
              </a:rPr>
              <a:t>Writing Research Articles: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</a:pPr>
            <a:r>
              <a:rPr lang="en-US" sz="6400" dirty="0">
                <a:latin typeface="+mj-lt"/>
              </a:rPr>
              <a:t>Tips for paper sections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</a:pPr>
            <a:r>
              <a:rPr lang="en-US" sz="6400" dirty="0">
                <a:latin typeface="+mj-lt"/>
              </a:rPr>
              <a:t>List of available lectures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</a:pPr>
            <a:r>
              <a:rPr lang="en-US" sz="6400" dirty="0">
                <a:latin typeface="+mj-lt"/>
              </a:rPr>
              <a:t>Suggested books</a:t>
            </a:r>
          </a:p>
          <a:p>
            <a:endParaRPr lang="en-US" sz="3200" dirty="0">
              <a:latin typeface="+mj-lt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8000" dirty="0">
                <a:latin typeface="+mj-lt"/>
              </a:rPr>
              <a:t>Writing Generally: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</a:pPr>
            <a:r>
              <a:rPr lang="en-US" sz="6400" dirty="0">
                <a:latin typeface="+mj-lt"/>
              </a:rPr>
              <a:t>List of available lectures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</a:pPr>
            <a:r>
              <a:rPr lang="en-US" sz="6400" dirty="0">
                <a:latin typeface="+mj-lt"/>
              </a:rPr>
              <a:t>Suggested articles/books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6400" dirty="0">
                <a:latin typeface="+mj-lt"/>
              </a:rPr>
              <a:t>Resources for non-native speakers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BBC889-F405-CCC8-62E3-A1819DC96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901" y="122839"/>
            <a:ext cx="7216584" cy="61248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9691FC-39F2-5F34-5E20-A585669DF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400800" y="6446610"/>
            <a:ext cx="5603685" cy="30777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rgbClr val="0070C0"/>
                </a:solidFill>
              </a:rPr>
              <a:t>https://</a:t>
            </a:r>
            <a:r>
              <a:rPr lang="en-US" sz="1400" dirty="0" err="1">
                <a:solidFill>
                  <a:srgbClr val="0070C0"/>
                </a:solidFill>
              </a:rPr>
              <a:t>sercc.medicine.uiowa.edu</a:t>
            </a:r>
            <a:r>
              <a:rPr lang="en-US" sz="1400" dirty="0">
                <a:solidFill>
                  <a:srgbClr val="0070C0"/>
                </a:solidFill>
              </a:rPr>
              <a:t>/resources</a:t>
            </a:r>
          </a:p>
        </p:txBody>
      </p:sp>
    </p:spTree>
    <p:extLst>
      <p:ext uri="{BB962C8B-B14F-4D97-AF65-F5344CB8AC3E}">
        <p14:creationId xmlns:p14="http://schemas.microsoft.com/office/powerpoint/2010/main" val="3568742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DD123-1D1F-F217-5B25-46C48FAA3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>
            <a:extLst>
              <a:ext uri="{FF2B5EF4-FFF2-40B4-BE49-F238E27FC236}">
                <a16:creationId xmlns:a16="http://schemas.microsoft.com/office/drawing/2014/main" id="{E937C2FC-31BB-CA30-DCC7-0B480FC34E8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708025"/>
            <a:ext cx="10972530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Grant Writing Templates and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Biosketch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Instructions from the SERCC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Times New Roman" charset="0"/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41AF190B-8D4F-25BF-FADF-71ED81B7F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42" y="4673147"/>
            <a:ext cx="2261315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65A567"/>
                </a:solidFill>
              </a:rPr>
              <a:t>Specific Aims page and Research Strategy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57328878-FB4C-3CFF-9CC6-C38386B19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1765" y="4998891"/>
            <a:ext cx="2310744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>
              <a:spcAft>
                <a:spcPts val="1200"/>
              </a:spcAft>
              <a:buSzPct val="100000"/>
            </a:pPr>
            <a:r>
              <a:rPr lang="en-US" sz="1400" dirty="0">
                <a:solidFill>
                  <a:srgbClr val="65A567"/>
                </a:solidFill>
              </a:rPr>
              <a:t>Candidate’s Goals, Preparedness, and Potential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0CA2039-CC71-A195-4DBC-C1D1ED09F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6697" y="5547099"/>
            <a:ext cx="228460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>
              <a:spcAft>
                <a:spcPts val="1200"/>
              </a:spcAft>
              <a:buSzPct val="100000"/>
            </a:pPr>
            <a:r>
              <a:rPr lang="en-US" sz="1400" dirty="0">
                <a:solidFill>
                  <a:srgbClr val="65A567"/>
                </a:solidFill>
              </a:rPr>
              <a:t>Training, Activities and Timeline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6D9E920-0815-CD11-A615-2DFFADBB5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4200" y="5001954"/>
            <a:ext cx="23246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>
              <a:buSzPct val="100000"/>
            </a:pPr>
            <a:r>
              <a:rPr lang="en-US" sz="1400" dirty="0">
                <a:solidFill>
                  <a:srgbClr val="7030A0"/>
                </a:solidFill>
              </a:rPr>
              <a:t>Sponsor(s)’</a:t>
            </a:r>
          </a:p>
          <a:p>
            <a:pPr marL="9525" lvl="2" algn="ctr">
              <a:spcAft>
                <a:spcPts val="1200"/>
              </a:spcAft>
              <a:buSzPct val="100000"/>
            </a:pPr>
            <a:r>
              <a:rPr lang="en-US" sz="1400" dirty="0">
                <a:solidFill>
                  <a:srgbClr val="7030A0"/>
                </a:solidFill>
              </a:rPr>
              <a:t>Statement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831F17E8-B099-0508-0EA9-7E8FB37DC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3367" y="5749779"/>
            <a:ext cx="2417363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err="1">
                <a:solidFill>
                  <a:srgbClr val="000000"/>
                </a:solidFill>
              </a:rPr>
              <a:t>Biosketch</a:t>
            </a:r>
            <a:r>
              <a:rPr lang="en-US" sz="1400" dirty="0">
                <a:solidFill>
                  <a:srgbClr val="000000"/>
                </a:solidFill>
              </a:rPr>
              <a:t> (Instructions)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C9555F-A74A-0EA7-2747-4647700E8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93368" y="2628366"/>
            <a:ext cx="2417362" cy="30936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F74CF22-F476-B60C-B204-06DD4F741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1654" y="6103756"/>
            <a:ext cx="7527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https://</a:t>
            </a:r>
            <a:r>
              <a:rPr lang="en-US" sz="1200" dirty="0" err="1">
                <a:solidFill>
                  <a:srgbClr val="0070C0"/>
                </a:solidFill>
              </a:rPr>
              <a:t>sercc.medicine.uiowa.edu</a:t>
            </a:r>
            <a:r>
              <a:rPr lang="en-US" sz="1200" dirty="0">
                <a:solidFill>
                  <a:srgbClr val="0070C0"/>
                </a:solidFill>
              </a:rPr>
              <a:t>/resources/writing-grants#accordion-item-1116-0</a:t>
            </a:r>
            <a:endParaRPr lang="en-US" sz="1200" i="0" dirty="0">
              <a:solidFill>
                <a:srgbClr val="0070C0"/>
              </a:solidFill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2137F3D-61EA-8F76-3EF6-A6D945794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852829" y="6467669"/>
            <a:ext cx="4679216" cy="3182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Scientific Editing and Research Communication Core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9D804E-A545-7EBD-DA76-8CB612C42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4203" y="2026806"/>
            <a:ext cx="2312123" cy="29877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C699E7-7799-5A43-197B-B058817E9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94754" y="2110554"/>
            <a:ext cx="2285183" cy="28761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34C739-1E0B-247C-A565-FFABC19A5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43459" y="2534213"/>
            <a:ext cx="2310744" cy="29877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65708C-0A85-9E67-DEDF-D6CF57767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497" y="1771350"/>
            <a:ext cx="2277089" cy="29494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70D958A-ED60-E1AC-205C-0AE5E58BD2E4}"/>
              </a:ext>
            </a:extLst>
          </p:cNvPr>
          <p:cNvSpPr/>
          <p:nvPr/>
        </p:nvSpPr>
        <p:spPr>
          <a:xfrm>
            <a:off x="5540840" y="1269244"/>
            <a:ext cx="6310663" cy="619197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indent="-1746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Including NIH Instructions, outlines, and tips from numerous grant-writing resources 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Updated regularly to reflect changes in NIH policy and requirements</a:t>
            </a:r>
          </a:p>
        </p:txBody>
      </p:sp>
    </p:spTree>
    <p:extLst>
      <p:ext uri="{BB962C8B-B14F-4D97-AF65-F5344CB8AC3E}">
        <p14:creationId xmlns:p14="http://schemas.microsoft.com/office/powerpoint/2010/main" val="2045344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2811C-112B-3804-AAE3-C91F3100B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8EA06-BBB3-BB70-FDB9-FB038352B74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4" y="498296"/>
            <a:ext cx="9413875" cy="896116"/>
          </a:xfrm>
        </p:spPr>
        <p:txBody>
          <a:bodyPr>
            <a:normAutofit/>
          </a:bodyPr>
          <a:lstStyle/>
          <a:p>
            <a:r>
              <a:rPr lang="en-US" sz="2800" b="0" dirty="0"/>
              <a:t>Where to Find Templates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6856F3-5868-8504-6CA0-D04654D96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888" y="5535274"/>
            <a:ext cx="353254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Times" charset="0"/>
              <a:buNone/>
            </a:pPr>
            <a:r>
              <a:rPr lang="en-US" sz="2000" dirty="0">
                <a:latin typeface="+mj-lt"/>
              </a:rPr>
              <a:t>Research Training Project Specific Aims and Strategy</a:t>
            </a:r>
          </a:p>
        </p:txBody>
      </p:sp>
      <p:pic>
        <p:nvPicPr>
          <p:cNvPr id="8" name="Picture 7" descr="Screenshot of a SERCC template for writing the Research Strategy of an NIH Fellowship application">
            <a:extLst>
              <a:ext uri="{FF2B5EF4-FFF2-40B4-BE49-F238E27FC236}">
                <a16:creationId xmlns:a16="http://schemas.microsoft.com/office/drawing/2014/main" id="{735A6EB0-CCBE-4C3F-9FED-E9FC0F2A7C9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164" y="1579437"/>
            <a:ext cx="2936041" cy="38030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EA478A-959B-9745-035F-9969F099C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146"/>
          <a:stretch>
            <a:fillRect/>
          </a:stretch>
        </p:blipFill>
        <p:spPr>
          <a:xfrm>
            <a:off x="5696658" y="146513"/>
            <a:ext cx="6006947" cy="57507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808ED73-E361-7A49-13E3-3F16D32CB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3869205" y="3480949"/>
            <a:ext cx="3769552" cy="1302066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76D4600-54BE-5B9F-B311-90AFDE9AA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04668" y="6068637"/>
            <a:ext cx="7527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70C0"/>
                </a:solidFill>
              </a:rPr>
              <a:t>https://</a:t>
            </a:r>
            <a:r>
              <a:rPr lang="en-US" sz="1400" dirty="0" err="1">
                <a:solidFill>
                  <a:srgbClr val="0070C0"/>
                </a:solidFill>
              </a:rPr>
              <a:t>sercc.medicine.uiowa.edu</a:t>
            </a:r>
            <a:r>
              <a:rPr lang="en-US" sz="1400" dirty="0">
                <a:solidFill>
                  <a:srgbClr val="0070C0"/>
                </a:solidFill>
              </a:rPr>
              <a:t>/resources/writing-grants#accordion-item-1116-0</a:t>
            </a:r>
            <a:endParaRPr lang="en-US" sz="1400" i="0" dirty="0">
              <a:solidFill>
                <a:srgbClr val="0070C0"/>
              </a:solidFill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2D87D4EC-926E-023D-B84F-A30564531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852829" y="6467669"/>
            <a:ext cx="4679216" cy="3182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Scientific Editing and Research Communication Core</a:t>
            </a:r>
          </a:p>
        </p:txBody>
      </p:sp>
    </p:spTree>
    <p:extLst>
      <p:ext uri="{BB962C8B-B14F-4D97-AF65-F5344CB8AC3E}">
        <p14:creationId xmlns:p14="http://schemas.microsoft.com/office/powerpoint/2010/main" val="3339377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63BC4-2723-5CA6-0ED8-DBEDFC4B1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1F59F-F1C0-AE3D-A06A-A9F49B79DAE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4" y="498296"/>
            <a:ext cx="9413875" cy="896116"/>
          </a:xfrm>
        </p:spPr>
        <p:txBody>
          <a:bodyPr>
            <a:normAutofit/>
          </a:bodyPr>
          <a:lstStyle/>
          <a:p>
            <a:r>
              <a:rPr lang="en-US" sz="3200" b="0" dirty="0"/>
              <a:t>Lecture Recordings and </a:t>
            </a:r>
            <a:r>
              <a:rPr lang="en-US" sz="3200" b="0" dirty="0" err="1"/>
              <a:t>Powerpoint</a:t>
            </a:r>
            <a:r>
              <a:rPr lang="en-US" sz="3200" b="0" dirty="0"/>
              <a:t> Files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92EED9D-39A6-7ECD-D658-8451840B6CA8}"/>
              </a:ext>
            </a:extLst>
          </p:cNvPr>
          <p:cNvSpPr txBox="1">
            <a:spLocks/>
          </p:cNvSpPr>
          <p:nvPr/>
        </p:nvSpPr>
        <p:spPr>
          <a:xfrm>
            <a:off x="947713" y="1480656"/>
            <a:ext cx="4638700" cy="4000585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60" lvl="1" indent="-285753"/>
            <a:endParaRPr lang="en-US" sz="1600" dirty="0">
              <a:latin typeface="+mj-lt"/>
              <a:cs typeface="Calibri Light" panose="020F0302020204030204" pitchFamily="34" charset="0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8000" dirty="0">
                <a:latin typeface="+mj-lt"/>
              </a:rPr>
              <a:t>SERCC Presentations: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latin typeface="+mj-lt"/>
              </a:rPr>
              <a:t>Writing a Specific Aims page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latin typeface="+mj-lt"/>
              </a:rPr>
              <a:t>Achieving Clarity in Scientific Writing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latin typeface="+mj-lt"/>
              </a:rPr>
              <a:t>Addressing Rigor and Reproducibility in the Research Strategy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latin typeface="+mj-lt"/>
              </a:rPr>
              <a:t>Considerations for the Research Training Plan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latin typeface="+mj-lt"/>
              </a:rPr>
              <a:t>Writing an NIH </a:t>
            </a:r>
            <a:r>
              <a:rPr lang="en-US" sz="6400" dirty="0" err="1">
                <a:latin typeface="+mj-lt"/>
              </a:rPr>
              <a:t>Biosketch</a:t>
            </a:r>
            <a:r>
              <a:rPr lang="en-US" sz="6400" dirty="0">
                <a:latin typeface="+mj-lt"/>
              </a:rPr>
              <a:t> and Obtaining Letters of Recommendation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latin typeface="+mj-lt"/>
              </a:rPr>
              <a:t>Thinking Like a Reviewer: Strategies to Improve Grant Success</a:t>
            </a:r>
          </a:p>
          <a:p>
            <a:pPr marL="236538" indent="-1778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400" dirty="0">
                <a:latin typeface="+mj-lt"/>
              </a:rPr>
              <a:t>Grants, Grantsmanship, and Peer Review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08CDAC-A085-3698-230F-1F419AB81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47713" y="5826188"/>
            <a:ext cx="5452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https://</a:t>
            </a:r>
            <a:r>
              <a:rPr lang="en-US" sz="1400" dirty="0" err="1">
                <a:solidFill>
                  <a:srgbClr val="0070C0"/>
                </a:solidFill>
              </a:rPr>
              <a:t>sercc.medicine.uiowa.edu</a:t>
            </a:r>
            <a:r>
              <a:rPr lang="en-US" sz="1400" dirty="0">
                <a:solidFill>
                  <a:srgbClr val="0070C0"/>
                </a:solidFill>
              </a:rPr>
              <a:t>/resources/writing-grants#accordion-item-1116-0</a:t>
            </a:r>
            <a:endParaRPr lang="en-US" sz="1400" i="0" dirty="0">
              <a:solidFill>
                <a:srgbClr val="0070C0"/>
              </a:solidFill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674DF5E-28EB-82BB-0E67-8FED1088F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852829" y="6467669"/>
            <a:ext cx="4679216" cy="3182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Scientific Editing and Research Communication Core</a:t>
            </a:r>
          </a:p>
        </p:txBody>
      </p:sp>
      <p:pic>
        <p:nvPicPr>
          <p:cNvPr id="7" name="Picture 6" descr="Screen shot of SERCC website where recordings and Powerpoint files of past lectures can be accessed.">
            <a:extLst>
              <a:ext uri="{FF2B5EF4-FFF2-40B4-BE49-F238E27FC236}">
                <a16:creationId xmlns:a16="http://schemas.microsoft.com/office/drawing/2014/main" id="{10520133-A910-6A03-7EA8-F04509227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658" y="1366872"/>
            <a:ext cx="6035083" cy="67299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A6A96C0-839D-9751-4522-5A3A0931C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967843" y="1828800"/>
            <a:ext cx="3543300" cy="3184071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66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25FE2-F3E9-4586-9F41-8D056DBF2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5" y="498296"/>
            <a:ext cx="6444897" cy="896116"/>
          </a:xfrm>
        </p:spPr>
        <p:txBody>
          <a:bodyPr>
            <a:normAutofit/>
          </a:bodyPr>
          <a:lstStyle/>
          <a:p>
            <a:r>
              <a:rPr lang="en-US" sz="2800" b="0" dirty="0"/>
              <a:t>SERCC Newsletters – Recent Examples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0B5607-926A-C31D-5C8B-F0B5987184A6}"/>
              </a:ext>
            </a:extLst>
          </p:cNvPr>
          <p:cNvSpPr txBox="1"/>
          <p:nvPr/>
        </p:nvSpPr>
        <p:spPr>
          <a:xfrm>
            <a:off x="949325" y="1547465"/>
            <a:ext cx="7347509" cy="3954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600"/>
              </a:spcBef>
              <a:spcAft>
                <a:spcPts val="600"/>
              </a:spcAft>
            </a:pPr>
            <a:r>
              <a:rPr lang="en-US" sz="1600" dirty="0"/>
              <a:t>The Power of Feedback: Strengthening Your Scientific Writing Through Strategic Review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– Oct 2026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600" dirty="0"/>
              <a:t>Writing NIH Research Project Grants in the Era of 3-Factor Review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– May 2026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600" dirty="0"/>
              <a:t>Insider Tips for Writing A Successful Fellowship Application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– Nov 2025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600" dirty="0"/>
              <a:t>Upcoming Changes to the NIH </a:t>
            </a:r>
            <a:r>
              <a:rPr lang="en-US" sz="1600" dirty="0" err="1"/>
              <a:t>Biosketch</a:t>
            </a:r>
            <a:endParaRPr lang="en-US" sz="16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– March 2025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600" dirty="0"/>
              <a:t>SERCC Grant Writing Templates for NIH and NSF Proposals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dirty="0"/>
              <a:t>– January 2025</a:t>
            </a:r>
          </a:p>
        </p:txBody>
      </p:sp>
      <p:pic>
        <p:nvPicPr>
          <p:cNvPr id="15" name="Picture 14" descr="Screenshot of a SERCC Newsletter">
            <a:extLst>
              <a:ext uri="{FF2B5EF4-FFF2-40B4-BE49-F238E27FC236}">
                <a16:creationId xmlns:a16="http://schemas.microsoft.com/office/drawing/2014/main" id="{531F18A2-2D7D-F413-53C6-A635B22BB83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7455" y="37597"/>
            <a:ext cx="3704545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" name="Group 2" descr="Screenshot of SERCC Newsletter archive">
            <a:extLst>
              <a:ext uri="{FF2B5EF4-FFF2-40B4-BE49-F238E27FC236}">
                <a16:creationId xmlns:a16="http://schemas.microsoft.com/office/drawing/2014/main" id="{3968402D-493A-C39D-9A03-B87F70AE544D}"/>
              </a:ext>
            </a:extLst>
          </p:cNvPr>
          <p:cNvGrpSpPr/>
          <p:nvPr/>
        </p:nvGrpSpPr>
        <p:grpSpPr>
          <a:xfrm>
            <a:off x="8186737" y="4766462"/>
            <a:ext cx="4665520" cy="4258269"/>
            <a:chOff x="7312656" y="4864257"/>
            <a:chExt cx="4006606" cy="398748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B3EC50C-7646-9A1C-CBBB-EE38C360CB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239" r="9522"/>
            <a:stretch>
              <a:fillRect/>
            </a:stretch>
          </p:blipFill>
          <p:spPr>
            <a:xfrm>
              <a:off x="7312656" y="4864257"/>
              <a:ext cx="4006606" cy="3987486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7E9068A-CA67-D3D4-C500-A0B1523B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>
              <a:off x="7323844" y="5865540"/>
              <a:ext cx="811178" cy="189571"/>
            </a:xfrm>
            <a:prstGeom prst="ellipse">
              <a:avLst/>
            </a:prstGeom>
            <a:noFill/>
            <a:ln w="381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i="1" dirty="0">
                <a:latin typeface="Verdana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4F47714-DD76-29FF-E95C-4F73E7B2E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>
              <a:off x="9467385" y="5307980"/>
              <a:ext cx="591015" cy="215248"/>
            </a:xfrm>
            <a:prstGeom prst="ellipse">
              <a:avLst/>
            </a:prstGeom>
            <a:noFill/>
            <a:ln w="381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i="1" dirty="0">
                <a:latin typeface="Verdana" charset="0"/>
                <a:ea typeface="ＭＳ Ｐゴシック" charset="-128"/>
                <a:cs typeface="ＭＳ Ｐゴシック" charset="-128"/>
              </a:endParaRPr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C2F2098-303E-9C02-5F02-456673BBE9B4}"/>
              </a:ext>
            </a:extLst>
          </p:cNvPr>
          <p:cNvSpPr/>
          <p:nvPr/>
        </p:nvSpPr>
        <p:spPr>
          <a:xfrm>
            <a:off x="949325" y="5573757"/>
            <a:ext cx="7006571" cy="666621"/>
          </a:xfrm>
          <a:prstGeom prst="roundRect">
            <a:avLst/>
          </a:prstGeom>
          <a:solidFill>
            <a:srgbClr val="0070C0">
              <a:alpha val="3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Subscribe at: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https://</a:t>
            </a:r>
            <a:r>
              <a:rPr lang="en-US" sz="1600" dirty="0" err="1">
                <a:solidFill>
                  <a:schemeClr val="tx1"/>
                </a:solidFill>
              </a:rPr>
              <a:t>sercc.medicine.uiowa.edu</a:t>
            </a:r>
            <a:r>
              <a:rPr lang="en-US" sz="1600" dirty="0">
                <a:solidFill>
                  <a:schemeClr val="tx1"/>
                </a:solidFill>
              </a:rPr>
              <a:t>/form/subscribe-to-the-</a:t>
            </a:r>
            <a:r>
              <a:rPr lang="en-US" sz="1600" dirty="0" err="1">
                <a:solidFill>
                  <a:schemeClr val="tx1"/>
                </a:solidFill>
              </a:rPr>
              <a:t>sercc</a:t>
            </a:r>
            <a:r>
              <a:rPr lang="en-US" sz="1600" dirty="0">
                <a:solidFill>
                  <a:schemeClr val="tx1"/>
                </a:solidFill>
              </a:rPr>
              <a:t>-</a:t>
            </a:r>
            <a:r>
              <a:rPr lang="en-US" sz="1600" dirty="0" err="1">
                <a:solidFill>
                  <a:schemeClr val="tx1"/>
                </a:solidFill>
              </a:rPr>
              <a:t>newslette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061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1A107-C691-3594-E02E-FAD5ED976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18EF1CC-BC37-77AE-6688-0B9FAC6CD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944" y="494504"/>
            <a:ext cx="10287001" cy="869089"/>
          </a:xfrm>
        </p:spPr>
        <p:txBody>
          <a:bodyPr>
            <a:normAutofit/>
          </a:bodyPr>
          <a:lstStyle/>
          <a:p>
            <a:r>
              <a:rPr lang="en-US" sz="3200" b="0" dirty="0"/>
              <a:t>Free SERCC Drop-in Sessions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828E0F8-58AD-E4B4-4EC9-4DF1E77DE42D}"/>
              </a:ext>
            </a:extLst>
          </p:cNvPr>
          <p:cNvSpPr/>
          <p:nvPr/>
        </p:nvSpPr>
        <p:spPr>
          <a:xfrm>
            <a:off x="6575729" y="504199"/>
            <a:ext cx="4732177" cy="869089"/>
          </a:xfrm>
          <a:prstGeom prst="ellipse">
            <a:avLst/>
          </a:prstGeom>
          <a:solidFill>
            <a:srgbClr val="0070C0">
              <a:alpha val="22356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Writing consultation – 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and an accountability group!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D62B964-C385-7013-10B4-453CF6B51C4F}"/>
              </a:ext>
            </a:extLst>
          </p:cNvPr>
          <p:cNvSpPr txBox="1">
            <a:spLocks/>
          </p:cNvSpPr>
          <p:nvPr/>
        </p:nvSpPr>
        <p:spPr>
          <a:xfrm>
            <a:off x="947319" y="1674189"/>
            <a:ext cx="4800224" cy="982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95000"/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Ask the Editor</a:t>
            </a:r>
          </a:p>
          <a:p>
            <a:r>
              <a:rPr lang="en-US" sz="1400" b="0" dirty="0">
                <a:solidFill>
                  <a:srgbClr val="0070C0"/>
                </a:solidFill>
              </a:rPr>
              <a:t>https://sercc.medicine.uiowa.edu/news/2025/12/ask-editor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2B3A7-BC30-EDFF-CEF6-D43FD0DA1B5E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61573" y="1674189"/>
            <a:ext cx="4983108" cy="982700"/>
          </a:xfrm>
        </p:spPr>
        <p:txBody>
          <a:bodyPr anchor="t">
            <a:noAutofit/>
          </a:bodyPr>
          <a:lstStyle/>
          <a:p>
            <a:r>
              <a:rPr lang="en-US" b="0" dirty="0"/>
              <a:t>Open Writing Sessions </a:t>
            </a:r>
          </a:p>
          <a:p>
            <a:r>
              <a:rPr lang="en-US" sz="1400" b="0" dirty="0">
                <a:solidFill>
                  <a:srgbClr val="0070C0"/>
                </a:solidFill>
              </a:rPr>
              <a:t>https://sercc.medicine.uiowa.edu/news/2026/01/open-writing-sessions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BBA555A-4834-E3FA-9463-F49686709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319" y="2935212"/>
            <a:ext cx="5021174" cy="28209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BD4F55-E35E-C07F-59C9-F6BAFE65C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1573" y="2935212"/>
            <a:ext cx="5019633" cy="28209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3BD935-2008-24C4-B165-2B42753DF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>
                <a:latin typeface="+mn-lt"/>
              </a:rPr>
              <a:t>Scientific Editing and Research Communication Core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6990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ED05F-5551-6A1B-0E76-3F88F70EA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19633-38D7-B47B-B487-3B145C918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0" dirty="0"/>
              <a:t>To Schedule an Editing Project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B6645EB-5AD9-CDE7-EED2-CD4D9A46BCC8}"/>
              </a:ext>
            </a:extLst>
          </p:cNvPr>
          <p:cNvSpPr txBox="1">
            <a:spLocks/>
          </p:cNvSpPr>
          <p:nvPr/>
        </p:nvSpPr>
        <p:spPr>
          <a:xfrm>
            <a:off x="947713" y="1385803"/>
            <a:ext cx="3922504" cy="4634414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60" lvl="1" indent="-285753"/>
            <a:endParaRPr lang="en-US" sz="1600" dirty="0">
              <a:latin typeface="+mj-lt"/>
              <a:cs typeface="Calibri Light" panose="020F0302020204030204" pitchFamily="34" charset="0"/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>
                <a:latin typeface="+mj-lt"/>
              </a:rPr>
              <a:t>Resources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+mj-lt"/>
              </a:rPr>
              <a:t>Pricing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+mj-lt"/>
              </a:rPr>
              <a:t>Services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+mj-lt"/>
              </a:rPr>
              <a:t>Schedule a Project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+mj-lt"/>
              </a:rPr>
              <a:t>Contact us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5BE4FF-6897-AF27-DDAF-9CD9A7E05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Scientific Editing and Research Communication Core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466B71-1C29-99C3-7EF0-3DEB33F9A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4150" y="1644029"/>
            <a:ext cx="6609177" cy="426274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D00F9DA-DB21-4D32-83DB-16C882240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504170" y="5486400"/>
            <a:ext cx="1287698" cy="420377"/>
          </a:xfrm>
          <a:prstGeom prst="ellipse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i="1" dirty="0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86138D-3AA7-4154-F8ED-D3AB908A6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0357" y="5989846"/>
            <a:ext cx="60940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https://</a:t>
            </a:r>
            <a:r>
              <a:rPr lang="en-US" sz="1400" dirty="0" err="1">
                <a:solidFill>
                  <a:srgbClr val="0070C0"/>
                </a:solidFill>
              </a:rPr>
              <a:t>sercc.medicine.uiowa.edu</a:t>
            </a:r>
            <a:r>
              <a:rPr lang="en-US" sz="1400" dirty="0">
                <a:solidFill>
                  <a:srgbClr val="0070C0"/>
                </a:solidFill>
              </a:rPr>
              <a:t>/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409A077-8A84-727E-E969-D1AE3AE95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auto">
          <a:xfrm>
            <a:off x="2908965" y="4592730"/>
            <a:ext cx="4595205" cy="104742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5AEFAC83-11BE-E12A-E1CF-1EE360192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952027" y="3661829"/>
            <a:ext cx="1287698" cy="869089"/>
          </a:xfrm>
          <a:prstGeom prst="ellipse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i="1" dirty="0">
              <a:latin typeface="Verdana" charset="0"/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355A5CD-BE3B-5E1E-6909-A22E48DE9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auto">
          <a:xfrm>
            <a:off x="3917392" y="3874267"/>
            <a:ext cx="3030702" cy="222106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77697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25FE2-F3E9-4586-9F41-8D056DBF2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5" y="498296"/>
            <a:ext cx="9413875" cy="896116"/>
          </a:xfrm>
        </p:spPr>
        <p:txBody>
          <a:bodyPr>
            <a:normAutofit/>
          </a:bodyPr>
          <a:lstStyle/>
          <a:p>
            <a:r>
              <a:rPr lang="en-US" sz="3200" b="0" dirty="0"/>
              <a:t>Editing and cost:</a:t>
            </a:r>
          </a:p>
        </p:txBody>
      </p:sp>
      <p:pic>
        <p:nvPicPr>
          <p:cNvPr id="3" name="Picture 2" descr="Screenshot of NIH pricing page.">
            <a:extLst>
              <a:ext uri="{FF2B5EF4-FFF2-40B4-BE49-F238E27FC236}">
                <a16:creationId xmlns:a16="http://schemas.microsoft.com/office/drawing/2014/main" id="{95523DE9-8FB3-7B26-C48F-CADF1E169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1681" y="245853"/>
            <a:ext cx="7200397" cy="589777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06C132-5194-AF40-BCB2-E8383BA66C0F}"/>
              </a:ext>
            </a:extLst>
          </p:cNvPr>
          <p:cNvSpPr txBox="1"/>
          <p:nvPr/>
        </p:nvSpPr>
        <p:spPr>
          <a:xfrm>
            <a:off x="903068" y="4335648"/>
            <a:ext cx="27400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Departments/ Centers that may provide subsidies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2B6B1550-6B3D-8351-6EDB-AA26D4FAF935}"/>
              </a:ext>
            </a:extLst>
          </p:cNvPr>
          <p:cNvSpPr/>
          <p:nvPr/>
        </p:nvSpPr>
        <p:spPr>
          <a:xfrm>
            <a:off x="8633192" y="4335648"/>
            <a:ext cx="2621753" cy="1071562"/>
          </a:xfrm>
          <a:prstGeom prst="wedgeRoundRectCallout">
            <a:avLst>
              <a:gd name="adj1" fmla="val -20833"/>
              <a:gd name="adj2" fmla="val 50500"/>
              <a:gd name="adj3" fmla="val 16667"/>
            </a:avLst>
          </a:prstGeom>
          <a:solidFill>
            <a:srgbClr val="0070C0">
              <a:alpha val="3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Check with us if you have questions.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26B1C597-ED7A-F7D2-DAE0-86E5FB8AC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57575" y="4353425"/>
            <a:ext cx="885825" cy="1461588"/>
          </a:xfrm>
          <a:prstGeom prst="leftBrace">
            <a:avLst>
              <a:gd name="adj1" fmla="val 8333"/>
              <a:gd name="adj2" fmla="val 50993"/>
            </a:avLst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E4507C-7DA3-4435-9DFB-3252D1BA8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+mn-lt"/>
              </a:rPr>
              <a:t>Scientific Editing and Research Communication Core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4545CB-25AD-C30E-5E86-85150863A3E4}"/>
              </a:ext>
            </a:extLst>
          </p:cNvPr>
          <p:cNvSpPr txBox="1"/>
          <p:nvPr/>
        </p:nvSpPr>
        <p:spPr>
          <a:xfrm>
            <a:off x="903068" y="1504301"/>
            <a:ext cx="6816758" cy="223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338" indent="-287338">
              <a:buFont typeface="Arial" panose="020B0604020202020204" pitchFamily="34" charset="0"/>
              <a:buChar char="•"/>
            </a:pPr>
            <a:r>
              <a:rPr lang="en-US" sz="2400" b="0" dirty="0"/>
              <a:t>Editing for</a:t>
            </a:r>
          </a:p>
          <a:p>
            <a:pPr marL="800100" lvl="1" indent="-342900">
              <a:spcBef>
                <a:spcPts val="600"/>
              </a:spcBef>
              <a:buFont typeface="System Font Regular"/>
              <a:buChar char="–"/>
            </a:pPr>
            <a:r>
              <a:rPr lang="en-US" sz="2400" b="0" dirty="0"/>
              <a:t>Strategy</a:t>
            </a:r>
          </a:p>
          <a:p>
            <a:pPr marL="800100" lvl="1" indent="-342900">
              <a:spcBef>
                <a:spcPts val="600"/>
              </a:spcBef>
              <a:buFont typeface="System Font Regular"/>
              <a:buChar char="–"/>
            </a:pPr>
            <a:r>
              <a:rPr lang="en-US" sz="2400" dirty="0"/>
              <a:t>Flow</a:t>
            </a:r>
          </a:p>
          <a:p>
            <a:pPr marL="800100" lvl="1" indent="-342900">
              <a:spcBef>
                <a:spcPts val="600"/>
              </a:spcBef>
              <a:buFont typeface="System Font Regular"/>
              <a:buChar char="–"/>
            </a:pPr>
            <a:r>
              <a:rPr lang="en-US" sz="2400" b="0" dirty="0"/>
              <a:t>Clarity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5635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AEE69-E0C7-62B8-61FB-D9DB3445E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37D16-014E-F8E9-6464-FB013BA13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325" y="498296"/>
            <a:ext cx="9413875" cy="896116"/>
          </a:xfrm>
        </p:spPr>
        <p:txBody>
          <a:bodyPr>
            <a:normAutofit/>
          </a:bodyPr>
          <a:lstStyle/>
          <a:p>
            <a:r>
              <a:rPr lang="en-US" sz="3200" b="0" dirty="0"/>
              <a:t>Additional Support: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65B2E3-8C41-00EC-316A-4F00C6BC6279}"/>
              </a:ext>
            </a:extLst>
          </p:cNvPr>
          <p:cNvSpPr txBox="1"/>
          <p:nvPr/>
        </p:nvSpPr>
        <p:spPr>
          <a:xfrm>
            <a:off x="2834272" y="4532262"/>
            <a:ext cx="9229392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/>
              <a:t>The Graduate College provides $250 to students who have: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applied for a national predoctoral fellowships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after obtaining input from faculty and/or fellowship advisors </a:t>
            </a:r>
          </a:p>
          <a:p>
            <a:pPr marL="800100" lvl="1" indent="-342900">
              <a:buSzPct val="80000"/>
              <a:buFont typeface="System Font Regular"/>
              <a:buChar char="—"/>
            </a:pPr>
            <a:r>
              <a:rPr lang="en-US" sz="1600" dirty="0"/>
              <a:t>includes SERCC editors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1CE75F-8375-FC1E-FB03-C1FBBC52B3B9}"/>
              </a:ext>
            </a:extLst>
          </p:cNvPr>
          <p:cNvSpPr txBox="1"/>
          <p:nvPr/>
        </p:nvSpPr>
        <p:spPr>
          <a:xfrm>
            <a:off x="5158945" y="5870056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rgbClr val="0070C0"/>
                </a:solidFill>
              </a:rPr>
              <a:t>https://</a:t>
            </a:r>
            <a:r>
              <a:rPr lang="en-US" sz="1400" dirty="0" err="1">
                <a:solidFill>
                  <a:srgbClr val="0070C0"/>
                </a:solidFill>
              </a:rPr>
              <a:t>grad.uiowa.edu</a:t>
            </a:r>
            <a:r>
              <a:rPr lang="en-US" sz="1400" dirty="0">
                <a:solidFill>
                  <a:srgbClr val="0070C0"/>
                </a:solidFill>
              </a:rPr>
              <a:t>/fellowship-incentive-program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FD00C4-9B33-A80A-887D-1201CD132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4272" y="1409624"/>
            <a:ext cx="8756149" cy="282009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7552B5-800F-4A41-FA26-C204ADFA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+mn-lt"/>
              </a:rPr>
              <a:t>Scientific Editing and Research Communication Core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F40BB1-622E-8A01-9E2C-E00DE17D5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35872" y="5747910"/>
            <a:ext cx="3480803" cy="442912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182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11B0AC-3538-0484-ECC5-702307986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978F265-7022-AB82-62DD-1506B0DF8BC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2502" y="1548414"/>
            <a:ext cx="10951700" cy="992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Roboto Black" panose="02000000000000000000" pitchFamily="2" charset="0"/>
                <a:cs typeface="Arial" panose="020B0604020202020204" pitchFamily="34" charset="0"/>
              </a:rPr>
              <a:t>Resources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F9196D-53E8-8D51-5717-CF10919091BA}"/>
              </a:ext>
            </a:extLst>
          </p:cNvPr>
          <p:cNvSpPr txBox="1"/>
          <p:nvPr/>
        </p:nvSpPr>
        <p:spPr>
          <a:xfrm>
            <a:off x="882670" y="2751664"/>
            <a:ext cx="10785073" cy="4139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8125" lvl="1" indent="-227013"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From the Office of Graduate and Postdoctoral Studies (OGPS)</a:t>
            </a:r>
          </a:p>
          <a:p>
            <a:pPr marL="754063" lvl="2" indent="-285750">
              <a:spcBef>
                <a:spcPts val="3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Getting a Fellowship guide</a:t>
            </a:r>
          </a:p>
          <a:p>
            <a:pPr marL="238125" lvl="1" indent="-227013">
              <a:buSzPct val="10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238125" lvl="1" indent="-227013"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From the Scientific Editing and Research Communication Core (SERCC)</a:t>
            </a:r>
          </a:p>
          <a:p>
            <a:pPr marL="754063" lvl="2" indent="-285750">
              <a:spcBef>
                <a:spcPts val="3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Resources that are free of charge:</a:t>
            </a:r>
          </a:p>
          <a:p>
            <a:pPr marL="1211263" lvl="3" indent="-285750">
              <a:spcBef>
                <a:spcPts val="300"/>
              </a:spcBef>
              <a:buSzPct val="80000"/>
              <a:buFont typeface="System Font Regular"/>
              <a:buChar char="–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Grant Writing Templates/Instructions and boilerplate text</a:t>
            </a:r>
          </a:p>
          <a:p>
            <a:pPr marL="1211263" lvl="3" indent="-285750">
              <a:spcBef>
                <a:spcPts val="300"/>
              </a:spcBef>
              <a:buSzPct val="80000"/>
              <a:buFont typeface="System Font Regular"/>
              <a:buChar char="–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Lecture recordings on writing fellowship (and other) applications</a:t>
            </a:r>
          </a:p>
          <a:p>
            <a:pPr marL="1211263" lvl="3" indent="-285750">
              <a:spcBef>
                <a:spcPts val="300"/>
              </a:spcBef>
              <a:buSzPct val="80000"/>
              <a:buFont typeface="System Font Regular"/>
              <a:buChar char="–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SERCC Newsletter </a:t>
            </a:r>
          </a:p>
          <a:p>
            <a:pPr marL="1211263" lvl="3" indent="-285750">
              <a:spcBef>
                <a:spcPts val="300"/>
              </a:spcBef>
              <a:buSzPct val="80000"/>
              <a:buFont typeface="System Font Regular"/>
              <a:buChar char="–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Free writing advice from SERCC editors</a:t>
            </a:r>
          </a:p>
          <a:p>
            <a:pPr marL="754063" lvl="2" indent="-285750">
              <a:spcBef>
                <a:spcPts val="3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Editing for strategy, flow, clarity (and support to cover service fees)</a:t>
            </a:r>
          </a:p>
          <a:p>
            <a:pPr marL="468313" lvl="2">
              <a:spcBef>
                <a:spcPts val="300"/>
              </a:spcBef>
              <a:buSzPct val="80000"/>
            </a:pPr>
            <a:endParaRPr lang="en-US" sz="1700" dirty="0">
              <a:solidFill>
                <a:schemeClr val="bg1">
                  <a:lumMod val="65000"/>
                </a:schemeClr>
              </a:solidFill>
            </a:endParaRPr>
          </a:p>
          <a:p>
            <a:pPr marL="238125" lvl="1" indent="-227013">
              <a:spcBef>
                <a:spcPts val="3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From other UI Offices and Funding Agencies</a:t>
            </a:r>
          </a:p>
          <a:p>
            <a:pPr marL="296863" lvl="1" indent="-285750">
              <a:spcBef>
                <a:spcPts val="300"/>
              </a:spcBef>
              <a:buSzPct val="80000"/>
              <a:buFont typeface="System Font Regular"/>
              <a:buChar char="—"/>
            </a:pPr>
            <a:endParaRPr lang="en-US" sz="17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79A5B12-2B68-A937-6C14-50F433CC8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39274" y="244280"/>
            <a:ext cx="2964928" cy="2964928"/>
          </a:xfrm>
          <a:prstGeom prst="rect">
            <a:avLst/>
          </a:prstGeom>
        </p:spPr>
      </p:pic>
      <p:sp>
        <p:nvSpPr>
          <p:cNvPr id="2" name="Minus 1">
            <a:extLst>
              <a:ext uri="{FF2B5EF4-FFF2-40B4-BE49-F238E27FC236}">
                <a16:creationId xmlns:a16="http://schemas.microsoft.com/office/drawing/2014/main" id="{A5465507-74B7-19CD-A93D-9DD89CBAAD9D}"/>
              </a:ext>
            </a:extLst>
          </p:cNvPr>
          <p:cNvSpPr/>
          <p:nvPr/>
        </p:nvSpPr>
        <p:spPr>
          <a:xfrm>
            <a:off x="783772" y="2383973"/>
            <a:ext cx="1306286" cy="344845"/>
          </a:xfrm>
          <a:prstGeom prst="mathMinus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37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BF4FD1C-8FF4-E0E7-37F0-5E88FBC8D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553712" y="708691"/>
            <a:ext cx="2476440" cy="1455994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8E864A94-2733-4500-9289-9518C7EA1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71" y="868014"/>
            <a:ext cx="4726215" cy="784006"/>
          </a:xfrm>
          <a:noFill/>
        </p:spPr>
        <p:txBody>
          <a:bodyPr>
            <a:normAutofit/>
          </a:bodyPr>
          <a:lstStyle/>
          <a:p>
            <a:r>
              <a:rPr lang="en-US" sz="3200" b="0" dirty="0"/>
              <a:t>Resources Elsewhere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F853B9-354A-4F68-BCD2-DAB8430A1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498" y="1984547"/>
            <a:ext cx="5663327" cy="420765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2200" dirty="0"/>
              <a:t>Sources for Example Proposals:</a:t>
            </a:r>
          </a:p>
          <a:p>
            <a:pPr marL="469900" lvl="1">
              <a:lnSpc>
                <a:spcPct val="120000"/>
              </a:lnSpc>
              <a:spcBef>
                <a:spcPts val="600"/>
              </a:spcBef>
            </a:pPr>
            <a:r>
              <a:rPr lang="en-US" sz="1900" dirty="0"/>
              <a:t>OVPR/RDO (e.g., Resource Library)</a:t>
            </a:r>
          </a:p>
          <a:p>
            <a:pPr marL="469900" lvl="1">
              <a:lnSpc>
                <a:spcPct val="120000"/>
              </a:lnSpc>
              <a:spcBef>
                <a:spcPts val="600"/>
              </a:spcBef>
            </a:pPr>
            <a:r>
              <a:rPr lang="en-US" sz="1900" dirty="0"/>
              <a:t>UI Graduate College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sz="2200" dirty="0"/>
              <a:t>Support for Scientific Writing:</a:t>
            </a:r>
          </a:p>
          <a:p>
            <a:pPr marL="469900" lvl="1">
              <a:lnSpc>
                <a:spcPct val="120000"/>
              </a:lnSpc>
              <a:spcBef>
                <a:spcPts val="600"/>
              </a:spcBef>
            </a:pPr>
            <a:r>
              <a:rPr lang="en-US" sz="1900" dirty="0"/>
              <a:t>UI Graduate College Success Center</a:t>
            </a:r>
          </a:p>
          <a:p>
            <a:pPr marL="469900" lvl="1">
              <a:lnSpc>
                <a:spcPct val="120000"/>
              </a:lnSpc>
              <a:spcBef>
                <a:spcPts val="600"/>
              </a:spcBef>
            </a:pPr>
            <a:r>
              <a:rPr lang="en-US" sz="1900" dirty="0"/>
              <a:t>The Writing Center (CLAS)</a:t>
            </a:r>
          </a:p>
          <a:p>
            <a:pPr marL="469900" lvl="1">
              <a:lnSpc>
                <a:spcPct val="120000"/>
              </a:lnSpc>
              <a:spcBef>
                <a:spcPts val="600"/>
              </a:spcBef>
            </a:pPr>
            <a:r>
              <a:rPr lang="en-US" sz="1900" dirty="0"/>
              <a:t>Hanson Center for Communication (Eng)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sz="2200" dirty="0"/>
              <a:t>Funding Agencies and Other</a:t>
            </a:r>
          </a:p>
          <a:p>
            <a:pPr marL="469900" lvl="1">
              <a:lnSpc>
                <a:spcPct val="120000"/>
              </a:lnSpc>
              <a:spcBef>
                <a:spcPts val="600"/>
              </a:spcBef>
            </a:pPr>
            <a:r>
              <a:rPr lang="en-US" sz="1900" dirty="0"/>
              <a:t>National Institutes of Health (NIH, NAIAD)</a:t>
            </a:r>
          </a:p>
          <a:p>
            <a:pPr marL="469900" lvl="1">
              <a:lnSpc>
                <a:spcPct val="120000"/>
              </a:lnSpc>
              <a:spcBef>
                <a:spcPts val="600"/>
              </a:spcBef>
            </a:pPr>
            <a:r>
              <a:rPr lang="en-US" sz="1900" dirty="0"/>
              <a:t>Open Grants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BA841D0-8A04-46BC-8FEC-B150630AF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Scientific Editing and Research Communication Core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DF763B-25D3-D96F-9E3F-0C3EF877B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152" y="42058"/>
            <a:ext cx="4460725" cy="62436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09275A-C9FD-F471-B1C7-A84C868C3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66475" y="6481813"/>
            <a:ext cx="6938075" cy="30777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https://</a:t>
            </a:r>
            <a:r>
              <a:rPr lang="en-US" sz="1400" dirty="0" err="1">
                <a:solidFill>
                  <a:srgbClr val="0070C0"/>
                </a:solidFill>
              </a:rPr>
              <a:t>sercc.medicine.uiowa.edu</a:t>
            </a:r>
            <a:r>
              <a:rPr lang="en-US" sz="1400" dirty="0">
                <a:solidFill>
                  <a:srgbClr val="0070C0"/>
                </a:solidFill>
              </a:rPr>
              <a:t>/resources/writing-grants#accordion-item-1116-5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AB63D86-59D4-0F9F-A054-27F9E545E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90946" y="4088375"/>
            <a:ext cx="2139206" cy="1032265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1E8B550-D076-2726-1663-17490FE0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61849" y="5779008"/>
            <a:ext cx="1604711" cy="506688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267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355FF-CA3B-A804-E230-CC926CF77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588D1BC-C5A6-B71E-461D-89A85017F57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49325" y="498296"/>
            <a:ext cx="9413875" cy="89611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Recent NIH Fellowship Webinars (2025):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6CD891-9095-60C7-E7E9-B1C4F7013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324" y="1672720"/>
            <a:ext cx="6237289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7338" indent="-2730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i="0" dirty="0">
                <a:cs typeface="Helvetic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Focus on Fellowships: Part 1</a:t>
            </a:r>
            <a:endParaRPr lang="en-US" i="0" dirty="0">
              <a:cs typeface="Helvetica"/>
            </a:endParaRPr>
          </a:p>
          <a:p>
            <a:pPr marL="749300" lvl="1" indent="-317500">
              <a:spcBef>
                <a:spcPts val="600"/>
              </a:spcBef>
              <a:buFont typeface="System Font Regular"/>
              <a:buChar char="–"/>
            </a:pPr>
            <a:r>
              <a:rPr lang="en-US" sz="1600" i="0" dirty="0">
                <a:cs typeface="Helvetica"/>
              </a:rPr>
              <a:t>General overview of fellowships</a:t>
            </a:r>
          </a:p>
          <a:p>
            <a:pPr marL="287338" indent="-27305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i="0" u="sng" dirty="0">
                <a:cs typeface="Helvetica"/>
              </a:rPr>
              <a:t>Fo</a:t>
            </a:r>
            <a:r>
              <a:rPr lang="en-US" i="0" dirty="0">
                <a:cs typeface="Helvetic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cus on Fellowships: Part 2 </a:t>
            </a:r>
            <a:r>
              <a:rPr lang="en-US" i="0" dirty="0">
                <a:cs typeface="Helvetica"/>
              </a:rPr>
              <a:t>– Information for Candidates</a:t>
            </a:r>
          </a:p>
          <a:p>
            <a:pPr marL="742950" lvl="1" indent="-285750">
              <a:spcBef>
                <a:spcPts val="600"/>
              </a:spcBef>
              <a:buFont typeface="System Font Regular"/>
              <a:buChar char="–"/>
            </a:pPr>
            <a:r>
              <a:rPr lang="en-US" sz="1600" i="0" dirty="0">
                <a:cs typeface="Helvetica"/>
              </a:rPr>
              <a:t>More details on instructions to use</a:t>
            </a:r>
            <a:endParaRPr lang="en-US" sz="1600" dirty="0">
              <a:cs typeface="Helvetica"/>
            </a:endParaRPr>
          </a:p>
          <a:p>
            <a:pPr marL="285750" indent="-285750" fontAlgn="ctr">
              <a:spcBef>
                <a:spcPts val="240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u="sng" dirty="0"/>
              <a:t>Focus on Fellowships Part 3</a:t>
            </a:r>
            <a:r>
              <a:rPr lang="en-US" dirty="0"/>
              <a:t> – Fellowship Application Review</a:t>
            </a:r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u="sng" dirty="0"/>
              <a:t>Focus on Fellowships Part 4 </a:t>
            </a:r>
            <a:r>
              <a:rPr lang="en-US" dirty="0"/>
              <a:t>–  Information for Sponsors</a:t>
            </a:r>
          </a:p>
          <a:p>
            <a:pPr marL="742950" lvl="1" indent="-285750">
              <a:spcBef>
                <a:spcPts val="1200"/>
              </a:spcBef>
              <a:buFont typeface="System Font Regular"/>
              <a:buChar char="–"/>
            </a:pPr>
            <a:endParaRPr lang="en-US" sz="1600" i="0" dirty="0">
              <a:cs typeface="Helvetica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1D3F3AA-EEC2-7776-3609-503F13433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</p:spPr>
        <p:txBody>
          <a:bodyPr/>
          <a:lstStyle/>
          <a:p>
            <a:r>
              <a:rPr lang="en-US" dirty="0">
                <a:latin typeface="+mn-lt"/>
              </a:rPr>
              <a:t>Scientific Editing and Research Communication Core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47B97-F5F5-07B7-D9C6-F2B8A92A1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3751" y="5422782"/>
            <a:ext cx="1013965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0070C0"/>
                </a:solidFill>
              </a:rPr>
              <a:t>NIH “Focus on Fellowships” series: an Overview of the Changes” Home page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0070C0"/>
                </a:solidFill>
                <a:hlinkClick r:id="rId5"/>
              </a:rPr>
              <a:t>https://www.youtube.com/playlist?list=PLOEUwSnjvqBKiRa5iTl7LpOY1MJgiZF0F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0070C0"/>
                </a:solidFill>
                <a:hlinkClick r:id="rId6"/>
              </a:rPr>
              <a:t>https://sercc.medicine.uiowa.edu/resources/writing-grants#accordion-item-1116-4</a:t>
            </a:r>
            <a:endParaRPr lang="en-US" sz="1400" dirty="0">
              <a:solidFill>
                <a:srgbClr val="0070C0"/>
              </a:solidFill>
            </a:endParaRPr>
          </a:p>
        </p:txBody>
      </p:sp>
      <p:pic>
        <p:nvPicPr>
          <p:cNvPr id="5" name="Picture 4" descr="Screenshot of NIH recordings about how to write a good Fellowship application">
            <a:extLst>
              <a:ext uri="{FF2B5EF4-FFF2-40B4-BE49-F238E27FC236}">
                <a16:creationId xmlns:a16="http://schemas.microsoft.com/office/drawing/2014/main" id="{AABA8E67-1E8A-0FAE-8D39-4015FFA35B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5498" y="1461183"/>
            <a:ext cx="5577724" cy="29250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3964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CE73C-2642-D8C3-4660-24D60B166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88E14FD-4298-93E7-E0F7-A9261AE830F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2502" y="909524"/>
            <a:ext cx="10587226" cy="163121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Roboto Black" panose="02000000000000000000" pitchFamily="2" charset="0"/>
                <a:cs typeface="Arial" panose="020B0604020202020204" pitchFamily="34" charset="0"/>
              </a:rPr>
              <a:t>Tips </a:t>
            </a:r>
            <a:r>
              <a:rPr lang="en-US" sz="4000" b="0" dirty="0"/>
              <a:t>F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Roboto Black" panose="02000000000000000000" pitchFamily="2" charset="0"/>
                <a:cs typeface="Arial" panose="020B0604020202020204" pitchFamily="34" charset="0"/>
              </a:rPr>
              <a:t>rom Faculty and SERCC Students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ADDD523-6E9F-9DBA-9F44-DF5779EDF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32653" y="2540740"/>
            <a:ext cx="7126694" cy="4160280"/>
            <a:chOff x="4689739" y="1609709"/>
            <a:chExt cx="7126694" cy="4160280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355DB3FD-6955-22B9-8AB8-CB0398FC8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81468" y="1609709"/>
              <a:ext cx="4140596" cy="416028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329B4BC-D221-83C0-C639-B66491F78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8703080" y="2621589"/>
              <a:ext cx="3113353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</a:rPr>
                <a:t>Candidate’s Goals, Preparedness, Potential</a:t>
              </a:r>
            </a:p>
            <a:p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</a:rPr>
                <a:t>Training, Activities, and Timeline</a:t>
              </a:r>
            </a:p>
            <a:p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</a:rPr>
                <a:t>Student’s </a:t>
              </a:r>
              <a:r>
                <a:rPr lang="en-US" sz="1200" dirty="0" err="1">
                  <a:solidFill>
                    <a:schemeClr val="accent5">
                      <a:lumMod val="75000"/>
                    </a:schemeClr>
                  </a:solidFill>
                </a:rPr>
                <a:t>Biosketch</a:t>
              </a:r>
              <a:endParaRPr lang="en-US" sz="1200" dirty="0">
                <a:solidFill>
                  <a:schemeClr val="accent5">
                    <a:lumMod val="75000"/>
                  </a:schemeClr>
                </a:solidFill>
              </a:endParaRPr>
            </a:p>
            <a:p>
              <a:r>
                <a:rPr lang="en-US" sz="1200" dirty="0">
                  <a:solidFill>
                    <a:srgbClr val="7030A0"/>
                  </a:solidFill>
                </a:rPr>
                <a:t>Sponsor(s)’ Commitment (Statements)</a:t>
              </a:r>
            </a:p>
            <a:p>
              <a:r>
                <a:rPr lang="en-US" sz="1200" dirty="0">
                  <a:solidFill>
                    <a:srgbClr val="7030A0"/>
                  </a:solidFill>
                </a:rPr>
                <a:t>Sponsor(s)’ </a:t>
              </a:r>
              <a:r>
                <a:rPr lang="en-US" sz="1200" dirty="0" err="1">
                  <a:solidFill>
                    <a:srgbClr val="7030A0"/>
                  </a:solidFill>
                </a:rPr>
                <a:t>Biosketch</a:t>
              </a:r>
              <a:r>
                <a:rPr lang="en-US" sz="1200" dirty="0">
                  <a:solidFill>
                    <a:srgbClr val="7030A0"/>
                  </a:solidFill>
                </a:rPr>
                <a:t>(es)</a:t>
              </a:r>
            </a:p>
            <a:p>
              <a:r>
                <a:rPr lang="en-US" sz="1200" dirty="0">
                  <a:solidFill>
                    <a:srgbClr val="0070C0"/>
                  </a:solidFill>
                </a:rPr>
                <a:t>Referee Letters</a:t>
              </a:r>
            </a:p>
            <a:p>
              <a:r>
                <a:rPr lang="en-US" sz="1200" dirty="0">
                  <a:solidFill>
                    <a:srgbClr val="0070C0"/>
                  </a:solidFill>
                </a:rPr>
                <a:t>Institutional Commitment</a:t>
              </a:r>
            </a:p>
            <a:p>
              <a:endParaRPr lang="en-US" sz="1600" dirty="0">
                <a:solidFill>
                  <a:srgbClr val="65A567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742CEDB-F75B-FCB2-9AFE-E8D4B8334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4689739" y="2621589"/>
              <a:ext cx="3501280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1" algn="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</a:rPr>
                <a:t>Project Summary/Abstract</a:t>
              </a:r>
            </a:p>
            <a:p>
              <a:pPr lvl="1" algn="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</a:rPr>
                <a:t>Project Narrative</a:t>
              </a:r>
            </a:p>
            <a:p>
              <a:pPr algn="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</a:rPr>
                <a:t>Research Training Project Specific Aims</a:t>
              </a:r>
            </a:p>
            <a:p>
              <a:pPr algn="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</a:rPr>
                <a:t>Research Training Project Strategy</a:t>
              </a:r>
            </a:p>
            <a:p>
              <a:pPr algn="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</a:rPr>
                <a:t>Facilities and Resources, Equipment</a:t>
              </a:r>
            </a:p>
            <a:p>
              <a:pPr algn="r"/>
              <a:r>
                <a:rPr lang="en-US" sz="1200" dirty="0">
                  <a:solidFill>
                    <a:schemeClr val="accent5">
                      <a:lumMod val="75000"/>
                    </a:schemeClr>
                  </a:solidFill>
                </a:rPr>
                <a:t>Training in the Responsible Conduct of Research</a:t>
              </a:r>
            </a:p>
            <a:p>
              <a:pPr algn="r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 (for resubmissions only)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B65E8E2-2E1F-2E65-0913-AFBAEB27A535}"/>
                </a:ext>
              </a:extLst>
            </p:cNvPr>
            <p:cNvSpPr txBox="1"/>
            <p:nvPr/>
          </p:nvSpPr>
          <p:spPr>
            <a:xfrm>
              <a:off x="6142060" y="2047603"/>
              <a:ext cx="2048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Research Strategy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94A039-D0DA-5C42-2677-3E0601827F41}"/>
                </a:ext>
              </a:extLst>
            </p:cNvPr>
            <p:cNvSpPr txBox="1"/>
            <p:nvPr/>
          </p:nvSpPr>
          <p:spPr>
            <a:xfrm>
              <a:off x="8703080" y="2047603"/>
              <a:ext cx="15327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Training Plan</a:t>
              </a:r>
              <a:endParaRPr lang="en-US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62202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19182-5635-6802-213C-55E6D7C08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95A810E6-FF38-26D3-68EC-742976D2D1E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07717" y="455510"/>
            <a:ext cx="9931268" cy="89611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 Recurring Theme: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6DA551-0A14-74AD-510E-A42FA1E9F280}"/>
              </a:ext>
            </a:extLst>
          </p:cNvPr>
          <p:cNvSpPr txBox="1"/>
          <p:nvPr/>
        </p:nvSpPr>
        <p:spPr>
          <a:xfrm>
            <a:off x="907717" y="1563996"/>
            <a:ext cx="1062432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It is essential to show connection/complementarity/balance between the: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Research Strategy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Training Plan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B26AA70-1E62-E966-F324-A2A9BD011CF5}"/>
              </a:ext>
            </a:extLst>
          </p:cNvPr>
          <p:cNvSpPr/>
          <p:nvPr/>
        </p:nvSpPr>
        <p:spPr>
          <a:xfrm>
            <a:off x="4151376" y="2560320"/>
            <a:ext cx="7380669" cy="3564733"/>
          </a:xfrm>
          <a:prstGeom prst="roundRect">
            <a:avLst/>
          </a:prstGeom>
          <a:solidFill>
            <a:srgbClr val="0070C0">
              <a:alpha val="3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Input from a UI Faculty member, April 2026:</a:t>
            </a:r>
          </a:p>
          <a:p>
            <a:r>
              <a:rPr lang="en-US" i="1" dirty="0">
                <a:solidFill>
                  <a:schemeClr val="tx1"/>
                </a:solidFill>
              </a:rPr>
              <a:t>I served on study section for F31/F32s this year and was struck by how different the review process is compared to even a year ago. </a:t>
            </a:r>
          </a:p>
          <a:p>
            <a:endParaRPr lang="en-US" i="1" dirty="0">
              <a:solidFill>
                <a:schemeClr val="tx1"/>
              </a:solidFill>
            </a:endParaRP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So much emphasis on the training plan </a:t>
            </a:r>
          </a:p>
          <a:p>
            <a:pPr marL="742950" lvl="1" indent="-285750">
              <a:buFont typeface="System Font Regular"/>
              <a:buChar char="—"/>
            </a:pPr>
            <a:r>
              <a:rPr lang="en-US" sz="1600" i="1" dirty="0">
                <a:solidFill>
                  <a:schemeClr val="tx1"/>
                </a:solidFill>
              </a:rPr>
              <a:t>How it connects the self assessment to future goals and </a:t>
            </a:r>
          </a:p>
          <a:p>
            <a:pPr marL="742950" lvl="1" indent="-285750">
              <a:buFont typeface="System Font Regular"/>
              <a:buChar char="—"/>
            </a:pPr>
            <a:r>
              <a:rPr lang="en-US" sz="1600" i="1" dirty="0">
                <a:solidFill>
                  <a:schemeClr val="tx1"/>
                </a:solidFill>
              </a:rPr>
              <a:t>How the sponsor and research plan are well integrated with the goals of the training plan. </a:t>
            </a:r>
          </a:p>
          <a:p>
            <a:pPr marL="742950" lvl="1" indent="-285750">
              <a:buFont typeface="System Font Regular"/>
              <a:buChar char="—"/>
            </a:pPr>
            <a:endParaRPr lang="en-US" i="1" dirty="0">
              <a:solidFill>
                <a:schemeClr val="tx1"/>
              </a:solidFill>
            </a:endParaRP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Having a well funded lab or established investigator as a sponsor is no longer needed – and comments about this are unallowable.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D802D0-0A6C-E019-DFB8-87C3550DF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852829" y="6467669"/>
            <a:ext cx="4679216" cy="3182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Scientific Editing and Research Communication Core</a:t>
            </a:r>
          </a:p>
        </p:txBody>
      </p:sp>
      <p:pic>
        <p:nvPicPr>
          <p:cNvPr id="5" name="Image 1">
            <a:extLst>
              <a:ext uri="{FF2B5EF4-FFF2-40B4-BE49-F238E27FC236}">
                <a16:creationId xmlns:a16="http://schemas.microsoft.com/office/drawing/2014/main" id="{D44ACEBE-F714-54BC-BDE7-6F043B423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06317" y="3316591"/>
            <a:ext cx="2813182" cy="280846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1565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D97FB5-4FAC-4C6D-BC0D-9BACECA58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8" y="526777"/>
            <a:ext cx="10733979" cy="869089"/>
          </a:xfrm>
        </p:spPr>
        <p:txBody>
          <a:bodyPr>
            <a:normAutofit/>
          </a:bodyPr>
          <a:lstStyle/>
          <a:p>
            <a:r>
              <a:rPr lang="en-US" sz="3200" b="0" dirty="0"/>
              <a:t>Tips From the “Getting a Fellowship Guide”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576879-39D0-4859-8247-F41B88982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853" y="1686758"/>
            <a:ext cx="4397647" cy="754602"/>
          </a:xfrm>
        </p:spPr>
        <p:txBody>
          <a:bodyPr anchor="t"/>
          <a:lstStyle/>
          <a:p>
            <a:r>
              <a:rPr lang="en-US" b="0" dirty="0"/>
              <a:t>For Trainees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C0861B-D075-492B-23A7-FA41D01636F1}"/>
              </a:ext>
            </a:extLst>
          </p:cNvPr>
          <p:cNvSpPr txBox="1"/>
          <p:nvPr/>
        </p:nvSpPr>
        <p:spPr>
          <a:xfrm>
            <a:off x="947853" y="2352117"/>
            <a:ext cx="5029200" cy="3895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lvl="0" indent="-23336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Submit your proposal: an application that is never submitted has no chance of being funded.</a:t>
            </a:r>
          </a:p>
          <a:p>
            <a:pPr marL="233363" lvl="0" indent="-23336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Make it high quality: a weak proposal will not be funded but a strong and clearly articulated proposal has a chance.</a:t>
            </a:r>
          </a:p>
          <a:p>
            <a:pPr marL="233363" lvl="0" indent="-23336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Balance the training plan and the research plan:                                       the proposed training is as important as the proposed research.</a:t>
            </a:r>
          </a:p>
          <a:p>
            <a:pPr marL="233363" lvl="0" indent="-23336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Coordinate with your mentor: input from your mentor is key and reviewers want to know that you are on the same page.</a:t>
            </a:r>
          </a:p>
          <a:p>
            <a:pPr marL="233363" lvl="0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Start early and have fun: once you start this formal exercise, you may find that it leads you in exciting new directions.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1750A3-F7A6-49F3-859D-63EFBB79972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487" y="1676706"/>
            <a:ext cx="4800224" cy="754602"/>
          </a:xfrm>
        </p:spPr>
        <p:txBody>
          <a:bodyPr anchor="t"/>
          <a:lstStyle/>
          <a:p>
            <a:r>
              <a:rPr lang="en-US" b="0" dirty="0"/>
              <a:t>For Mentors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508D3E-8DC3-AFFE-3CE1-FBF0719E18FB}"/>
              </a:ext>
            </a:extLst>
          </p:cNvPr>
          <p:cNvSpPr txBox="1"/>
          <p:nvPr/>
        </p:nvSpPr>
        <p:spPr>
          <a:xfrm>
            <a:off x="6319487" y="2352118"/>
            <a:ext cx="507492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lvl="0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Steer trainees to resources as early as possible, including an administrative contact who can help them submit their application.</a:t>
            </a:r>
          </a:p>
          <a:p>
            <a:pPr marL="233363" lvl="0" indent="-2333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Coordinate with trainees on the training plan, e.g., for NIH Fellowship applications: </a:t>
            </a:r>
          </a:p>
          <a:p>
            <a:pPr marL="522288" lvl="1" indent="-222250">
              <a:spcAft>
                <a:spcPts val="300"/>
              </a:spcAft>
              <a:buFont typeface="System Font Regular"/>
              <a:buChar char="—"/>
            </a:pPr>
            <a:r>
              <a:rPr lang="en-US" sz="1400" dirty="0"/>
              <a:t>What you write in the “</a:t>
            </a:r>
            <a:r>
              <a:rPr lang="en-US" sz="1400" dirty="0">
                <a:solidFill>
                  <a:srgbClr val="7030A0"/>
                </a:solidFill>
              </a:rPr>
              <a:t>Sponsor(s) Commitment</a:t>
            </a:r>
            <a:r>
              <a:rPr lang="en-US" sz="1400" dirty="0"/>
              <a:t>” document must align with </a:t>
            </a:r>
          </a:p>
          <a:p>
            <a:pPr marL="522288" lvl="1" indent="-222250">
              <a:spcAft>
                <a:spcPts val="600"/>
              </a:spcAft>
              <a:buFont typeface="System Font Regular"/>
              <a:buChar char="—"/>
            </a:pPr>
            <a:r>
              <a:rPr lang="en-US" sz="1400" dirty="0"/>
              <a:t>What they write in the “</a:t>
            </a:r>
            <a:r>
              <a:rPr lang="en-US" sz="1400" dirty="0">
                <a:solidFill>
                  <a:srgbClr val="65A567"/>
                </a:solidFill>
              </a:rPr>
              <a:t>Training Activities and Timeline</a:t>
            </a:r>
            <a:r>
              <a:rPr lang="en-US" sz="1400" dirty="0"/>
              <a:t>” and “</a:t>
            </a:r>
            <a:r>
              <a:rPr lang="en-US" sz="1400" dirty="0">
                <a:solidFill>
                  <a:srgbClr val="65A567"/>
                </a:solidFill>
              </a:rPr>
              <a:t>Candidate's Goals, Preparedness, and Potential</a:t>
            </a:r>
            <a:r>
              <a:rPr lang="en-US" sz="1400" dirty="0"/>
              <a:t>” documents.</a:t>
            </a:r>
          </a:p>
          <a:p>
            <a:pPr marL="233363" lvl="0" indent="-2333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Tailor the documents you provide specifically to each trainee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71D514-E29F-AA42-E66F-AACF98E7FC9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2484925" y="6018538"/>
            <a:ext cx="72221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sz="1400" dirty="0">
                <a:solidFill>
                  <a:srgbClr val="0070C0"/>
                </a:solidFill>
              </a:rPr>
              <a:t>https://ogps.medicine.uiowa.edu/getting-fellowship (Chapter 1)</a:t>
            </a:r>
            <a:endParaRPr lang="en-US" sz="1400" u="sng" dirty="0">
              <a:solidFill>
                <a:srgbClr val="0070C0"/>
              </a:solidFill>
            </a:endParaRP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72C2FC5C-3C61-7858-75C6-ACF44AA63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+mn-lt"/>
              </a:rPr>
              <a:t>Scientific Editing and Research Communication Core</a:t>
            </a:r>
          </a:p>
        </p:txBody>
      </p:sp>
    </p:spTree>
    <p:extLst>
      <p:ext uri="{BB962C8B-B14F-4D97-AF65-F5344CB8AC3E}">
        <p14:creationId xmlns:p14="http://schemas.microsoft.com/office/powerpoint/2010/main" val="1610178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2BB47-699E-2DCE-8BA2-4C4BEC042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64E9AD2-7620-CB7F-4FBB-14AF742EB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8" y="526777"/>
            <a:ext cx="10733979" cy="869089"/>
          </a:xfrm>
        </p:spPr>
        <p:txBody>
          <a:bodyPr>
            <a:normAutofit fontScale="90000"/>
          </a:bodyPr>
          <a:lstStyle/>
          <a:p>
            <a:r>
              <a:rPr lang="en-US" sz="3200" b="0" dirty="0"/>
              <a:t>Tips From SERCC Students Who Have Applied for Fellowships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3E819A-56DB-0D8F-E27F-927682741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853" y="1686758"/>
            <a:ext cx="4397647" cy="754602"/>
          </a:xfrm>
        </p:spPr>
        <p:txBody>
          <a:bodyPr anchor="t"/>
          <a:lstStyle/>
          <a:p>
            <a:r>
              <a:rPr lang="en-US" b="0" dirty="0"/>
              <a:t>On Timing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0D95D6-11FF-B572-5CB4-37A2A317FFC7}"/>
              </a:ext>
            </a:extLst>
          </p:cNvPr>
          <p:cNvSpPr txBox="1"/>
          <p:nvPr/>
        </p:nvSpPr>
        <p:spPr>
          <a:xfrm>
            <a:off x="947851" y="2209022"/>
            <a:ext cx="5029200" cy="4052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lvl="0" indent="-23336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Did not appreciate how long it would take to write components besides the research plan</a:t>
            </a:r>
          </a:p>
          <a:p>
            <a:pPr marL="233363" lvl="0" indent="-2333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Recommendations for writing efficiently:</a:t>
            </a:r>
          </a:p>
          <a:p>
            <a:pPr marL="525463" lvl="1" indent="-293688">
              <a:spcAft>
                <a:spcPts val="300"/>
              </a:spcAft>
              <a:buFont typeface="System Font Regular"/>
              <a:buChar char="—"/>
            </a:pPr>
            <a:r>
              <a:rPr lang="en-US" sz="1400" dirty="0"/>
              <a:t>The grant is a good checklist task; set mini-deadlines e.g., break Specific Aims into chunks</a:t>
            </a:r>
          </a:p>
          <a:p>
            <a:pPr marL="525463" lvl="1" indent="-293688">
              <a:spcAft>
                <a:spcPts val="800"/>
              </a:spcAft>
              <a:buFont typeface="System Font Regular"/>
              <a:buChar char="—"/>
            </a:pPr>
            <a:r>
              <a:rPr lang="en-US" sz="1400" dirty="0"/>
              <a:t>Give yourself tasks by section (half a day to one day)</a:t>
            </a:r>
          </a:p>
          <a:p>
            <a:pPr marL="233363" lvl="0" indent="-2333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Write the science part first and sleep on it for a few days before coming back to edit</a:t>
            </a:r>
          </a:p>
          <a:p>
            <a:pPr marL="525463" lvl="1" indent="-309563">
              <a:spcAft>
                <a:spcPts val="300"/>
              </a:spcAft>
              <a:buFont typeface="System Font Regular"/>
              <a:buChar char="—"/>
            </a:pPr>
            <a:r>
              <a:rPr lang="en-US" sz="1400" dirty="0"/>
              <a:t>Writing the science is daunting and cerebrally taxing</a:t>
            </a:r>
          </a:p>
          <a:p>
            <a:pPr marL="525463" lvl="1" indent="-309563">
              <a:spcAft>
                <a:spcPts val="800"/>
              </a:spcAft>
              <a:buFont typeface="System Font Regular"/>
              <a:buChar char="—"/>
            </a:pPr>
            <a:r>
              <a:rPr lang="en-US" sz="1400" dirty="0"/>
              <a:t>Have multiple tasks going in parallel </a:t>
            </a:r>
          </a:p>
          <a:p>
            <a:pPr marL="233363" lvl="0" indent="-23336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Write the parts that require less energy between the hard parts</a:t>
            </a:r>
          </a:p>
          <a:p>
            <a:pPr marL="233363" lvl="0" indent="-23336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Whatever the deadline is, you need to submit to the UI Division of Sponsored Programs a week ahead of time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09C629-54C9-9443-9007-00788B62B36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487" y="1676706"/>
            <a:ext cx="4800224" cy="754602"/>
          </a:xfrm>
        </p:spPr>
        <p:txBody>
          <a:bodyPr anchor="t"/>
          <a:lstStyle/>
          <a:p>
            <a:r>
              <a:rPr lang="en-US" b="0" dirty="0"/>
              <a:t>On Training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FCDD61-B20B-7627-6149-D8D0FC942861}"/>
              </a:ext>
            </a:extLst>
          </p:cNvPr>
          <p:cNvSpPr txBox="1"/>
          <p:nvPr/>
        </p:nvSpPr>
        <p:spPr>
          <a:xfrm>
            <a:off x="6319487" y="2209022"/>
            <a:ext cx="50292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lvl="0" indent="-2333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Multi-disciplinarity can be viewed positively: </a:t>
            </a:r>
          </a:p>
          <a:p>
            <a:pPr marL="571500" lvl="1" indent="-277813">
              <a:spcAft>
                <a:spcPts val="300"/>
              </a:spcAft>
              <a:buFont typeface="System Font Regular"/>
              <a:buChar char="—"/>
            </a:pPr>
            <a:r>
              <a:rPr lang="en-US" sz="1400" dirty="0"/>
              <a:t>May need to have more than one mentor (also called sponsors)</a:t>
            </a:r>
          </a:p>
          <a:p>
            <a:pPr marL="571500" lvl="1" indent="-277813">
              <a:spcAft>
                <a:spcPts val="300"/>
              </a:spcAft>
              <a:buFont typeface="System Font Regular"/>
              <a:buChar char="—"/>
            </a:pPr>
            <a:r>
              <a:rPr lang="en-US" sz="1400" dirty="0"/>
              <a:t>Co-Mentors (co-sponsors) should have complementary skillsets</a:t>
            </a:r>
          </a:p>
          <a:p>
            <a:pPr marL="571500" lvl="1" indent="-277813">
              <a:spcAft>
                <a:spcPts val="300"/>
              </a:spcAft>
              <a:buFont typeface="System Font Regular"/>
              <a:buChar char="—"/>
            </a:pPr>
            <a:r>
              <a:rPr lang="en-US" sz="1400" dirty="0"/>
              <a:t>For MD/PhD students with a PhD as mentor, may need a co-mentor with an MD to cover translational aspects, especially if doing clinical research</a:t>
            </a:r>
          </a:p>
          <a:p>
            <a:pPr marL="571500" lvl="1" indent="-277813">
              <a:spcAft>
                <a:spcPts val="300"/>
              </a:spcAft>
              <a:buFont typeface="System Font Regular"/>
              <a:buChar char="—"/>
            </a:pPr>
            <a:r>
              <a:rPr lang="en-US" sz="1400" dirty="0"/>
              <a:t>It may be beneficial to have the mentor and co-mentor write their statement together; it must be clear that both contributed significantly</a:t>
            </a:r>
          </a:p>
          <a:p>
            <a:pPr marL="571500" lvl="1" indent="-277813">
              <a:spcAft>
                <a:spcPts val="600"/>
              </a:spcAft>
              <a:buFont typeface="System Font Regular"/>
              <a:buChar char="—"/>
            </a:pPr>
            <a:r>
              <a:rPr lang="en-US" sz="1400" dirty="0"/>
              <a:t>Explain frequency of meetings with mentor, and co-mentor, if relevant (e.g., every 2 weeks for co-mentor)</a:t>
            </a:r>
          </a:p>
          <a:p>
            <a:pPr marL="233363" lvl="0" indent="-23336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Training potential must be obvious from proposal</a:t>
            </a:r>
          </a:p>
          <a:p>
            <a:pPr marL="571500" lvl="1" indent="-277813">
              <a:spcAft>
                <a:spcPts val="600"/>
              </a:spcAft>
              <a:buFont typeface="System Font Regular"/>
              <a:buChar char="—"/>
            </a:pPr>
            <a:r>
              <a:rPr lang="en-US" sz="1400" dirty="0"/>
              <a:t>May need to explain if you already have many skills</a:t>
            </a: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693D263C-3C9E-50C4-755D-B27F1A7E0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+mn-lt"/>
              </a:rPr>
              <a:t>Scientific Editing and Research Communication Core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6D1870A-8E89-7012-57F3-DC56CCADD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00413" y="2081238"/>
            <a:ext cx="700140" cy="70014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3F34596-B9CB-73AA-33FB-72278D11A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04630" y="1401146"/>
            <a:ext cx="1030162" cy="103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882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C91A6-96CE-30F1-C2DA-570EDC940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8190D2B-0390-3934-0292-CCFE3B9E3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8" y="526777"/>
            <a:ext cx="10733979" cy="869089"/>
          </a:xfrm>
        </p:spPr>
        <p:txBody>
          <a:bodyPr>
            <a:normAutofit fontScale="90000"/>
          </a:bodyPr>
          <a:lstStyle/>
          <a:p>
            <a:r>
              <a:rPr lang="en-US" sz="3200" b="0" dirty="0"/>
              <a:t>Tips From SERCC Students Who Have Applied for Fellowships </a:t>
            </a:r>
            <a:r>
              <a:rPr lang="en-US" sz="3200" b="0" dirty="0">
                <a:solidFill>
                  <a:schemeClr val="bg1"/>
                </a:solidFill>
              </a:rPr>
              <a:t>#2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83437E-AF80-63C0-0B97-4805D51C0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853" y="1686758"/>
            <a:ext cx="4397647" cy="754602"/>
          </a:xfrm>
        </p:spPr>
        <p:txBody>
          <a:bodyPr anchor="t"/>
          <a:lstStyle/>
          <a:p>
            <a:r>
              <a:rPr lang="en-US" b="0" dirty="0"/>
              <a:t>Work with your Program Official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F5194A-739E-A754-91D8-064A43010E2B}"/>
              </a:ext>
            </a:extLst>
          </p:cNvPr>
          <p:cNvSpPr txBox="1"/>
          <p:nvPr/>
        </p:nvSpPr>
        <p:spPr>
          <a:xfrm>
            <a:off x="947851" y="2209022"/>
            <a:ext cx="50292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An established rapport with the NIH Program Official was helpful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Was able to find extra money for the resubmitted application even though it didn’t quite cross the payline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F185A-AF34-E93D-9390-E2A663F07A2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487" y="1676706"/>
            <a:ext cx="4800224" cy="754602"/>
          </a:xfrm>
        </p:spPr>
        <p:txBody>
          <a:bodyPr anchor="t"/>
          <a:lstStyle/>
          <a:p>
            <a:r>
              <a:rPr lang="en-US" b="0" dirty="0"/>
              <a:t>Use schematics if possible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2503F3-60A8-10AE-FF14-B5B10C7D2827}"/>
              </a:ext>
            </a:extLst>
          </p:cNvPr>
          <p:cNvSpPr txBox="1"/>
          <p:nvPr/>
        </p:nvSpPr>
        <p:spPr>
          <a:xfrm>
            <a:off x="6319487" y="2209022"/>
            <a:ext cx="5029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It helped to include a schematic of the experimental system</a:t>
            </a:r>
          </a:p>
          <a:p>
            <a:pPr marL="800100" lvl="1" indent="-342900">
              <a:spcAft>
                <a:spcPts val="1200"/>
              </a:spcAft>
              <a:buFont typeface="System Font Regular"/>
              <a:buChar char="—"/>
            </a:pPr>
            <a:r>
              <a:rPr lang="en-US" dirty="0"/>
              <a:t>Helped break up text </a:t>
            </a:r>
          </a:p>
          <a:p>
            <a:pPr marL="801688" lvl="1" indent="-344488">
              <a:spcAft>
                <a:spcPts val="1200"/>
              </a:spcAft>
              <a:buFont typeface="System Font Regular"/>
              <a:buChar char="—"/>
            </a:pPr>
            <a:r>
              <a:rPr lang="en-US" dirty="0"/>
              <a:t>Showed what was being done more effectively than writing it</a:t>
            </a: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7EA42068-CC80-3CFD-0501-B6BAC0049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75729" y="6450817"/>
            <a:ext cx="4679216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+mn-lt"/>
              </a:rPr>
              <a:t>Scientific Editing and Research Communication Core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2D7B0E-DF9B-2AFA-FE65-1BCA49E6D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638353" y="4611000"/>
            <a:ext cx="2616592" cy="1381837"/>
            <a:chOff x="9257899" y="2009168"/>
            <a:chExt cx="2934101" cy="167080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63E46F-2076-DA7C-7311-3EBF82B44A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57899" y="2009168"/>
              <a:ext cx="2934101" cy="167080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D1A3049-29B2-7A1E-2FE1-CAA874C45927}"/>
                </a:ext>
              </a:extLst>
            </p:cNvPr>
            <p:cNvSpPr txBox="1"/>
            <p:nvPr/>
          </p:nvSpPr>
          <p:spPr>
            <a:xfrm>
              <a:off x="9257899" y="3341418"/>
              <a:ext cx="9284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rgbClr val="873E55"/>
                  </a:solidFill>
                </a:rPr>
                <a:t>Image created</a:t>
              </a:r>
            </a:p>
            <a:p>
              <a:r>
                <a:rPr lang="en-US" sz="800" dirty="0">
                  <a:solidFill>
                    <a:srgbClr val="873E55"/>
                  </a:solidFill>
                </a:rPr>
                <a:t>using </a:t>
              </a:r>
              <a:r>
                <a:rPr lang="en-US" sz="800" dirty="0" err="1">
                  <a:solidFill>
                    <a:srgbClr val="873E55"/>
                  </a:solidFill>
                </a:rPr>
                <a:t>BioRender</a:t>
              </a:r>
              <a:endParaRPr lang="en-US" sz="800" dirty="0">
                <a:solidFill>
                  <a:srgbClr val="873E5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55369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a1f1fff26086021bbda0b3b"/>
  <p:tag name="FIGURESLIDEID" val="883b1013-aa3e-447e-bf25-d02880d75541"/>
  <p:tag name="SELECTIONIDS" val="4a982cc0-7a82-474f-81c8-691423b643ec"/>
  <p:tag name="TRANSPARENTBACKGROUND" val="true"/>
  <p:tag name="VERSION" val="1780665317241"/>
  <p:tag name="TITLE" val="Yin Yang black and gold"/>
  <p:tag name="CREATORNAME" val="Christine Blaumueller"/>
  <p:tag name="DATEINSERTED" val="1780665317357"/>
  <p:tag name="DPI" val="300"/>
  <p:tag name="BIOJSON" val="{&quot;id&quot;:&quot;afeb9e67-60d4-479c-927e-2508b6ac947b&quot;,&quot;objects&quot;:{&quot;4a982cc0-7a82-474f-81c8-691423b643ec&quot;:{&quot;id&quot;:&quot;4a982cc0-7a82-474f-81c8-691423b643ec&quot;,&quot;name&quot;:&quot;image.png&quot;,&quot;type&quot;:&quot;FIGURE_OBJECT&quot;,&quot;relativeTransform&quot;:{&quot;translate&quot;:{&quot;x&quot;:-247.89409529806863,&quot;y&quot;:-69.03908348994123},&quot;rotate&quot;:0,&quot;skewX&quot;:0,&quot;scale&quot;:{&quot;x&quot;:0.6361771484574771,&quot;y&quot;:0.6361771484574771}},&quot;image&quot;:{&quot;url&quot;:&quot;https://core.services.biorender.com/api/uploads/noredirect/69eae55d8520734f72aec95b/1777001821097_57b138ad-2012-4c47-9aaa-fdaa89c023bf_icon.png&quot;,&quot;isPremium&quot;:false,&quot;isSignedURL&quot;:true,&quot;size&quot;:{&quot;x&quot;:300,&quot;y&quot;:299.16201117318434}},&quot;source&quot;:{&quot;id&quot;:&quot;69eae55d8520734f72aec95b&quot;,&quot;type&quot;:&quot;UPLOADS&quot;},&quot;isPremium&quot;:false,&quot;parent&quot;:{&quot;type&quot;:&quot;CHILD&quot;,&quot;parentId&quot;:&quot;883b1013-aa3e-447e-bf25-d02880d75541&quot;,&quot;order&quot;:&quot;4&quot;},&quot;styles&quot;:{&quot;editable&quot;:[{&quot;styleName&quot;:&quot;MONOCHROME_COLOR&quot;,&quot;index&quot;:0,&quot;color&quot;:&quot;#171717&quot;},{&quot;styleName&quot;:&quot;SATURATE&quot;,&quot;index&quot;:0,&quot;value&quot;:4}]}},&quot;883b1013-aa3e-447e-bf25-d02880d75541&quot;:{&quot;id&quot;:&quot;883b1013-aa3e-447e-bf25-d02880d75541&quot;,&quot;type&quot;:&quot;FIGURE_OBJECT&quot;,&quot;document&quot;:{&quot;type&quot;:&quot;FIGURE&quot;,&quot;canvasType&quot;:&quot;FIGURE&quot;,&quot;units&quot;:&quot;in&quot;,&quot;aspectRatio&quot;:1},&quot;parent&quot;:{&quot;parentId&quot;:&quot;afeb9e67-60d4-479c-927e-2508b6ac947b&quot;,&quot;type&quot;:&quot;DOCUMENT&quot;,&quot;order&quot;:&quot;5&quot;},&quot;layout&quot;:{&quot;sizeRatio&quot;:{&quot;x&quot;:0.7071067811865476,&quot;y&quot;:0.7071067811865476},&quot;keepAspectRatio&quot;:true}},&quot;afeb9e67-60d4-479c-927e-2508b6ac947b&quot;:{&quot;id&quot;:&quot;afeb9e67-60d4-479c-927e-2508b6ac947b&quot;,&quot;type&quot;:&quot;FIGURE_OBJECT&quot;,&quot;document&quot;:{&quot;type&quot;:&quot;DOCUMENT_GROUP&quot;,&quot;canvasType&quot;:&quot;SLIDE&quot;,&quot;units&quot;:&quot;in&quot;}}}}"/>
</p:tagLst>
</file>

<file path=ppt/theme/theme1.xml><?xml version="1.0" encoding="utf-8"?>
<a:theme xmlns:a="http://schemas.openxmlformats.org/drawingml/2006/main" name="Office Theme">
  <a:themeElements>
    <a:clrScheme name="IOWA BRAND COLORS">
      <a:dk1>
        <a:srgbClr val="000000"/>
      </a:dk1>
      <a:lt1>
        <a:srgbClr val="FFFFFF"/>
      </a:lt1>
      <a:dk2>
        <a:srgbClr val="62666A"/>
      </a:dk2>
      <a:lt2>
        <a:srgbClr val="BBBCBC"/>
      </a:lt2>
      <a:accent1>
        <a:srgbClr val="FFCD00"/>
      </a:accent1>
      <a:accent2>
        <a:srgbClr val="616669"/>
      </a:accent2>
      <a:accent3>
        <a:srgbClr val="BBBCBC"/>
      </a:accent3>
      <a:accent4>
        <a:srgbClr val="00A9E0"/>
      </a:accent4>
      <a:accent5>
        <a:srgbClr val="00AF66"/>
      </a:accent5>
      <a:accent6>
        <a:srgbClr val="FF8200"/>
      </a:accent6>
      <a:hlink>
        <a:srgbClr val="00558C"/>
      </a:hlink>
      <a:folHlink>
        <a:srgbClr val="636669"/>
      </a:folHlink>
    </a:clrScheme>
    <a:fontScheme name="University of Iowa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0DEE56E-6044-7B44-AE1F-E36D0E325033}" vid="{20751FD0-65C0-AF48-881B-6DC08315CD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4507</TotalTime>
  <Words>2550</Words>
  <Application>Microsoft Macintosh PowerPoint</Application>
  <PresentationFormat>Widescreen</PresentationFormat>
  <Paragraphs>366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ＭＳ Ｐゴシック</vt:lpstr>
      <vt:lpstr>Antonio</vt:lpstr>
      <vt:lpstr>Arial</vt:lpstr>
      <vt:lpstr>Calibri</vt:lpstr>
      <vt:lpstr>Courier New</vt:lpstr>
      <vt:lpstr>Helvetica</vt:lpstr>
      <vt:lpstr>Roboto</vt:lpstr>
      <vt:lpstr>Roboto Black</vt:lpstr>
      <vt:lpstr>System Font Regular</vt:lpstr>
      <vt:lpstr>Times</vt:lpstr>
      <vt:lpstr>Verdana</vt:lpstr>
      <vt:lpstr>Office Theme</vt:lpstr>
      <vt:lpstr> Resources and Tips for Writing Fellowship Applications  </vt:lpstr>
      <vt:lpstr>Documents Required for an NIH Fellowship Application</vt:lpstr>
      <vt:lpstr>Resources</vt:lpstr>
      <vt:lpstr>Housed on the OGPS Website: Getting a Fellowship Guide</vt:lpstr>
      <vt:lpstr>Resources</vt:lpstr>
      <vt:lpstr>Generated by the SERCC Editors…</vt:lpstr>
      <vt:lpstr>…Based on Our Editing and Teaching</vt:lpstr>
      <vt:lpstr>Resources Are Free and Accessible via Our Home Page</vt:lpstr>
      <vt:lpstr>Highlights</vt:lpstr>
      <vt:lpstr>Grant Writing Templates and Biosketch Instructions from the SERCC</vt:lpstr>
      <vt:lpstr>Where to Find Templates</vt:lpstr>
      <vt:lpstr>Lecture Recordings and Powerpoint Files</vt:lpstr>
      <vt:lpstr>SERCC Newsletters – Recent Examples</vt:lpstr>
      <vt:lpstr>Free SERCC Drop-in Sessions</vt:lpstr>
      <vt:lpstr>To Schedule an Editing Project</vt:lpstr>
      <vt:lpstr>Editing and cost:</vt:lpstr>
      <vt:lpstr>Additional Support:</vt:lpstr>
      <vt:lpstr>Resources</vt:lpstr>
      <vt:lpstr>Resources Elsewhere</vt:lpstr>
      <vt:lpstr>Recent NIH Fellowship Webinars (2025):</vt:lpstr>
      <vt:lpstr>Tips From Faculty and SERCC Students</vt:lpstr>
      <vt:lpstr>A Recurring Theme:</vt:lpstr>
      <vt:lpstr>Tips From the “Getting a Fellowship Guide”</vt:lpstr>
      <vt:lpstr>Tips From SERCC Students Who Have Applied for Fellowships</vt:lpstr>
      <vt:lpstr>Tips From SERCC Students Who Have Applied for Fellowships #2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Blaumueller, Christine</dc:creator>
  <cp:lastModifiedBy>Blaumueller, Christine</cp:lastModifiedBy>
  <cp:revision>98</cp:revision>
  <cp:lastPrinted>2026-11-02T15:34:00Z</cp:lastPrinted>
  <dcterms:created xsi:type="dcterms:W3CDTF">2026-04-06T21:02:22Z</dcterms:created>
  <dcterms:modified xsi:type="dcterms:W3CDTF">2026-11-03T14:16:45Z</dcterms:modified>
</cp:coreProperties>
</file>